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70" r:id="rId3"/>
    <p:sldId id="259" r:id="rId4"/>
    <p:sldId id="260" r:id="rId5"/>
    <p:sldId id="261" r:id="rId6"/>
    <p:sldId id="263" r:id="rId7"/>
    <p:sldId id="264" r:id="rId8"/>
    <p:sldId id="265" r:id="rId9"/>
    <p:sldId id="267" r:id="rId10"/>
    <p:sldId id="266" r:id="rId11"/>
    <p:sldId id="258" r:id="rId12"/>
    <p:sldId id="262" r:id="rId13"/>
    <p:sldId id="274" r:id="rId14"/>
    <p:sldId id="271" r:id="rId15"/>
    <p:sldId id="272" r:id="rId16"/>
    <p:sldId id="269" r:id="rId17"/>
    <p:sldId id="273" r:id="rId18"/>
    <p:sldId id="275" r:id="rId19"/>
    <p:sldId id="276" r:id="rId20"/>
    <p:sldId id="277" r:id="rId21"/>
    <p:sldId id="278" r:id="rId22"/>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948"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4" d="100"/>
          <a:sy n="54" d="100"/>
        </p:scale>
        <p:origin x="-2874" y="-102"/>
      </p:cViewPr>
      <p:guideLst>
        <p:guide orient="horz" pos="2932"/>
        <p:guide pos="22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CA"/>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760DF533-4BD7-46EB-9408-4A2C033EA30C}" type="datetimeFigureOut">
              <a:rPr lang="en-CA" smtClean="0"/>
              <a:t>10/05/2015</a:t>
            </a:fld>
            <a:endParaRPr lang="en-CA"/>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CA"/>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18A62B44-CF6D-49D9-9027-BFF0763C437D}" type="slidenum">
              <a:rPr lang="en-CA" smtClean="0"/>
              <a:t>‹#›</a:t>
            </a:fld>
            <a:endParaRPr lang="en-CA"/>
          </a:p>
        </p:txBody>
      </p:sp>
    </p:spTree>
    <p:extLst>
      <p:ext uri="{BB962C8B-B14F-4D97-AF65-F5344CB8AC3E}">
        <p14:creationId xmlns:p14="http://schemas.microsoft.com/office/powerpoint/2010/main" val="40636263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CA"/>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D66C841F-BED3-4071-8046-7C8151D40145}" type="datetimeFigureOut">
              <a:rPr lang="en-CA" smtClean="0"/>
              <a:t>10/05/2015</a:t>
            </a:fld>
            <a:endParaRPr lang="en-CA"/>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CA"/>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CA"/>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BDFB5110-0DBF-4F63-BD51-2C1EF07E4FB3}" type="slidenum">
              <a:rPr lang="en-CA" smtClean="0"/>
              <a:t>‹#›</a:t>
            </a:fld>
            <a:endParaRPr lang="en-CA"/>
          </a:p>
        </p:txBody>
      </p:sp>
    </p:spTree>
    <p:extLst>
      <p:ext uri="{BB962C8B-B14F-4D97-AF65-F5344CB8AC3E}">
        <p14:creationId xmlns:p14="http://schemas.microsoft.com/office/powerpoint/2010/main" val="3897992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DFB5110-0DBF-4F63-BD51-2C1EF07E4FB3}" type="slidenum">
              <a:rPr lang="en-CA" smtClean="0"/>
              <a:t>1</a:t>
            </a:fld>
            <a:endParaRPr lang="en-CA"/>
          </a:p>
        </p:txBody>
      </p:sp>
    </p:spTree>
    <p:extLst>
      <p:ext uri="{BB962C8B-B14F-4D97-AF65-F5344CB8AC3E}">
        <p14:creationId xmlns:p14="http://schemas.microsoft.com/office/powerpoint/2010/main" val="2042969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DFB5110-0DBF-4F63-BD51-2C1EF07E4FB3}" type="slidenum">
              <a:rPr lang="en-CA" smtClean="0"/>
              <a:t>2</a:t>
            </a:fld>
            <a:endParaRPr lang="en-CA"/>
          </a:p>
        </p:txBody>
      </p:sp>
    </p:spTree>
    <p:extLst>
      <p:ext uri="{BB962C8B-B14F-4D97-AF65-F5344CB8AC3E}">
        <p14:creationId xmlns:p14="http://schemas.microsoft.com/office/powerpoint/2010/main" val="1906204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DFB5110-0DBF-4F63-BD51-2C1EF07E4FB3}" type="slidenum">
              <a:rPr lang="en-CA" smtClean="0"/>
              <a:t>15</a:t>
            </a:fld>
            <a:endParaRPr lang="en-CA"/>
          </a:p>
        </p:txBody>
      </p:sp>
    </p:spTree>
    <p:extLst>
      <p:ext uri="{BB962C8B-B14F-4D97-AF65-F5344CB8AC3E}">
        <p14:creationId xmlns:p14="http://schemas.microsoft.com/office/powerpoint/2010/main" val="995766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DFB5110-0DBF-4F63-BD51-2C1EF07E4FB3}" type="slidenum">
              <a:rPr lang="en-CA" smtClean="0"/>
              <a:t>16</a:t>
            </a:fld>
            <a:endParaRPr lang="en-CA"/>
          </a:p>
        </p:txBody>
      </p:sp>
    </p:spTree>
    <p:extLst>
      <p:ext uri="{BB962C8B-B14F-4D97-AF65-F5344CB8AC3E}">
        <p14:creationId xmlns:p14="http://schemas.microsoft.com/office/powerpoint/2010/main" val="2349180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DFB5110-0DBF-4F63-BD51-2C1EF07E4FB3}" type="slidenum">
              <a:rPr lang="en-CA" smtClean="0"/>
              <a:t>17</a:t>
            </a:fld>
            <a:endParaRPr lang="en-CA"/>
          </a:p>
        </p:txBody>
      </p:sp>
    </p:spTree>
    <p:extLst>
      <p:ext uri="{BB962C8B-B14F-4D97-AF65-F5344CB8AC3E}">
        <p14:creationId xmlns:p14="http://schemas.microsoft.com/office/powerpoint/2010/main" val="1286604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DFB5110-0DBF-4F63-BD51-2C1EF07E4FB3}" type="slidenum">
              <a:rPr lang="en-CA" smtClean="0"/>
              <a:t>18</a:t>
            </a:fld>
            <a:endParaRPr lang="en-CA"/>
          </a:p>
        </p:txBody>
      </p:sp>
    </p:spTree>
    <p:extLst>
      <p:ext uri="{BB962C8B-B14F-4D97-AF65-F5344CB8AC3E}">
        <p14:creationId xmlns:p14="http://schemas.microsoft.com/office/powerpoint/2010/main" val="1139622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DFB5110-0DBF-4F63-BD51-2C1EF07E4FB3}" type="slidenum">
              <a:rPr lang="en-CA" smtClean="0"/>
              <a:t>19</a:t>
            </a:fld>
            <a:endParaRPr lang="en-CA"/>
          </a:p>
        </p:txBody>
      </p:sp>
    </p:spTree>
    <p:extLst>
      <p:ext uri="{BB962C8B-B14F-4D97-AF65-F5344CB8AC3E}">
        <p14:creationId xmlns:p14="http://schemas.microsoft.com/office/powerpoint/2010/main" val="728681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459558F-81F6-463F-83C5-CCA3CC067200}" type="datetimeFigureOut">
              <a:rPr lang="en-CA" smtClean="0"/>
              <a:t>10/05/2015</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BEDBFA25-1792-4A66-9500-8A27E6A5F969}"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59558F-81F6-463F-83C5-CCA3CC067200}" type="datetimeFigureOut">
              <a:rPr lang="en-CA" smtClean="0"/>
              <a:t>10/05/2015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EDBFA25-1792-4A66-9500-8A27E6A5F969}"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59558F-81F6-463F-83C5-CCA3CC067200}" type="datetimeFigureOut">
              <a:rPr lang="en-CA" smtClean="0"/>
              <a:t>10/05/2015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EDBFA25-1792-4A66-9500-8A27E6A5F969}"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59558F-81F6-463F-83C5-CCA3CC067200}" type="datetimeFigureOut">
              <a:rPr lang="en-CA" smtClean="0"/>
              <a:t>10/05/2015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EDBFA25-1792-4A66-9500-8A27E6A5F969}"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459558F-81F6-463F-83C5-CCA3CC067200}" type="datetimeFigureOut">
              <a:rPr lang="en-CA" smtClean="0"/>
              <a:t>10/05/2015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EDBFA25-1792-4A66-9500-8A27E6A5F969}"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459558F-81F6-463F-83C5-CCA3CC067200}" type="datetimeFigureOut">
              <a:rPr lang="en-CA" smtClean="0"/>
              <a:t>10/05/2015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EDBFA25-1792-4A66-9500-8A27E6A5F969}"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459558F-81F6-463F-83C5-CCA3CC067200}" type="datetimeFigureOut">
              <a:rPr lang="en-CA" smtClean="0"/>
              <a:t>10/05/2015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EDBFA25-1792-4A66-9500-8A27E6A5F969}"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459558F-81F6-463F-83C5-CCA3CC067200}" type="datetimeFigureOut">
              <a:rPr lang="en-CA" smtClean="0"/>
              <a:t>10/05/2015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EDBFA25-1792-4A66-9500-8A27E6A5F969}"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59558F-81F6-463F-83C5-CCA3CC067200}" type="datetimeFigureOut">
              <a:rPr lang="en-CA" smtClean="0"/>
              <a:t>10/05/2015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EDBFA25-1792-4A66-9500-8A27E6A5F969}"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459558F-81F6-463F-83C5-CCA3CC067200}" type="datetimeFigureOut">
              <a:rPr lang="en-CA" smtClean="0"/>
              <a:t>10/05/2015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EDBFA25-1792-4A66-9500-8A27E6A5F969}"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459558F-81F6-463F-83C5-CCA3CC067200}" type="datetimeFigureOut">
              <a:rPr lang="en-CA" smtClean="0"/>
              <a:t>10/05/2015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BEDBFA25-1792-4A66-9500-8A27E6A5F969}" type="slidenum">
              <a:rPr lang="en-CA" smtClean="0"/>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459558F-81F6-463F-83C5-CCA3CC067200}" type="datetimeFigureOut">
              <a:rPr lang="en-CA" smtClean="0"/>
              <a:t>10/05/2015</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EDBFA25-1792-4A66-9500-8A27E6A5F969}" type="slidenum">
              <a:rPr lang="en-CA" smtClean="0"/>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Developing Internal Cooperation</a:t>
            </a:r>
            <a:endParaRPr lang="en-CA" dirty="0"/>
          </a:p>
        </p:txBody>
      </p:sp>
      <p:sp>
        <p:nvSpPr>
          <p:cNvPr id="3" name="Subtitle 2"/>
          <p:cNvSpPr>
            <a:spLocks noGrp="1"/>
          </p:cNvSpPr>
          <p:nvPr>
            <p:ph type="subTitle" idx="1"/>
          </p:nvPr>
        </p:nvSpPr>
        <p:spPr/>
        <p:txBody>
          <a:bodyPr/>
          <a:lstStyle/>
          <a:p>
            <a:r>
              <a:rPr lang="en-CA" dirty="0" smtClean="0"/>
              <a:t>Alison Miller, Ph.D.</a:t>
            </a:r>
            <a:endParaRPr lang="en-CA" dirty="0"/>
          </a:p>
        </p:txBody>
      </p:sp>
    </p:spTree>
    <p:extLst>
      <p:ext uri="{BB962C8B-B14F-4D97-AF65-F5344CB8AC3E}">
        <p14:creationId xmlns:p14="http://schemas.microsoft.com/office/powerpoint/2010/main" val="3910468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Guards Give Warnings</a:t>
            </a:r>
            <a:endParaRPr lang="en-CA" dirty="0"/>
          </a:p>
        </p:txBody>
      </p:sp>
      <p:sp>
        <p:nvSpPr>
          <p:cNvPr id="3" name="Content Placeholder 2"/>
          <p:cNvSpPr>
            <a:spLocks noGrp="1"/>
          </p:cNvSpPr>
          <p:nvPr>
            <p:ph idx="1"/>
          </p:nvPr>
        </p:nvSpPr>
        <p:spPr/>
        <p:txBody>
          <a:bodyPr>
            <a:normAutofit/>
          </a:bodyPr>
          <a:lstStyle/>
          <a:p>
            <a:pPr marL="0" indent="0">
              <a:buNone/>
            </a:pPr>
            <a:r>
              <a:rPr lang="en-CA" dirty="0" smtClean="0"/>
              <a:t>Kinds of Warnings:</a:t>
            </a:r>
          </a:p>
          <a:p>
            <a:r>
              <a:rPr lang="en-CA" dirty="0" smtClean="0"/>
              <a:t>A sudden pain</a:t>
            </a:r>
          </a:p>
          <a:p>
            <a:r>
              <a:rPr lang="en-CA" dirty="0" smtClean="0"/>
              <a:t>An electroshock sensation</a:t>
            </a:r>
          </a:p>
          <a:p>
            <a:r>
              <a:rPr lang="en-CA" dirty="0" smtClean="0"/>
              <a:t>A frightening picture</a:t>
            </a:r>
          </a:p>
          <a:p>
            <a:r>
              <a:rPr lang="en-CA" dirty="0" smtClean="0"/>
              <a:t>Sleepiness or dizziness or a drugged feeling</a:t>
            </a:r>
          </a:p>
          <a:p>
            <a:r>
              <a:rPr lang="en-CA" dirty="0" smtClean="0"/>
              <a:t>An overwhelming emotion</a:t>
            </a:r>
          </a:p>
          <a:p>
            <a:pPr marL="0" indent="0">
              <a:buNone/>
            </a:pPr>
            <a:r>
              <a:rPr lang="en-CA" dirty="0" smtClean="0"/>
              <a:t>These are usually “Don’t talk” or “Don’t Remember” warnings, showing what the insider was told will happen if you talk or remember.</a:t>
            </a:r>
          </a:p>
          <a:p>
            <a:endParaRPr lang="en-CA" dirty="0"/>
          </a:p>
        </p:txBody>
      </p:sp>
    </p:spTree>
    <p:extLst>
      <p:ext uri="{BB962C8B-B14F-4D97-AF65-F5344CB8AC3E}">
        <p14:creationId xmlns:p14="http://schemas.microsoft.com/office/powerpoint/2010/main" val="25010538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If You Are Given a Warning …</a:t>
            </a:r>
            <a:endParaRPr lang="en-CA" dirty="0"/>
          </a:p>
        </p:txBody>
      </p:sp>
      <p:sp>
        <p:nvSpPr>
          <p:cNvPr id="3" name="Content Placeholder 2"/>
          <p:cNvSpPr>
            <a:spLocks noGrp="1"/>
          </p:cNvSpPr>
          <p:nvPr>
            <p:ph idx="1"/>
          </p:nvPr>
        </p:nvSpPr>
        <p:spPr/>
        <p:txBody>
          <a:bodyPr>
            <a:noAutofit/>
          </a:bodyPr>
          <a:lstStyle/>
          <a:p>
            <a:r>
              <a:rPr lang="en-CA" sz="2600" dirty="0" smtClean="0">
                <a:latin typeface="+mj-lt"/>
              </a:rPr>
              <a:t>Ask to speak to the inner person who gave the warning.</a:t>
            </a:r>
          </a:p>
          <a:p>
            <a:r>
              <a:rPr lang="en-CA" sz="2600" dirty="0" smtClean="0">
                <a:latin typeface="+mj-lt"/>
              </a:rPr>
              <a:t>Ask that person what message he or she is giving.</a:t>
            </a:r>
          </a:p>
          <a:p>
            <a:r>
              <a:rPr lang="en-CA" sz="2600" dirty="0" smtClean="0">
                <a:latin typeface="+mj-lt"/>
              </a:rPr>
              <a:t>Suggest that the person uses words instead, and promise you will listen if words are used. Say that words will make it clear what they want.</a:t>
            </a:r>
          </a:p>
          <a:p>
            <a:r>
              <a:rPr lang="en-CA" sz="2600" dirty="0" smtClean="0">
                <a:latin typeface="+mj-lt"/>
              </a:rPr>
              <a:t>If they complain that you don’t listen to them, acknowledge that you haven’t listened in the past but promise to listen more.</a:t>
            </a:r>
          </a:p>
          <a:p>
            <a:r>
              <a:rPr lang="en-CA" sz="2600" dirty="0" smtClean="0">
                <a:latin typeface="+mj-lt"/>
              </a:rPr>
              <a:t>Ask them to listen to you too, because you may know more about the present world than they do.</a:t>
            </a:r>
            <a:endParaRPr lang="en-CA" sz="2600" dirty="0">
              <a:latin typeface="+mj-lt"/>
            </a:endParaRPr>
          </a:p>
        </p:txBody>
      </p:sp>
    </p:spTree>
    <p:extLst>
      <p:ext uri="{BB962C8B-B14F-4D97-AF65-F5344CB8AC3E}">
        <p14:creationId xmlns:p14="http://schemas.microsoft.com/office/powerpoint/2010/main" val="23078873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Updating Your Insiders</a:t>
            </a:r>
            <a:endParaRPr lang="en-CA" dirty="0"/>
          </a:p>
        </p:txBody>
      </p:sp>
      <p:sp>
        <p:nvSpPr>
          <p:cNvPr id="3" name="Content Placeholder 2"/>
          <p:cNvSpPr>
            <a:spLocks noGrp="1"/>
          </p:cNvSpPr>
          <p:nvPr>
            <p:ph idx="1"/>
          </p:nvPr>
        </p:nvSpPr>
        <p:spPr/>
        <p:txBody>
          <a:bodyPr>
            <a:normAutofit/>
          </a:bodyPr>
          <a:lstStyle/>
          <a:p>
            <a:r>
              <a:rPr lang="en-CA" dirty="0" smtClean="0"/>
              <a:t>Many insiders do not know what year it is or where you live now.</a:t>
            </a:r>
          </a:p>
          <a:p>
            <a:r>
              <a:rPr lang="en-CA" dirty="0" smtClean="0"/>
              <a:t>Find out what year they think it is and where they think you live.</a:t>
            </a:r>
          </a:p>
          <a:p>
            <a:r>
              <a:rPr lang="en-CA" dirty="0" smtClean="0"/>
              <a:t>Show them internal pictures of what you want them to know.</a:t>
            </a:r>
          </a:p>
          <a:p>
            <a:r>
              <a:rPr lang="en-CA" dirty="0" smtClean="0"/>
              <a:t>Let them know that the body has grown up.</a:t>
            </a:r>
          </a:p>
          <a:p>
            <a:r>
              <a:rPr lang="en-CA" dirty="0" smtClean="0"/>
              <a:t>If you are currently safe, let them know it. But don’t if you aren’t sure of your safety.</a:t>
            </a:r>
            <a:endParaRPr lang="en-CA" dirty="0"/>
          </a:p>
        </p:txBody>
      </p:sp>
    </p:spTree>
    <p:extLst>
      <p:ext uri="{BB962C8B-B14F-4D97-AF65-F5344CB8AC3E}">
        <p14:creationId xmlns:p14="http://schemas.microsoft.com/office/powerpoint/2010/main" val="40797617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Mending Fences</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Often front people and insiders hate one another. </a:t>
            </a:r>
          </a:p>
          <a:p>
            <a:r>
              <a:rPr lang="en-CA" dirty="0" smtClean="0"/>
              <a:t>Front people see insiders as demons or abusers (“human spirits”) because that’s what they have been told, and some insiders have been told they have to be the person who “created” them (split them off). </a:t>
            </a:r>
          </a:p>
          <a:p>
            <a:r>
              <a:rPr lang="en-CA" dirty="0" smtClean="0"/>
              <a:t>Insiders are not really these things or people, even if they believe they are. Most are hurt kids or teens.</a:t>
            </a:r>
          </a:p>
          <a:p>
            <a:r>
              <a:rPr lang="en-CA" dirty="0" smtClean="0"/>
              <a:t>Often insiders look down on front people because they are so ignorant about what really happened. But they were designed that way.</a:t>
            </a:r>
          </a:p>
          <a:p>
            <a:r>
              <a:rPr lang="en-CA" dirty="0" smtClean="0"/>
              <a:t>Front people know a lot about current life, and have the task of managing work, finances, child care, etc.</a:t>
            </a:r>
          </a:p>
          <a:p>
            <a:endParaRPr lang="en-CA" dirty="0"/>
          </a:p>
        </p:txBody>
      </p:sp>
    </p:spTree>
    <p:extLst>
      <p:ext uri="{BB962C8B-B14F-4D97-AF65-F5344CB8AC3E}">
        <p14:creationId xmlns:p14="http://schemas.microsoft.com/office/powerpoint/2010/main" val="7457936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CA" sz="4000" dirty="0" smtClean="0"/>
              <a:t>What can the internal leaders do?</a:t>
            </a:r>
            <a:endParaRPr lang="en-CA" sz="4000" dirty="0"/>
          </a:p>
        </p:txBody>
      </p:sp>
      <p:sp>
        <p:nvSpPr>
          <p:cNvPr id="5" name="Subtitle 4"/>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28161454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Understand the Front People</a:t>
            </a:r>
            <a:endParaRPr lang="en-CA" dirty="0"/>
          </a:p>
        </p:txBody>
      </p:sp>
      <p:sp>
        <p:nvSpPr>
          <p:cNvPr id="3" name="Content Placeholder 2"/>
          <p:cNvSpPr>
            <a:spLocks noGrp="1"/>
          </p:cNvSpPr>
          <p:nvPr>
            <p:ph idx="1"/>
          </p:nvPr>
        </p:nvSpPr>
        <p:spPr/>
        <p:txBody>
          <a:bodyPr>
            <a:normAutofit/>
          </a:bodyPr>
          <a:lstStyle/>
          <a:p>
            <a:r>
              <a:rPr lang="en-CA" dirty="0" smtClean="0"/>
              <a:t>Recognize that the front people have a challenging job: handling daily adult life, making food, driving, child care, working, often while in pain or having flashbacks.</a:t>
            </a:r>
          </a:p>
          <a:p>
            <a:r>
              <a:rPr lang="en-CA" dirty="0" smtClean="0"/>
              <a:t>Try not to interfere with their jobs.</a:t>
            </a:r>
          </a:p>
          <a:p>
            <a:r>
              <a:rPr lang="en-CA" dirty="0" smtClean="0"/>
              <a:t>Find gentler ways to communicate with them, like words rather than pain.</a:t>
            </a:r>
          </a:p>
          <a:p>
            <a:r>
              <a:rPr lang="en-CA" dirty="0" smtClean="0"/>
              <a:t>Find good times to communicate with them—not when they are working or studying or with children.</a:t>
            </a:r>
            <a:endParaRPr lang="en-CA" dirty="0"/>
          </a:p>
        </p:txBody>
      </p:sp>
    </p:spTree>
    <p:extLst>
      <p:ext uri="{BB962C8B-B14F-4D97-AF65-F5344CB8AC3E}">
        <p14:creationId xmlns:p14="http://schemas.microsoft.com/office/powerpoint/2010/main" val="9389258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Bridging the Gap</a:t>
            </a:r>
            <a:endParaRPr lang="en-CA" dirty="0"/>
          </a:p>
        </p:txBody>
      </p:sp>
      <p:sp>
        <p:nvSpPr>
          <p:cNvPr id="3" name="Content Placeholder 2"/>
          <p:cNvSpPr>
            <a:spLocks noGrp="1"/>
          </p:cNvSpPr>
          <p:nvPr>
            <p:ph idx="1"/>
          </p:nvPr>
        </p:nvSpPr>
        <p:spPr/>
        <p:txBody>
          <a:bodyPr>
            <a:normAutofit/>
          </a:bodyPr>
          <a:lstStyle/>
          <a:p>
            <a:r>
              <a:rPr lang="en-CA" dirty="0" smtClean="0"/>
              <a:t>There is often a wall or a deliberately designed gap between the front people and the ones who are meant to stay inside unless called out to do assigned tasks.</a:t>
            </a:r>
          </a:p>
          <a:p>
            <a:r>
              <a:rPr lang="en-CA" dirty="0" smtClean="0"/>
              <a:t>The abuser group do not know if you make a hole in the wall or reach out across the gap—as long as no part of you tells them.</a:t>
            </a:r>
          </a:p>
          <a:p>
            <a:r>
              <a:rPr lang="en-CA" dirty="0" smtClean="0"/>
              <a:t>Inner communication is the key to healing.</a:t>
            </a:r>
          </a:p>
          <a:p>
            <a:r>
              <a:rPr lang="en-CA" dirty="0" smtClean="0"/>
              <a:t>Even when the front people can’t talk inside, the internal leaders can talk to others and change things inside.</a:t>
            </a:r>
          </a:p>
          <a:p>
            <a:endParaRPr lang="en-CA" dirty="0"/>
          </a:p>
        </p:txBody>
      </p:sp>
    </p:spTree>
    <p:extLst>
      <p:ext uri="{BB962C8B-B14F-4D97-AF65-F5344CB8AC3E}">
        <p14:creationId xmlns:p14="http://schemas.microsoft.com/office/powerpoint/2010/main" val="27246259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Talk to One Another</a:t>
            </a:r>
            <a:endParaRPr lang="en-CA" dirty="0"/>
          </a:p>
        </p:txBody>
      </p:sp>
      <p:sp>
        <p:nvSpPr>
          <p:cNvPr id="3" name="Content Placeholder 2"/>
          <p:cNvSpPr>
            <a:spLocks noGrp="1"/>
          </p:cNvSpPr>
          <p:nvPr>
            <p:ph idx="1"/>
          </p:nvPr>
        </p:nvSpPr>
        <p:spPr/>
        <p:txBody>
          <a:bodyPr>
            <a:normAutofit/>
          </a:bodyPr>
          <a:lstStyle/>
          <a:p>
            <a:r>
              <a:rPr lang="en-CA" dirty="0" smtClean="0"/>
              <a:t>The perpetrator group kept many secrets from you, and you can find them out by talking to one another.</a:t>
            </a:r>
          </a:p>
          <a:p>
            <a:r>
              <a:rPr lang="en-CA" dirty="0" smtClean="0"/>
              <a:t>They kept you from one another so they could deceive each of you differently.</a:t>
            </a:r>
          </a:p>
          <a:p>
            <a:r>
              <a:rPr lang="en-CA" dirty="0" smtClean="0"/>
              <a:t>The group does not know if you’re doing this, as long as you don’t tell them.</a:t>
            </a:r>
          </a:p>
          <a:p>
            <a:r>
              <a:rPr lang="en-CA" dirty="0" smtClean="0"/>
              <a:t>One big secret is reporter parts, who are supposed to tell on you if anyone disobeys the rules. Find the reporters and give them new jobs, like telling you if anyone contacts the group.</a:t>
            </a:r>
          </a:p>
        </p:txBody>
      </p:sp>
    </p:spTree>
    <p:extLst>
      <p:ext uri="{BB962C8B-B14F-4D97-AF65-F5344CB8AC3E}">
        <p14:creationId xmlns:p14="http://schemas.microsoft.com/office/powerpoint/2010/main" val="16341660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Update Everyone</a:t>
            </a:r>
            <a:endParaRPr lang="en-CA" dirty="0"/>
          </a:p>
        </p:txBody>
      </p:sp>
      <p:sp>
        <p:nvSpPr>
          <p:cNvPr id="3" name="Content Placeholder 2"/>
          <p:cNvSpPr>
            <a:spLocks noGrp="1"/>
          </p:cNvSpPr>
          <p:nvPr>
            <p:ph idx="1"/>
          </p:nvPr>
        </p:nvSpPr>
        <p:spPr/>
        <p:txBody>
          <a:bodyPr/>
          <a:lstStyle/>
          <a:p>
            <a:pPr marL="0" indent="0">
              <a:buNone/>
            </a:pPr>
            <a:r>
              <a:rPr lang="en-CA" dirty="0" smtClean="0"/>
              <a:t>Send out general messages to everyone inside about such things as:</a:t>
            </a:r>
          </a:p>
          <a:p>
            <a:r>
              <a:rPr lang="en-CA" dirty="0" smtClean="0"/>
              <a:t>The body’s age in the outside world</a:t>
            </a:r>
          </a:p>
          <a:p>
            <a:r>
              <a:rPr lang="en-CA" dirty="0" smtClean="0"/>
              <a:t>Where you live, what the front person does, and details of your daily life</a:t>
            </a:r>
          </a:p>
          <a:p>
            <a:r>
              <a:rPr lang="en-CA" dirty="0" smtClean="0"/>
              <a:t>Where the abusers are currently</a:t>
            </a:r>
            <a:endParaRPr lang="en-CA" dirty="0"/>
          </a:p>
        </p:txBody>
      </p:sp>
    </p:spTree>
    <p:extLst>
      <p:ext uri="{BB962C8B-B14F-4D97-AF65-F5344CB8AC3E}">
        <p14:creationId xmlns:p14="http://schemas.microsoft.com/office/powerpoint/2010/main" val="31306670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Change Your Inner World</a:t>
            </a:r>
            <a:endParaRPr lang="en-CA" dirty="0"/>
          </a:p>
        </p:txBody>
      </p:sp>
      <p:sp>
        <p:nvSpPr>
          <p:cNvPr id="3" name="Content Placeholder 2"/>
          <p:cNvSpPr>
            <a:spLocks noGrp="1"/>
          </p:cNvSpPr>
          <p:nvPr>
            <p:ph idx="1"/>
          </p:nvPr>
        </p:nvSpPr>
        <p:spPr/>
        <p:txBody>
          <a:bodyPr/>
          <a:lstStyle/>
          <a:p>
            <a:r>
              <a:rPr lang="en-CA" dirty="0" smtClean="0"/>
              <a:t>Are people trapped in scary or horrible places? You can let them out, help them clean up and get dressed, and you can give them better living quarters.</a:t>
            </a:r>
          </a:p>
          <a:p>
            <a:r>
              <a:rPr lang="en-CA" dirty="0" smtClean="0"/>
              <a:t>Pay particular attention to “garbage kids” who were discarded or punished by the abusers for disobedience. They are brave and strong.</a:t>
            </a:r>
          </a:p>
          <a:p>
            <a:r>
              <a:rPr lang="en-CA" dirty="0" smtClean="0"/>
              <a:t>Internal caregivers can look after little ones.</a:t>
            </a:r>
            <a:endParaRPr lang="en-CA" dirty="0"/>
          </a:p>
        </p:txBody>
      </p:sp>
    </p:spTree>
    <p:extLst>
      <p:ext uri="{BB962C8B-B14F-4D97-AF65-F5344CB8AC3E}">
        <p14:creationId xmlns:p14="http://schemas.microsoft.com/office/powerpoint/2010/main" val="2003096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CA" dirty="0" smtClean="0"/>
              <a:t>What can the front person do?</a:t>
            </a:r>
            <a:endParaRPr lang="en-CA" dirty="0"/>
          </a:p>
        </p:txBody>
      </p:sp>
      <p:sp>
        <p:nvSpPr>
          <p:cNvPr id="6" name="Subtitle 5"/>
          <p:cNvSpPr>
            <a:spLocks noGrp="1"/>
          </p:cNvSpPr>
          <p:nvPr>
            <p:ph type="subTitle" idx="1"/>
          </p:nvPr>
        </p:nvSpPr>
        <p:spPr/>
        <p:txBody>
          <a:bodyPr/>
          <a:lstStyle/>
          <a:p>
            <a:endParaRPr lang="en-CA"/>
          </a:p>
        </p:txBody>
      </p:sp>
    </p:spTree>
    <p:extLst>
      <p:ext uri="{BB962C8B-B14F-4D97-AF65-F5344CB8AC3E}">
        <p14:creationId xmlns:p14="http://schemas.microsoft.com/office/powerpoint/2010/main" val="5119233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
            </a:r>
            <a:br>
              <a:rPr lang="en-CA" dirty="0" smtClean="0"/>
            </a:br>
            <a:r>
              <a:rPr lang="en-CA" dirty="0" smtClean="0"/>
              <a:t>Change People’s Jobs</a:t>
            </a:r>
            <a:endParaRPr lang="en-CA" dirty="0"/>
          </a:p>
        </p:txBody>
      </p:sp>
      <p:sp>
        <p:nvSpPr>
          <p:cNvPr id="3" name="Content Placeholder 2"/>
          <p:cNvSpPr>
            <a:spLocks noGrp="1"/>
          </p:cNvSpPr>
          <p:nvPr>
            <p:ph idx="1"/>
          </p:nvPr>
        </p:nvSpPr>
        <p:spPr/>
        <p:txBody>
          <a:bodyPr>
            <a:normAutofit/>
          </a:bodyPr>
          <a:lstStyle/>
          <a:p>
            <a:r>
              <a:rPr lang="en-CA" dirty="0" smtClean="0"/>
              <a:t>Ask your insiders about what their jobs are and whether they like them.</a:t>
            </a:r>
          </a:p>
          <a:p>
            <a:r>
              <a:rPr lang="en-CA" dirty="0" smtClean="0"/>
              <a:t>Some may want new jobs which are about protecting the whole person rather than protecting the abuser group.</a:t>
            </a:r>
          </a:p>
          <a:p>
            <a:r>
              <a:rPr lang="en-CA" dirty="0" smtClean="0"/>
              <a:t>Some kids will want to just be kids, play and have some fun.</a:t>
            </a:r>
          </a:p>
          <a:p>
            <a:r>
              <a:rPr lang="en-CA" dirty="0" smtClean="0"/>
              <a:t>You can construct internal playgrounds, with books and toys and other things which help kids feel safe and grow up gradually.</a:t>
            </a:r>
            <a:endParaRPr lang="en-CA" dirty="0"/>
          </a:p>
        </p:txBody>
      </p:sp>
    </p:spTree>
    <p:extLst>
      <p:ext uri="{BB962C8B-B14F-4D97-AF65-F5344CB8AC3E}">
        <p14:creationId xmlns:p14="http://schemas.microsoft.com/office/powerpoint/2010/main" val="21359872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Create an Internal Democracy</a:t>
            </a:r>
            <a:endParaRPr lang="en-CA" dirty="0"/>
          </a:p>
        </p:txBody>
      </p:sp>
      <p:sp>
        <p:nvSpPr>
          <p:cNvPr id="3" name="Content Placeholder 2"/>
          <p:cNvSpPr>
            <a:spLocks noGrp="1"/>
          </p:cNvSpPr>
          <p:nvPr>
            <p:ph idx="1"/>
          </p:nvPr>
        </p:nvSpPr>
        <p:spPr/>
        <p:txBody>
          <a:bodyPr/>
          <a:lstStyle/>
          <a:p>
            <a:pPr marL="0" indent="0">
              <a:buNone/>
            </a:pPr>
            <a:r>
              <a:rPr lang="en-CA" dirty="0" smtClean="0"/>
              <a:t>Make sure your governing council represents the needs of everyone inside.</a:t>
            </a:r>
          </a:p>
          <a:p>
            <a:pPr marL="0" indent="0">
              <a:buNone/>
            </a:pPr>
            <a:r>
              <a:rPr lang="en-CA" dirty="0" smtClean="0"/>
              <a:t>You are all interdependent as parts of a single brain. Understand why everyone is needed.</a:t>
            </a:r>
          </a:p>
          <a:p>
            <a:r>
              <a:rPr lang="en-CA" dirty="0" smtClean="0"/>
              <a:t>Pain and emotion holders help the “tough guys” to not feel pain or weak emotions.</a:t>
            </a:r>
          </a:p>
          <a:p>
            <a:r>
              <a:rPr lang="en-CA" dirty="0" smtClean="0"/>
              <a:t>Tough guys who had to do bad things kept you alive and prevented something worse.</a:t>
            </a:r>
            <a:endParaRPr lang="en-CA" dirty="0"/>
          </a:p>
        </p:txBody>
      </p:sp>
    </p:spTree>
    <p:extLst>
      <p:ext uri="{BB962C8B-B14F-4D97-AF65-F5344CB8AC3E}">
        <p14:creationId xmlns:p14="http://schemas.microsoft.com/office/powerpoint/2010/main" val="2024821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Listen to Your Voices</a:t>
            </a:r>
            <a:endParaRPr lang="en-CA" dirty="0"/>
          </a:p>
        </p:txBody>
      </p:sp>
      <p:sp>
        <p:nvSpPr>
          <p:cNvPr id="3" name="Content Placeholder 2"/>
          <p:cNvSpPr>
            <a:spLocks noGrp="1"/>
          </p:cNvSpPr>
          <p:nvPr>
            <p:ph idx="1"/>
          </p:nvPr>
        </p:nvSpPr>
        <p:spPr/>
        <p:txBody>
          <a:bodyPr>
            <a:normAutofit fontScale="92500"/>
          </a:bodyPr>
          <a:lstStyle/>
          <a:p>
            <a:r>
              <a:rPr lang="en-CA" dirty="0" smtClean="0"/>
              <a:t>Voices are your insiders speaking to you. They are not signs that you are psychotic.</a:t>
            </a:r>
          </a:p>
          <a:p>
            <a:r>
              <a:rPr lang="en-CA" dirty="0" smtClean="0"/>
              <a:t>Listen to what they say and ask them questions to clarify.</a:t>
            </a:r>
          </a:p>
          <a:p>
            <a:r>
              <a:rPr lang="en-CA" dirty="0" smtClean="0"/>
              <a:t>Don’t be upset if they use foul language or make threats. </a:t>
            </a:r>
          </a:p>
          <a:p>
            <a:r>
              <a:rPr lang="en-CA" dirty="0" smtClean="0"/>
              <a:t>They are just using the language they heard in childhood.</a:t>
            </a:r>
          </a:p>
          <a:p>
            <a:r>
              <a:rPr lang="en-CA" dirty="0" smtClean="0"/>
              <a:t>They are just doing their jobs, jobs they were given in childhood. </a:t>
            </a:r>
          </a:p>
          <a:p>
            <a:r>
              <a:rPr lang="en-CA" dirty="0" smtClean="0"/>
              <a:t>Most of them are child parts of you.</a:t>
            </a:r>
            <a:endParaRPr lang="en-CA" dirty="0"/>
          </a:p>
        </p:txBody>
      </p:sp>
    </p:spTree>
    <p:extLst>
      <p:ext uri="{BB962C8B-B14F-4D97-AF65-F5344CB8AC3E}">
        <p14:creationId xmlns:p14="http://schemas.microsoft.com/office/powerpoint/2010/main" val="3370355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If You Don’t Hear Voices</a:t>
            </a:r>
            <a:endParaRPr lang="en-CA" dirty="0"/>
          </a:p>
        </p:txBody>
      </p:sp>
      <p:sp>
        <p:nvSpPr>
          <p:cNvPr id="3" name="Content Placeholder 2"/>
          <p:cNvSpPr>
            <a:spLocks noGrp="1"/>
          </p:cNvSpPr>
          <p:nvPr>
            <p:ph idx="1"/>
          </p:nvPr>
        </p:nvSpPr>
        <p:spPr/>
        <p:txBody>
          <a:bodyPr>
            <a:normAutofit/>
          </a:bodyPr>
          <a:lstStyle/>
          <a:p>
            <a:r>
              <a:rPr lang="en-CA" dirty="0" smtClean="0"/>
              <a:t>You can initiate inner conversation by thinking to your insiders. Treat your thoughts like people.</a:t>
            </a:r>
          </a:p>
          <a:p>
            <a:r>
              <a:rPr lang="en-CA" dirty="0" smtClean="0"/>
              <a:t>Think a question in your head, and then listen for an answer.</a:t>
            </a:r>
          </a:p>
          <a:p>
            <a:r>
              <a:rPr lang="en-CA" dirty="0" smtClean="0"/>
              <a:t>The answer could be words that come to you, or a thought, or a picture.</a:t>
            </a:r>
          </a:p>
          <a:p>
            <a:r>
              <a:rPr lang="en-CA" dirty="0" smtClean="0"/>
              <a:t>Continue a dialogue with the part of you that answered. Continue to ask questions, to understand who your insiders are and what they may want you to know.</a:t>
            </a:r>
            <a:endParaRPr lang="en-CA" dirty="0"/>
          </a:p>
        </p:txBody>
      </p:sp>
    </p:spTree>
    <p:extLst>
      <p:ext uri="{BB962C8B-B14F-4D97-AF65-F5344CB8AC3E}">
        <p14:creationId xmlns:p14="http://schemas.microsoft.com/office/powerpoint/2010/main" val="2630382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If You Don’t Hear an Answer	</a:t>
            </a:r>
            <a:endParaRPr lang="en-CA" dirty="0"/>
          </a:p>
        </p:txBody>
      </p:sp>
      <p:sp>
        <p:nvSpPr>
          <p:cNvPr id="3" name="Content Placeholder 2"/>
          <p:cNvSpPr>
            <a:spLocks noGrp="1"/>
          </p:cNvSpPr>
          <p:nvPr>
            <p:ph idx="1"/>
          </p:nvPr>
        </p:nvSpPr>
        <p:spPr/>
        <p:txBody>
          <a:bodyPr>
            <a:normAutofit/>
          </a:bodyPr>
          <a:lstStyle/>
          <a:p>
            <a:r>
              <a:rPr lang="en-CA" dirty="0" smtClean="0"/>
              <a:t>Try writing your question with one hand, then using the other hand to respond.</a:t>
            </a:r>
          </a:p>
          <a:p>
            <a:r>
              <a:rPr lang="en-CA" dirty="0" smtClean="0"/>
              <a:t>Take a blank piece of paper and invite your insiders to draw something.</a:t>
            </a:r>
          </a:p>
          <a:p>
            <a:r>
              <a:rPr lang="en-CA" dirty="0" smtClean="0"/>
              <a:t>Draw a picture and then let the other hand draw one.</a:t>
            </a:r>
          </a:p>
          <a:p>
            <a:r>
              <a:rPr lang="en-CA" dirty="0" smtClean="0"/>
              <a:t>Ask for a clarifying dream.</a:t>
            </a:r>
          </a:p>
          <a:p>
            <a:r>
              <a:rPr lang="en-CA" dirty="0" smtClean="0"/>
              <a:t>Record your dreams as soon as you wake, since they usually contain messages about your insiders or about your experiences.</a:t>
            </a:r>
          </a:p>
          <a:p>
            <a:pPr marL="0" indent="0">
              <a:buNone/>
            </a:pPr>
            <a:endParaRPr lang="en-CA" dirty="0"/>
          </a:p>
        </p:txBody>
      </p:sp>
    </p:spTree>
    <p:extLst>
      <p:ext uri="{BB962C8B-B14F-4D97-AF65-F5344CB8AC3E}">
        <p14:creationId xmlns:p14="http://schemas.microsoft.com/office/powerpoint/2010/main" val="3983826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Most Common Voices</a:t>
            </a:r>
            <a:endParaRPr lang="en-CA" dirty="0"/>
          </a:p>
        </p:txBody>
      </p:sp>
      <p:sp>
        <p:nvSpPr>
          <p:cNvPr id="3" name="Content Placeholder 2"/>
          <p:cNvSpPr>
            <a:spLocks noGrp="1"/>
          </p:cNvSpPr>
          <p:nvPr>
            <p:ph idx="1"/>
          </p:nvPr>
        </p:nvSpPr>
        <p:spPr/>
        <p:txBody>
          <a:bodyPr>
            <a:normAutofit/>
          </a:bodyPr>
          <a:lstStyle/>
          <a:p>
            <a:pPr marL="0" indent="0">
              <a:buNone/>
            </a:pPr>
            <a:r>
              <a:rPr lang="en-CA" dirty="0" smtClean="0"/>
              <a:t>… are enforcers making sure you obey the abusers’ rules, which are:</a:t>
            </a:r>
          </a:p>
          <a:p>
            <a:r>
              <a:rPr lang="en-US" dirty="0"/>
              <a:t>Silence – don’t disclose about the abuse</a:t>
            </a:r>
          </a:p>
          <a:p>
            <a:r>
              <a:rPr lang="en-US" dirty="0"/>
              <a:t>Maintain a façade of normalcy, or of craziness if you’ve been discarded</a:t>
            </a:r>
          </a:p>
          <a:p>
            <a:r>
              <a:rPr lang="en-US" dirty="0"/>
              <a:t>Obedience to past and present abusers</a:t>
            </a:r>
          </a:p>
          <a:p>
            <a:r>
              <a:rPr lang="en-US" dirty="0"/>
              <a:t>Loyalty to past and present abusers</a:t>
            </a:r>
          </a:p>
          <a:p>
            <a:r>
              <a:rPr lang="en-US" dirty="0"/>
              <a:t>Isolation from </a:t>
            </a:r>
            <a:r>
              <a:rPr lang="en-US" dirty="0" smtClean="0"/>
              <a:t>outsiders</a:t>
            </a:r>
          </a:p>
          <a:p>
            <a:pPr marL="0" indent="0">
              <a:buNone/>
            </a:pPr>
            <a:r>
              <a:rPr lang="en-US" dirty="0" smtClean="0"/>
              <a:t>These parts believe the abusers know everything.</a:t>
            </a:r>
            <a:endParaRPr lang="en-US" dirty="0"/>
          </a:p>
        </p:txBody>
      </p:sp>
    </p:spTree>
    <p:extLst>
      <p:ext uri="{BB962C8B-B14F-4D97-AF65-F5344CB8AC3E}">
        <p14:creationId xmlns:p14="http://schemas.microsoft.com/office/powerpoint/2010/main" val="2781452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Starting to Communicate</a:t>
            </a:r>
            <a:endParaRPr lang="en-CA" dirty="0"/>
          </a:p>
        </p:txBody>
      </p:sp>
      <p:sp>
        <p:nvSpPr>
          <p:cNvPr id="3" name="Content Placeholder 2"/>
          <p:cNvSpPr>
            <a:spLocks noGrp="1"/>
          </p:cNvSpPr>
          <p:nvPr>
            <p:ph idx="1"/>
          </p:nvPr>
        </p:nvSpPr>
        <p:spPr/>
        <p:txBody>
          <a:bodyPr>
            <a:normAutofit/>
          </a:bodyPr>
          <a:lstStyle/>
          <a:p>
            <a:r>
              <a:rPr lang="en-CA" dirty="0" smtClean="0"/>
              <a:t>The voice says “Don’t talk. Don’t tell. Silence.”</a:t>
            </a:r>
          </a:p>
          <a:p>
            <a:pPr marL="0" indent="0">
              <a:buNone/>
            </a:pPr>
            <a:r>
              <a:rPr lang="en-CA" dirty="0" smtClean="0"/>
              <a:t>Think to the voice and ask why. Ask what will happen if you talk. </a:t>
            </a:r>
          </a:p>
          <a:p>
            <a:r>
              <a:rPr lang="en-CA" dirty="0" smtClean="0"/>
              <a:t>You may hear a threat (usually delivered in the voice of an abuser), which is usually a threat the insider heard in the past.</a:t>
            </a:r>
          </a:p>
          <a:p>
            <a:pPr marL="0" indent="0">
              <a:buNone/>
            </a:pPr>
            <a:r>
              <a:rPr lang="en-CA" dirty="0" smtClean="0"/>
              <a:t>Assess how realistic it is in the present.</a:t>
            </a:r>
          </a:p>
          <a:p>
            <a:endParaRPr lang="en-CA" dirty="0" smtClean="0"/>
          </a:p>
          <a:p>
            <a:endParaRPr lang="en-CA" dirty="0" smtClean="0"/>
          </a:p>
          <a:p>
            <a:endParaRPr lang="en-CA" dirty="0"/>
          </a:p>
        </p:txBody>
      </p:sp>
    </p:spTree>
    <p:extLst>
      <p:ext uri="{BB962C8B-B14F-4D97-AF65-F5344CB8AC3E}">
        <p14:creationId xmlns:p14="http://schemas.microsoft.com/office/powerpoint/2010/main" val="9370258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Finding Out About Your Insiders</a:t>
            </a:r>
            <a:endParaRPr lang="en-CA" dirty="0"/>
          </a:p>
        </p:txBody>
      </p:sp>
      <p:sp>
        <p:nvSpPr>
          <p:cNvPr id="3" name="Content Placeholder 2"/>
          <p:cNvSpPr>
            <a:spLocks noGrp="1"/>
          </p:cNvSpPr>
          <p:nvPr>
            <p:ph idx="1"/>
          </p:nvPr>
        </p:nvSpPr>
        <p:spPr/>
        <p:txBody>
          <a:bodyPr>
            <a:normAutofit/>
          </a:bodyPr>
          <a:lstStyle/>
          <a:p>
            <a:pPr marL="0" indent="0">
              <a:buNone/>
            </a:pPr>
            <a:r>
              <a:rPr lang="en-CA" dirty="0" smtClean="0"/>
              <a:t>Ask them non-threatening questions:</a:t>
            </a:r>
          </a:p>
          <a:p>
            <a:r>
              <a:rPr lang="en-CA" dirty="0" smtClean="0"/>
              <a:t>How old are you? (most are children)</a:t>
            </a:r>
          </a:p>
          <a:p>
            <a:r>
              <a:rPr lang="en-CA" dirty="0" smtClean="0"/>
              <a:t>Where do you live?</a:t>
            </a:r>
          </a:p>
          <a:p>
            <a:r>
              <a:rPr lang="en-CA" dirty="0" smtClean="0"/>
              <a:t>Do you know who I am? </a:t>
            </a:r>
            <a:endParaRPr lang="en-CA" dirty="0"/>
          </a:p>
          <a:p>
            <a:pPr marL="0" indent="0">
              <a:buNone/>
            </a:pPr>
            <a:r>
              <a:rPr lang="en-CA" dirty="0" smtClean="0"/>
              <a:t>Invite them to ask you questions.</a:t>
            </a:r>
          </a:p>
          <a:p>
            <a:pPr marL="0" indent="0">
              <a:buNone/>
            </a:pPr>
            <a:r>
              <a:rPr lang="en-CA" dirty="0" smtClean="0"/>
              <a:t>Don’t interrogate. They may have been interrogated in the past.</a:t>
            </a:r>
          </a:p>
          <a:p>
            <a:pPr marL="0" indent="0">
              <a:buNone/>
            </a:pPr>
            <a:r>
              <a:rPr lang="en-CA" dirty="0" smtClean="0"/>
              <a:t>Don’t react if they insult you.</a:t>
            </a:r>
          </a:p>
          <a:p>
            <a:pPr marL="0" indent="0">
              <a:buNone/>
            </a:pPr>
            <a:r>
              <a:rPr lang="en-CA" dirty="0" smtClean="0"/>
              <a:t>Sympathize with their difficult jobs.</a:t>
            </a:r>
            <a:endParaRPr lang="en-CA" dirty="0"/>
          </a:p>
        </p:txBody>
      </p:sp>
    </p:spTree>
    <p:extLst>
      <p:ext uri="{BB962C8B-B14F-4D97-AF65-F5344CB8AC3E}">
        <p14:creationId xmlns:p14="http://schemas.microsoft.com/office/powerpoint/2010/main" val="3937224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CA" dirty="0" smtClean="0"/>
              <a:t>Types of Insiders Created by Abusers</a:t>
            </a:r>
            <a:endParaRPr lang="en-CA" dirty="0"/>
          </a:p>
        </p:txBody>
      </p:sp>
      <p:sp>
        <p:nvSpPr>
          <p:cNvPr id="5" name="Content Placeholder 4"/>
          <p:cNvSpPr>
            <a:spLocks noGrp="1"/>
          </p:cNvSpPr>
          <p:nvPr>
            <p:ph sz="half" idx="1"/>
          </p:nvPr>
        </p:nvSpPr>
        <p:spPr/>
        <p:txBody>
          <a:bodyPr>
            <a:normAutofit fontScale="92500" lnSpcReduction="10000"/>
          </a:bodyPr>
          <a:lstStyle/>
          <a:p>
            <a:r>
              <a:rPr lang="en-CA" dirty="0" smtClean="0">
                <a:latin typeface="+mj-lt"/>
              </a:rPr>
              <a:t>Front people</a:t>
            </a:r>
          </a:p>
          <a:p>
            <a:r>
              <a:rPr lang="en-CA" dirty="0" smtClean="0">
                <a:latin typeface="+mj-lt"/>
              </a:rPr>
              <a:t>Pain holders, hurt kids</a:t>
            </a:r>
          </a:p>
          <a:p>
            <a:r>
              <a:rPr lang="en-CA" dirty="0" smtClean="0">
                <a:latin typeface="+mj-lt"/>
              </a:rPr>
              <a:t>Guards</a:t>
            </a:r>
            <a:r>
              <a:rPr lang="en-CA" dirty="0">
                <a:latin typeface="+mj-lt"/>
              </a:rPr>
              <a:t>, soldiers who maintain security</a:t>
            </a:r>
          </a:p>
          <a:p>
            <a:r>
              <a:rPr lang="en-CA" dirty="0" smtClean="0">
                <a:latin typeface="+mj-lt"/>
              </a:rPr>
              <a:t>Record keepers</a:t>
            </a:r>
          </a:p>
          <a:p>
            <a:r>
              <a:rPr lang="en-CA" dirty="0" smtClean="0">
                <a:latin typeface="+mj-lt"/>
              </a:rPr>
              <a:t>“Demons” </a:t>
            </a:r>
          </a:p>
          <a:p>
            <a:r>
              <a:rPr lang="en-CA" dirty="0" smtClean="0">
                <a:latin typeface="+mj-lt"/>
              </a:rPr>
              <a:t>“Animals”</a:t>
            </a:r>
          </a:p>
          <a:p>
            <a:r>
              <a:rPr lang="en-CA" dirty="0" smtClean="0">
                <a:latin typeface="+mj-lt"/>
              </a:rPr>
              <a:t>Spiritual leaders, witches</a:t>
            </a:r>
          </a:p>
          <a:p>
            <a:r>
              <a:rPr lang="en-CA" dirty="0" smtClean="0">
                <a:latin typeface="+mj-lt"/>
              </a:rPr>
              <a:t>Language learners</a:t>
            </a:r>
            <a:endParaRPr lang="en-CA" dirty="0">
              <a:latin typeface="+mj-lt"/>
            </a:endParaRPr>
          </a:p>
          <a:p>
            <a:r>
              <a:rPr lang="en-CA" dirty="0" smtClean="0">
                <a:latin typeface="+mj-lt"/>
              </a:rPr>
              <a:t>Sexual specialists</a:t>
            </a:r>
          </a:p>
          <a:p>
            <a:endParaRPr lang="en-CA" dirty="0">
              <a:latin typeface="+mj-lt"/>
            </a:endParaRPr>
          </a:p>
        </p:txBody>
      </p:sp>
      <p:sp>
        <p:nvSpPr>
          <p:cNvPr id="6" name="Content Placeholder 5"/>
          <p:cNvSpPr>
            <a:spLocks noGrp="1"/>
          </p:cNvSpPr>
          <p:nvPr>
            <p:ph sz="half" idx="2"/>
          </p:nvPr>
        </p:nvSpPr>
        <p:spPr/>
        <p:txBody>
          <a:bodyPr>
            <a:normAutofit fontScale="92500" lnSpcReduction="10000"/>
          </a:bodyPr>
          <a:lstStyle/>
          <a:p>
            <a:r>
              <a:rPr lang="en-CA" dirty="0" err="1" smtClean="0">
                <a:latin typeface="+mj-lt"/>
              </a:rPr>
              <a:t>Sacrificers</a:t>
            </a:r>
            <a:r>
              <a:rPr lang="en-CA" dirty="0" smtClean="0">
                <a:latin typeface="+mj-lt"/>
              </a:rPr>
              <a:t>, dissectors, self-harmers</a:t>
            </a:r>
          </a:p>
          <a:p>
            <a:r>
              <a:rPr lang="en-CA" dirty="0" smtClean="0">
                <a:latin typeface="+mj-lt"/>
              </a:rPr>
              <a:t>Spies, assassins, mules</a:t>
            </a:r>
          </a:p>
          <a:p>
            <a:r>
              <a:rPr lang="en-CA" dirty="0" smtClean="0">
                <a:latin typeface="+mj-lt"/>
              </a:rPr>
              <a:t>Backups</a:t>
            </a:r>
            <a:endParaRPr lang="en-CA" dirty="0">
              <a:latin typeface="+mj-lt"/>
            </a:endParaRPr>
          </a:p>
          <a:p>
            <a:r>
              <a:rPr lang="en-CA" dirty="0">
                <a:latin typeface="+mj-lt"/>
              </a:rPr>
              <a:t>Re-activators </a:t>
            </a:r>
          </a:p>
          <a:p>
            <a:pPr marL="0" indent="0">
              <a:buNone/>
            </a:pPr>
            <a:endParaRPr lang="en-CA" dirty="0">
              <a:latin typeface="+mj-lt"/>
            </a:endParaRPr>
          </a:p>
          <a:p>
            <a:pPr marL="0" indent="0">
              <a:buNone/>
            </a:pPr>
            <a:r>
              <a:rPr lang="en-CA" u="sng" dirty="0" smtClean="0">
                <a:latin typeface="+mj-lt"/>
              </a:rPr>
              <a:t>Undesirables</a:t>
            </a:r>
          </a:p>
          <a:p>
            <a:r>
              <a:rPr lang="en-CA" dirty="0">
                <a:latin typeface="+mj-lt"/>
              </a:rPr>
              <a:t>Garbage Kids (discarded by perpetrators)</a:t>
            </a:r>
          </a:p>
          <a:p>
            <a:r>
              <a:rPr lang="en-CA" dirty="0">
                <a:latin typeface="+mj-lt"/>
              </a:rPr>
              <a:t>Floaters (watchers unknown to perpetrators</a:t>
            </a:r>
            <a:r>
              <a:rPr lang="en-CA" dirty="0" smtClean="0">
                <a:latin typeface="+mj-lt"/>
              </a:rPr>
              <a:t>) </a:t>
            </a:r>
            <a:endParaRPr lang="en-CA" dirty="0">
              <a:latin typeface="+mj-lt"/>
            </a:endParaRPr>
          </a:p>
        </p:txBody>
      </p:sp>
      <p:sp>
        <p:nvSpPr>
          <p:cNvPr id="2" name="Slide Number Placeholder 1"/>
          <p:cNvSpPr>
            <a:spLocks noGrp="1"/>
          </p:cNvSpPr>
          <p:nvPr>
            <p:ph type="sldNum" sz="quarter" idx="12"/>
          </p:nvPr>
        </p:nvSpPr>
        <p:spPr/>
        <p:txBody>
          <a:bodyPr/>
          <a:lstStyle/>
          <a:p>
            <a:fld id="{04DCAF22-CE1B-48BA-A085-CB0E5906725E}" type="slidenum">
              <a:rPr lang="en-CA" smtClean="0"/>
              <a:t>9</a:t>
            </a:fld>
            <a:endParaRPr lang="en-CA"/>
          </a:p>
        </p:txBody>
      </p:sp>
    </p:spTree>
    <p:extLst>
      <p:ext uri="{BB962C8B-B14F-4D97-AF65-F5344CB8AC3E}">
        <p14:creationId xmlns:p14="http://schemas.microsoft.com/office/powerpoint/2010/main" val="8600951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8207</TotalTime>
  <Words>1396</Words>
  <Application>Microsoft Office PowerPoint</Application>
  <PresentationFormat>On-screen Show (4:3)</PresentationFormat>
  <Paragraphs>131</Paragraphs>
  <Slides>21</Slides>
  <Notes>7</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Developing Internal Cooperation</vt:lpstr>
      <vt:lpstr>What can the front person do?</vt:lpstr>
      <vt:lpstr>Listen to Your Voices</vt:lpstr>
      <vt:lpstr>If You Don’t Hear Voices</vt:lpstr>
      <vt:lpstr>If You Don’t Hear an Answer </vt:lpstr>
      <vt:lpstr>The Most Common Voices</vt:lpstr>
      <vt:lpstr>Starting to Communicate</vt:lpstr>
      <vt:lpstr>Finding Out About Your Insiders</vt:lpstr>
      <vt:lpstr>Types of Insiders Created by Abusers</vt:lpstr>
      <vt:lpstr>Guards Give Warnings</vt:lpstr>
      <vt:lpstr>If You Are Given a Warning …</vt:lpstr>
      <vt:lpstr>Updating Your Insiders</vt:lpstr>
      <vt:lpstr>Mending Fences</vt:lpstr>
      <vt:lpstr>What can the internal leaders do?</vt:lpstr>
      <vt:lpstr>Understand the Front People</vt:lpstr>
      <vt:lpstr>Bridging the Gap</vt:lpstr>
      <vt:lpstr>Talk to One Another</vt:lpstr>
      <vt:lpstr>Update Everyone</vt:lpstr>
      <vt:lpstr>Change Your Inner World</vt:lpstr>
      <vt:lpstr> Change People’s Jobs</vt:lpstr>
      <vt:lpstr>Create an Internal Democracy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Internal Cooperation</dc:title>
  <dc:creator>Alison</dc:creator>
  <cp:lastModifiedBy>Alison</cp:lastModifiedBy>
  <cp:revision>16</cp:revision>
  <cp:lastPrinted>2015-03-21T17:49:58Z</cp:lastPrinted>
  <dcterms:created xsi:type="dcterms:W3CDTF">2015-03-16T01:46:10Z</dcterms:created>
  <dcterms:modified xsi:type="dcterms:W3CDTF">2015-05-10T17:40:57Z</dcterms:modified>
</cp:coreProperties>
</file>