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8288000" cy="10287000"/>
  <p:notesSz cx="6858000" cy="9144000"/>
  <p:embeddedFontLst>
    <p:embeddedFont>
      <p:font typeface="Canva Sans Bold" panose="020B0604020202020204" charset="0"/>
      <p:regular r:id="rId29"/>
    </p:embeddedFont>
    <p:embeddedFont>
      <p:font typeface="Canva Sans Bold Italics" panose="020B0604020202020204" charset="0"/>
      <p:regular r:id="rId30"/>
    </p:embeddedFont>
    <p:embeddedFont>
      <p:font typeface="DM Serif Display" pitchFamily="2" charset="0"/>
      <p:regular r:id="rId31"/>
      <p:italic r:id="rId32"/>
    </p:embeddedFont>
    <p:embeddedFont>
      <p:font typeface="Lato Bold" panose="020B0604020202020204" charset="0"/>
      <p:regular r:id="rId33"/>
    </p:embeddedFont>
    <p:embeddedFont>
      <p:font typeface="Playfair Display Bold" panose="020B0604020202020204" charset="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86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81200" y="1219875"/>
            <a:ext cx="13981031" cy="15666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 dirty="0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Remembering Wholeness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366680" y="4261551"/>
            <a:ext cx="11898180" cy="1668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800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 Trauma-Informed Writing in Support of Voice, Safety, and Self-Trust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071651" y="7133465"/>
            <a:ext cx="4488238" cy="887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deJoly LaBrier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000086" y="1296218"/>
            <a:ext cx="10477914" cy="15666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 dirty="0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Reframing Trauma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261749" y="3720568"/>
            <a:ext cx="10026165" cy="3998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973"/>
              </a:lnSpc>
            </a:pPr>
            <a:r>
              <a:rPr lang="en-US" sz="5695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Survival responses are usually:</a:t>
            </a:r>
          </a:p>
          <a:p>
            <a:pPr marL="1229558" lvl="1" indent="-614779" algn="just">
              <a:lnSpc>
                <a:spcPts val="7973"/>
              </a:lnSpc>
              <a:buFont typeface="Arial"/>
              <a:buChar char="•"/>
            </a:pPr>
            <a:r>
              <a:rPr lang="en-US" sz="5695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adaptive </a:t>
            </a:r>
          </a:p>
          <a:p>
            <a:pPr marL="1229558" lvl="1" indent="-614779" algn="just">
              <a:lnSpc>
                <a:spcPts val="7973"/>
              </a:lnSpc>
              <a:buFont typeface="Arial"/>
              <a:buChar char="•"/>
            </a:pPr>
            <a:r>
              <a:rPr lang="en-US" sz="5695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intelligent </a:t>
            </a:r>
          </a:p>
          <a:p>
            <a:pPr marL="1229558" lvl="1" indent="-614779" algn="just">
              <a:lnSpc>
                <a:spcPts val="7973"/>
              </a:lnSpc>
              <a:buFont typeface="Arial"/>
              <a:buChar char="•"/>
            </a:pPr>
            <a:r>
              <a:rPr lang="en-US" sz="5695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protective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75561" y="1296218"/>
            <a:ext cx="12921639" cy="15666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 dirty="0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Reframing Dissociation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805687" y="5266498"/>
            <a:ext cx="8676626" cy="2989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973"/>
              </a:lnSpc>
            </a:pPr>
            <a:r>
              <a:rPr lang="en-US" sz="5695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It is often:</a:t>
            </a:r>
          </a:p>
          <a:p>
            <a:pPr marL="1229558" lvl="1" indent="-614779" algn="just">
              <a:lnSpc>
                <a:spcPts val="7973"/>
              </a:lnSpc>
              <a:buFont typeface="Arial"/>
              <a:buChar char="•"/>
            </a:pPr>
            <a:r>
              <a:rPr lang="en-US" sz="5695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protection </a:t>
            </a:r>
          </a:p>
          <a:p>
            <a:pPr marL="1229558" lvl="1" indent="-614779" algn="just">
              <a:lnSpc>
                <a:spcPts val="7973"/>
              </a:lnSpc>
              <a:buFont typeface="Arial"/>
              <a:buChar char="•"/>
            </a:pPr>
            <a:r>
              <a:rPr lang="en-US" sz="5695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compartmentalization 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813239" y="3367503"/>
            <a:ext cx="10661523" cy="1035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39"/>
              </a:lnSpc>
            </a:pPr>
            <a:r>
              <a:rPr lang="en-US" sz="60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Dissociation is not failure.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806239" y="857250"/>
            <a:ext cx="8909761" cy="14726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600"/>
              </a:lnSpc>
            </a:pPr>
            <a:r>
              <a:rPr lang="en-US" sz="9000" b="1" dirty="0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Reframing Voice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464139" y="2791781"/>
            <a:ext cx="7359723" cy="601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973"/>
              </a:lnSpc>
            </a:pPr>
            <a:r>
              <a:rPr lang="en-US" sz="5695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Voice can look like:</a:t>
            </a:r>
          </a:p>
          <a:p>
            <a:pPr marL="1229558" lvl="1" indent="-614779" algn="just">
              <a:lnSpc>
                <a:spcPts val="7973"/>
              </a:lnSpc>
              <a:buFont typeface="Arial"/>
              <a:buChar char="•"/>
            </a:pPr>
            <a:r>
              <a:rPr lang="en-US" sz="5695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boundaries </a:t>
            </a:r>
          </a:p>
          <a:p>
            <a:pPr marL="1229558" lvl="1" indent="-614779" algn="just">
              <a:lnSpc>
                <a:spcPts val="7973"/>
              </a:lnSpc>
              <a:buFont typeface="Arial"/>
              <a:buChar char="•"/>
            </a:pPr>
            <a:r>
              <a:rPr lang="en-US" sz="5695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art </a:t>
            </a:r>
          </a:p>
          <a:p>
            <a:pPr marL="1229558" lvl="1" indent="-614779" algn="just">
              <a:lnSpc>
                <a:spcPts val="7973"/>
              </a:lnSpc>
              <a:buFont typeface="Arial"/>
              <a:buChar char="•"/>
            </a:pPr>
            <a:r>
              <a:rPr lang="en-US" sz="5695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writing fragments </a:t>
            </a:r>
          </a:p>
          <a:p>
            <a:pPr marL="1229558" lvl="1" indent="-614779" algn="just">
              <a:lnSpc>
                <a:spcPts val="7973"/>
              </a:lnSpc>
              <a:buFont typeface="Arial"/>
              <a:buChar char="•"/>
            </a:pPr>
            <a:r>
              <a:rPr lang="en-US" sz="5695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saying no</a:t>
            </a:r>
          </a:p>
          <a:p>
            <a:pPr marL="1229558" lvl="1" indent="-614779" algn="just">
              <a:lnSpc>
                <a:spcPts val="7973"/>
              </a:lnSpc>
              <a:buFont typeface="Arial"/>
              <a:buChar char="•"/>
            </a:pPr>
            <a:r>
              <a:rPr lang="en-US" sz="5695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asking for space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4401" y="1277061"/>
            <a:ext cx="16154400" cy="1243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60"/>
              </a:lnSpc>
            </a:pPr>
            <a:r>
              <a:rPr lang="en-US" sz="9000" b="1" dirty="0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Your Voice is Not Gone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425968" y="3258967"/>
            <a:ext cx="7436065" cy="5008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973"/>
              </a:lnSpc>
            </a:pPr>
            <a:r>
              <a:rPr lang="en-US" sz="5695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Your voice may be:</a:t>
            </a:r>
          </a:p>
          <a:p>
            <a:pPr marL="1229558" lvl="1" indent="-614779" algn="just">
              <a:lnSpc>
                <a:spcPts val="7973"/>
              </a:lnSpc>
              <a:buFont typeface="Arial"/>
              <a:buChar char="•"/>
            </a:pPr>
            <a:r>
              <a:rPr lang="en-US" sz="5695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guarded </a:t>
            </a:r>
          </a:p>
          <a:p>
            <a:pPr marL="1229558" lvl="1" indent="-614779" algn="just">
              <a:lnSpc>
                <a:spcPts val="7973"/>
              </a:lnSpc>
              <a:buFont typeface="Arial"/>
              <a:buChar char="•"/>
            </a:pPr>
            <a:r>
              <a:rPr lang="en-US" sz="5695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quiet </a:t>
            </a:r>
          </a:p>
          <a:p>
            <a:pPr marL="1229558" lvl="1" indent="-614779" algn="just">
              <a:lnSpc>
                <a:spcPts val="7973"/>
              </a:lnSpc>
              <a:buFont typeface="Arial"/>
              <a:buChar char="•"/>
            </a:pPr>
            <a:r>
              <a:rPr lang="en-US" sz="5695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cautious </a:t>
            </a:r>
          </a:p>
          <a:p>
            <a:pPr marL="1229558" lvl="1" indent="-614779" algn="just">
              <a:lnSpc>
                <a:spcPts val="7973"/>
              </a:lnSpc>
              <a:buFont typeface="Arial"/>
              <a:buChar char="•"/>
            </a:pPr>
            <a:r>
              <a:rPr lang="en-US" sz="5695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waiting for safety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112080" y="1257975"/>
            <a:ext cx="8375320" cy="11773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60"/>
              </a:lnSpc>
            </a:pPr>
            <a:r>
              <a:rPr lang="en-US" sz="6900" b="1" dirty="0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Principle 1: Consent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218428" y="4542274"/>
            <a:ext cx="6957491" cy="3376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718"/>
              </a:lnSpc>
            </a:pPr>
            <a:r>
              <a:rPr lang="en-US" sz="4799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You choose:</a:t>
            </a:r>
          </a:p>
          <a:p>
            <a:pPr marL="1036143" lvl="1" indent="-518072" algn="just">
              <a:lnSpc>
                <a:spcPts val="6718"/>
              </a:lnSpc>
              <a:buFont typeface="Arial"/>
              <a:buChar char="•"/>
            </a:pPr>
            <a:r>
              <a:rPr lang="en-US" sz="4799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what to write </a:t>
            </a:r>
          </a:p>
          <a:p>
            <a:pPr marL="1036143" lvl="1" indent="-518072" algn="just">
              <a:lnSpc>
                <a:spcPts val="6718"/>
              </a:lnSpc>
              <a:buFont typeface="Arial"/>
              <a:buChar char="•"/>
            </a:pPr>
            <a:r>
              <a:rPr lang="en-US" sz="4799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when to stop </a:t>
            </a:r>
          </a:p>
          <a:p>
            <a:pPr marL="1036143" lvl="1" indent="-518072" algn="just">
              <a:lnSpc>
                <a:spcPts val="6718"/>
              </a:lnSpc>
              <a:buFont typeface="Arial"/>
              <a:buChar char="•"/>
            </a:pPr>
            <a:r>
              <a:rPr lang="en-US" sz="4799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what remains private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873921" y="2769391"/>
            <a:ext cx="8885132" cy="887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Consent exists on the page.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542358" y="1324757"/>
            <a:ext cx="7411641" cy="11923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60"/>
              </a:lnSpc>
            </a:pPr>
            <a:r>
              <a:rPr lang="en-US" sz="6900" dirty="0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Principle 2: Pacing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903464" y="3526165"/>
            <a:ext cx="10481072" cy="3998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973"/>
              </a:lnSpc>
            </a:pPr>
            <a:r>
              <a:rPr lang="en-US" sz="5695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Slow is safe.</a:t>
            </a:r>
          </a:p>
          <a:p>
            <a:pPr algn="just">
              <a:lnSpc>
                <a:spcPts val="7973"/>
              </a:lnSpc>
            </a:pPr>
            <a:endParaRPr lang="en-US" sz="5695" b="1">
              <a:solidFill>
                <a:srgbClr val="000000"/>
              </a:solidFill>
              <a:latin typeface="Lato Bold"/>
              <a:ea typeface="Lato Bold"/>
              <a:cs typeface="Lato Bold"/>
              <a:sym typeface="Lato Bold"/>
            </a:endParaRPr>
          </a:p>
          <a:p>
            <a:pPr algn="just">
              <a:lnSpc>
                <a:spcPts val="7973"/>
              </a:lnSpc>
            </a:pPr>
            <a:r>
              <a:rPr lang="en-US" sz="5695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Sometimes stopping is the most trauma-informed choice.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49979" y="1315232"/>
            <a:ext cx="14509221" cy="11773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60"/>
              </a:lnSpc>
            </a:pPr>
            <a:r>
              <a:rPr lang="en-US" sz="6900" b="1" dirty="0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Principle 3: No Disclosure Required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332889" y="3829716"/>
            <a:ext cx="9622222" cy="3998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973"/>
              </a:lnSpc>
            </a:pPr>
            <a:r>
              <a:rPr lang="en-US" sz="5695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Healing is not measured by:</a:t>
            </a:r>
          </a:p>
          <a:p>
            <a:pPr marL="1229558" lvl="1" indent="-614779" algn="just">
              <a:lnSpc>
                <a:spcPts val="7973"/>
              </a:lnSpc>
              <a:buFont typeface="Arial"/>
              <a:buChar char="•"/>
            </a:pPr>
            <a:r>
              <a:rPr lang="en-US" sz="5695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How much you reveal </a:t>
            </a:r>
          </a:p>
          <a:p>
            <a:pPr marL="1229558" lvl="1" indent="-614779" algn="just">
              <a:lnSpc>
                <a:spcPts val="7973"/>
              </a:lnSpc>
              <a:buFont typeface="Arial"/>
              <a:buChar char="•"/>
            </a:pPr>
            <a:r>
              <a:rPr lang="en-US" sz="5695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How clearly you explain </a:t>
            </a:r>
          </a:p>
          <a:p>
            <a:pPr marL="1229558" lvl="1" indent="-614779" algn="just">
              <a:lnSpc>
                <a:spcPts val="7973"/>
              </a:lnSpc>
              <a:buFont typeface="Arial"/>
              <a:buChar char="•"/>
            </a:pPr>
            <a:r>
              <a:rPr lang="en-US" sz="5695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How deeply you revisit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36590" y="1315232"/>
            <a:ext cx="12355810" cy="11773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60"/>
              </a:lnSpc>
            </a:pPr>
            <a:r>
              <a:rPr lang="en-US" sz="6900" b="1" dirty="0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Principle 4: Relational Writing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218376" y="2842453"/>
            <a:ext cx="9851248" cy="5008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973"/>
              </a:lnSpc>
            </a:pPr>
            <a:r>
              <a:rPr lang="en-US" sz="5695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Writing can become:</a:t>
            </a:r>
          </a:p>
          <a:p>
            <a:pPr marL="1229558" lvl="1" indent="-614779" algn="just">
              <a:lnSpc>
                <a:spcPts val="7973"/>
              </a:lnSpc>
              <a:buFont typeface="Arial"/>
              <a:buChar char="•"/>
            </a:pPr>
            <a:r>
              <a:rPr lang="en-US" sz="5695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A conversation </a:t>
            </a:r>
          </a:p>
          <a:p>
            <a:pPr marL="1229558" lvl="1" indent="-614779" algn="just">
              <a:lnSpc>
                <a:spcPts val="7973"/>
              </a:lnSpc>
              <a:buFont typeface="Arial"/>
              <a:buChar char="•"/>
            </a:pPr>
            <a:r>
              <a:rPr lang="en-US" sz="5695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Being a Witness to events </a:t>
            </a:r>
          </a:p>
          <a:p>
            <a:pPr marL="1229558" lvl="1" indent="-614779" algn="just">
              <a:lnSpc>
                <a:spcPts val="7973"/>
              </a:lnSpc>
              <a:buFont typeface="Arial"/>
              <a:buChar char="•"/>
            </a:pPr>
            <a:r>
              <a:rPr lang="en-US" sz="5695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Curiosity - Questioning</a:t>
            </a:r>
          </a:p>
          <a:p>
            <a:pPr marL="1229558" lvl="1" indent="-614779" algn="just">
              <a:lnSpc>
                <a:spcPts val="7973"/>
              </a:lnSpc>
              <a:buFont typeface="Arial"/>
              <a:buChar char="•"/>
            </a:pPr>
            <a:r>
              <a:rPr lang="en-US" sz="5695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Compassionate attention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369069" y="8096077"/>
            <a:ext cx="11549862" cy="887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This is writing </a:t>
            </a:r>
            <a:r>
              <a:rPr lang="en-US" sz="5199" b="1" i="1">
                <a:solidFill>
                  <a:srgbClr val="000000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to</a:t>
            </a:r>
            <a:r>
              <a:rPr lang="en-US" sz="51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or </a:t>
            </a:r>
            <a:r>
              <a:rPr lang="en-US" sz="5199" b="1" i="1">
                <a:solidFill>
                  <a:srgbClr val="000000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with</a:t>
            </a:r>
            <a:r>
              <a:rPr lang="en-US" sz="51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, not about.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398366" y="1315232"/>
            <a:ext cx="9698563" cy="11773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60"/>
              </a:lnSpc>
            </a:pPr>
            <a:r>
              <a:rPr lang="en-US" sz="6900" b="1" dirty="0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Writing as Relationship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533287" y="2852257"/>
            <a:ext cx="9698564" cy="3998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973"/>
              </a:lnSpc>
            </a:pPr>
            <a:r>
              <a:rPr lang="en-US" sz="5695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Writing does not need to be:</a:t>
            </a:r>
          </a:p>
          <a:p>
            <a:pPr marL="1229558" lvl="1" indent="-614779" algn="just">
              <a:lnSpc>
                <a:spcPts val="7973"/>
              </a:lnSpc>
              <a:buFont typeface="Arial"/>
              <a:buChar char="•"/>
            </a:pPr>
            <a:r>
              <a:rPr lang="en-US" sz="5695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Organized </a:t>
            </a:r>
          </a:p>
          <a:p>
            <a:pPr marL="1229558" lvl="1" indent="-614779" algn="just">
              <a:lnSpc>
                <a:spcPts val="7973"/>
              </a:lnSpc>
              <a:buFont typeface="Arial"/>
              <a:buChar char="•"/>
            </a:pPr>
            <a:r>
              <a:rPr lang="en-US" sz="5695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Polished </a:t>
            </a:r>
          </a:p>
          <a:p>
            <a:pPr marL="1229558" lvl="1" indent="-614779" algn="just">
              <a:lnSpc>
                <a:spcPts val="7973"/>
              </a:lnSpc>
              <a:buFont typeface="Arial"/>
              <a:buChar char="•"/>
            </a:pPr>
            <a:r>
              <a:rPr lang="en-US" sz="5695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Coherent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052166" y="7220481"/>
            <a:ext cx="14660807" cy="887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 fragmented sentence can still tell the truth.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64652" y="1315232"/>
            <a:ext cx="10765748" cy="11773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60"/>
              </a:lnSpc>
            </a:pPr>
            <a:r>
              <a:rPr lang="en-US" sz="6900" b="1" dirty="0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Writing Without Exposure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225927" y="3367451"/>
            <a:ext cx="11836146" cy="5008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973"/>
              </a:lnSpc>
            </a:pPr>
            <a:r>
              <a:rPr lang="en-US" sz="5695" b="1" dirty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You can write:</a:t>
            </a:r>
          </a:p>
          <a:p>
            <a:pPr marL="1229558" lvl="1" indent="-614779" algn="just">
              <a:lnSpc>
                <a:spcPts val="7973"/>
              </a:lnSpc>
              <a:buFont typeface="Arial"/>
              <a:buChar char="•"/>
            </a:pPr>
            <a:r>
              <a:rPr lang="en-US" sz="5695" b="1" dirty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Without details </a:t>
            </a:r>
          </a:p>
          <a:p>
            <a:pPr marL="1229558" lvl="1" indent="-614779" algn="just">
              <a:lnSpc>
                <a:spcPts val="7973"/>
              </a:lnSpc>
              <a:buFont typeface="Arial"/>
              <a:buChar char="•"/>
            </a:pPr>
            <a:r>
              <a:rPr lang="en-US" sz="5695" b="1" dirty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Without memory </a:t>
            </a:r>
          </a:p>
          <a:p>
            <a:pPr marL="1229558" lvl="1" indent="-614779" algn="just">
              <a:lnSpc>
                <a:spcPts val="7973"/>
              </a:lnSpc>
              <a:buFont typeface="Arial"/>
              <a:buChar char="•"/>
            </a:pPr>
            <a:r>
              <a:rPr lang="en-US" sz="5695" b="1" dirty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Without explanation </a:t>
            </a:r>
          </a:p>
          <a:p>
            <a:pPr marL="1229558" lvl="1" indent="-614779" algn="just">
              <a:lnSpc>
                <a:spcPts val="7973"/>
              </a:lnSpc>
              <a:buFont typeface="Arial"/>
              <a:buChar char="•"/>
            </a:pPr>
            <a:r>
              <a:rPr lang="en-US" sz="5695" b="1" dirty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Without retraumatizing yourself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53767" y="1219875"/>
            <a:ext cx="11457633" cy="15666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 dirty="0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About Me – My Work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801665" y="3832422"/>
            <a:ext cx="14684670" cy="5071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720"/>
              </a:lnSpc>
            </a:pPr>
            <a:r>
              <a:rPr lang="en-US" sz="4800" b="1" dirty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Survivor of extreme abuse</a:t>
            </a:r>
          </a:p>
          <a:p>
            <a:pPr marL="1036322" lvl="1" indent="-518161" algn="l">
              <a:lnSpc>
                <a:spcPts val="6720"/>
              </a:lnSpc>
              <a:buFont typeface="Arial"/>
              <a:buChar char="•"/>
            </a:pPr>
            <a:r>
              <a:rPr lang="en-US" sz="4800" b="1" dirty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SMART, Survivorship, Indiana University</a:t>
            </a:r>
          </a:p>
          <a:p>
            <a:pPr marL="1036322" lvl="1" indent="-518161" algn="l">
              <a:lnSpc>
                <a:spcPts val="6720"/>
              </a:lnSpc>
              <a:buFont typeface="Arial"/>
              <a:buChar char="•"/>
            </a:pPr>
            <a:r>
              <a:rPr lang="en-US" sz="4800" b="1" dirty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Author of 4 books</a:t>
            </a:r>
          </a:p>
          <a:p>
            <a:pPr algn="just">
              <a:lnSpc>
                <a:spcPts val="6720"/>
              </a:lnSpc>
            </a:pPr>
            <a:r>
              <a:rPr lang="en-US" sz="4800" b="1" dirty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Currently: Transformational Writing Coach</a:t>
            </a:r>
          </a:p>
          <a:p>
            <a:pPr algn="just">
              <a:lnSpc>
                <a:spcPts val="6720"/>
              </a:lnSpc>
            </a:pPr>
            <a:r>
              <a:rPr lang="en-US" sz="4800" b="1" dirty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Work is centered in trauma-informed writing</a:t>
            </a:r>
          </a:p>
          <a:p>
            <a:pPr algn="just">
              <a:lnSpc>
                <a:spcPts val="6720"/>
              </a:lnSpc>
            </a:pPr>
            <a:r>
              <a:rPr lang="en-US" sz="4800" b="1" dirty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Supporting individuals reclaim their voice &amp; self-trust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222667" y="1315232"/>
            <a:ext cx="10026733" cy="11773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60"/>
              </a:lnSpc>
            </a:pPr>
            <a:r>
              <a:rPr lang="en-US" sz="6900" b="1" dirty="0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Micro Writing Invitation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407240" y="4321729"/>
            <a:ext cx="11473520" cy="969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973"/>
              </a:lnSpc>
            </a:pPr>
            <a:r>
              <a:rPr lang="en-US" sz="5695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“In this moment, I am allowed to…”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668532" y="1315232"/>
            <a:ext cx="7056868" cy="11773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60"/>
              </a:lnSpc>
            </a:pPr>
            <a:r>
              <a:rPr lang="en-US" sz="6900" b="1" dirty="0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Gentle Reflection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608618" y="3239882"/>
            <a:ext cx="12612712" cy="601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973"/>
              </a:lnSpc>
            </a:pPr>
            <a:r>
              <a:rPr lang="en-US" sz="5695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Notice:</a:t>
            </a:r>
          </a:p>
          <a:p>
            <a:pPr marL="1229558" lvl="1" indent="-614779" algn="just">
              <a:lnSpc>
                <a:spcPts val="7973"/>
              </a:lnSpc>
              <a:buFont typeface="Arial"/>
              <a:buChar char="•"/>
            </a:pPr>
            <a:r>
              <a:rPr lang="en-US" sz="5695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Did anything soften? </a:t>
            </a:r>
          </a:p>
          <a:p>
            <a:pPr marL="1229558" lvl="1" indent="-614779" algn="just">
              <a:lnSpc>
                <a:spcPts val="7973"/>
              </a:lnSpc>
              <a:buFont typeface="Arial"/>
              <a:buChar char="•"/>
            </a:pPr>
            <a:r>
              <a:rPr lang="en-US" sz="5695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Did permission feel different? </a:t>
            </a:r>
          </a:p>
          <a:p>
            <a:pPr marL="1229558" lvl="1" indent="-614779" algn="just">
              <a:lnSpc>
                <a:spcPts val="7973"/>
              </a:lnSpc>
              <a:buFont typeface="Arial"/>
              <a:buChar char="•"/>
            </a:pPr>
            <a:r>
              <a:rPr lang="en-US" sz="5695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What was it like to write without pressure? </a:t>
            </a:r>
          </a:p>
          <a:p>
            <a:pPr algn="just">
              <a:lnSpc>
                <a:spcPts val="7973"/>
              </a:lnSpc>
            </a:pPr>
            <a:endParaRPr lang="en-US" sz="5695" b="1">
              <a:solidFill>
                <a:srgbClr val="000000"/>
              </a:solidFill>
              <a:latin typeface="Lato Bold"/>
              <a:ea typeface="Lato Bold"/>
              <a:cs typeface="Lato Bold"/>
              <a:sym typeface="Lato Bol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40028" y="1315232"/>
            <a:ext cx="14066772" cy="11773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60"/>
              </a:lnSpc>
            </a:pPr>
            <a:r>
              <a:rPr lang="en-US" sz="6900" b="1" dirty="0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Voice Does Not Require Perfection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896892" y="2966655"/>
            <a:ext cx="10494216" cy="601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973"/>
              </a:lnSpc>
            </a:pPr>
            <a:r>
              <a:rPr lang="en-US" sz="5695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Voice can sound like:</a:t>
            </a:r>
          </a:p>
          <a:p>
            <a:pPr marL="1229558" lvl="1" indent="-614779" algn="just">
              <a:lnSpc>
                <a:spcPts val="7973"/>
              </a:lnSpc>
              <a:buFont typeface="Arial"/>
              <a:buChar char="•"/>
            </a:pPr>
            <a:r>
              <a:rPr lang="en-US" sz="5695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“I don’t know…” </a:t>
            </a:r>
          </a:p>
          <a:p>
            <a:pPr marL="1229558" lvl="1" indent="-614779" algn="just">
              <a:lnSpc>
                <a:spcPts val="7973"/>
              </a:lnSpc>
              <a:buFont typeface="Arial"/>
              <a:buChar char="•"/>
            </a:pPr>
            <a:r>
              <a:rPr lang="en-US" sz="5695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“Something is here…” </a:t>
            </a:r>
          </a:p>
          <a:p>
            <a:pPr marL="1229558" lvl="1" indent="-614779" algn="just">
              <a:lnSpc>
                <a:spcPts val="7973"/>
              </a:lnSpc>
              <a:buFont typeface="Arial"/>
              <a:buChar char="•"/>
            </a:pPr>
            <a:r>
              <a:rPr lang="en-US" sz="5695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“Part of me wants…” </a:t>
            </a:r>
          </a:p>
          <a:p>
            <a:pPr marL="1229558" lvl="1" indent="-614779" algn="just">
              <a:lnSpc>
                <a:spcPts val="7973"/>
              </a:lnSpc>
              <a:buFont typeface="Arial"/>
              <a:buChar char="•"/>
            </a:pPr>
            <a:r>
              <a:rPr lang="en-US" sz="5695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unfinished thoughts </a:t>
            </a:r>
          </a:p>
          <a:p>
            <a:pPr marL="1229558" lvl="1" indent="-614779" algn="just">
              <a:lnSpc>
                <a:spcPts val="7973"/>
              </a:lnSpc>
              <a:buFont typeface="Arial"/>
              <a:buChar char="•"/>
            </a:pPr>
            <a:r>
              <a:rPr lang="en-US" sz="5695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questions without answers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211670" y="1315232"/>
            <a:ext cx="9961530" cy="11773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60"/>
              </a:lnSpc>
            </a:pPr>
            <a:r>
              <a:rPr lang="en-US" sz="6900" b="1" dirty="0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Writing Can Simply Be...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965683" y="2909398"/>
            <a:ext cx="11353065" cy="5008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29558" lvl="1" indent="-614779" algn="l">
              <a:lnSpc>
                <a:spcPts val="7973"/>
              </a:lnSpc>
              <a:buFont typeface="Arial"/>
              <a:buChar char="•"/>
            </a:pPr>
            <a:r>
              <a:rPr lang="en-US" sz="5695" b="1" dirty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Honoring</a:t>
            </a:r>
          </a:p>
          <a:p>
            <a:pPr marL="1229558" lvl="1" indent="-614779" algn="just">
              <a:lnSpc>
                <a:spcPts val="7973"/>
              </a:lnSpc>
              <a:buFont typeface="Arial"/>
              <a:buChar char="•"/>
            </a:pPr>
            <a:r>
              <a:rPr lang="en-US" sz="5695" b="1" dirty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Noticing </a:t>
            </a:r>
          </a:p>
          <a:p>
            <a:pPr marL="1229558" lvl="1" indent="-614779" algn="just">
              <a:lnSpc>
                <a:spcPts val="7973"/>
              </a:lnSpc>
              <a:buFont typeface="Arial"/>
              <a:buChar char="•"/>
            </a:pPr>
            <a:r>
              <a:rPr lang="en-US" sz="5695" b="1" dirty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Witnessing </a:t>
            </a:r>
          </a:p>
          <a:p>
            <a:pPr marL="1229558" lvl="1" indent="-614779" algn="just">
              <a:lnSpc>
                <a:spcPts val="7973"/>
              </a:lnSpc>
              <a:buFont typeface="Arial"/>
              <a:buChar char="•"/>
            </a:pPr>
            <a:r>
              <a:rPr lang="en-US" sz="5695" b="1" dirty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Staying present with yourself</a:t>
            </a:r>
          </a:p>
          <a:p>
            <a:pPr marL="1229558" lvl="1" indent="-614779" algn="just">
              <a:lnSpc>
                <a:spcPts val="7973"/>
              </a:lnSpc>
              <a:buFont typeface="Arial"/>
              <a:buChar char="•"/>
            </a:pPr>
            <a:r>
              <a:rPr lang="en-US" sz="5695" b="1" dirty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Not trying to fix yourself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287199" y="1315232"/>
            <a:ext cx="11876601" cy="11773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60"/>
              </a:lnSpc>
            </a:pPr>
            <a:r>
              <a:rPr lang="en-US" sz="6900" b="1" dirty="0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Final Brief Writing Invitation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287199" y="4531670"/>
            <a:ext cx="11639349" cy="969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973"/>
              </a:lnSpc>
            </a:pPr>
            <a:r>
              <a:rPr lang="en-US" sz="5695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“There is a part of me that wants…”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030348" y="1315232"/>
            <a:ext cx="10447652" cy="11773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60"/>
              </a:lnSpc>
            </a:pPr>
            <a:r>
              <a:rPr lang="en-US" sz="6900" b="1" dirty="0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Remembering Wholeness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564886" y="3968664"/>
            <a:ext cx="8814687" cy="3134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393"/>
              </a:lnSpc>
            </a:pPr>
            <a:r>
              <a:rPr lang="en-US" sz="5995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Wholeness is not earned,</a:t>
            </a:r>
          </a:p>
          <a:p>
            <a:pPr algn="just">
              <a:lnSpc>
                <a:spcPts val="8393"/>
              </a:lnSpc>
            </a:pPr>
            <a:endParaRPr lang="en-US" sz="5995" b="1">
              <a:solidFill>
                <a:srgbClr val="000000"/>
              </a:solidFill>
              <a:latin typeface="Lato Bold"/>
              <a:ea typeface="Lato Bold"/>
              <a:cs typeface="Lato Bold"/>
              <a:sym typeface="Lato Bold"/>
            </a:endParaRPr>
          </a:p>
          <a:p>
            <a:pPr algn="just">
              <a:lnSpc>
                <a:spcPts val="8393"/>
              </a:lnSpc>
            </a:pPr>
            <a:r>
              <a:rPr lang="en-US" sz="5995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        It is remembered.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836790" y="1315232"/>
            <a:ext cx="6812409" cy="11773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60"/>
              </a:lnSpc>
            </a:pPr>
            <a:r>
              <a:rPr lang="en-US" sz="6900" b="1" dirty="0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Final Takeaways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119256" y="3157510"/>
            <a:ext cx="14049488" cy="5008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29558" lvl="1" indent="-614779" algn="just">
              <a:lnSpc>
                <a:spcPts val="7973"/>
              </a:lnSpc>
              <a:buFont typeface="Arial"/>
              <a:buChar char="•"/>
            </a:pPr>
            <a:r>
              <a:rPr lang="en-US" sz="5695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You can go at your own pace </a:t>
            </a:r>
          </a:p>
          <a:p>
            <a:pPr marL="1229558" lvl="1" indent="-614779" algn="just">
              <a:lnSpc>
                <a:spcPts val="7973"/>
              </a:lnSpc>
              <a:buFont typeface="Arial"/>
              <a:buChar char="•"/>
            </a:pPr>
            <a:r>
              <a:rPr lang="en-US" sz="5695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You do not have to write everything </a:t>
            </a:r>
          </a:p>
          <a:p>
            <a:pPr marL="1229558" lvl="1" indent="-614779" algn="just">
              <a:lnSpc>
                <a:spcPts val="7973"/>
              </a:lnSpc>
              <a:buFont typeface="Arial"/>
              <a:buChar char="•"/>
            </a:pPr>
            <a:r>
              <a:rPr lang="en-US" sz="5695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Your voice can be quiet and still be real </a:t>
            </a:r>
          </a:p>
          <a:p>
            <a:pPr marL="1229558" lvl="1" indent="-614779" algn="just">
              <a:lnSpc>
                <a:spcPts val="7973"/>
              </a:lnSpc>
              <a:buFont typeface="Arial"/>
              <a:buChar char="•"/>
            </a:pPr>
            <a:r>
              <a:rPr lang="en-US" sz="5695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Safety matters </a:t>
            </a:r>
          </a:p>
          <a:p>
            <a:pPr marL="1229558" lvl="1" indent="-614779" algn="just">
              <a:lnSpc>
                <a:spcPts val="7973"/>
              </a:lnSpc>
              <a:buFont typeface="Arial"/>
              <a:buChar char="•"/>
            </a:pPr>
            <a:r>
              <a:rPr lang="en-US" sz="5695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Permission matters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239286" y="1315232"/>
            <a:ext cx="10010114" cy="11773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60"/>
              </a:lnSpc>
            </a:pPr>
            <a:r>
              <a:rPr lang="en-US" sz="6900" b="1" dirty="0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Questions &amp; Reflections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712900" y="6802779"/>
            <a:ext cx="10862201" cy="1216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3"/>
              </a:lnSpc>
            </a:pPr>
            <a:r>
              <a:rPr lang="en-US" sz="3495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Please help us keep the space regulated by </a:t>
            </a:r>
          </a:p>
          <a:p>
            <a:pPr algn="ctr">
              <a:lnSpc>
                <a:spcPts val="4893"/>
              </a:lnSpc>
            </a:pPr>
            <a:r>
              <a:rPr lang="en-US" sz="3495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avoiding graphic detail or extensive trauma disclosure.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620143" y="2304821"/>
            <a:ext cx="13047715" cy="4582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You are allowed to arrive exactly as you are.</a:t>
            </a:r>
          </a:p>
          <a:p>
            <a:pPr algn="l">
              <a:lnSpc>
                <a:spcPts val="7279"/>
              </a:lnSpc>
            </a:pPr>
            <a:endParaRPr lang="en-US" sz="5199" b="1">
              <a:solidFill>
                <a:srgbClr val="000000"/>
              </a:solidFill>
              <a:latin typeface="Lato Bold"/>
              <a:ea typeface="Lato Bold"/>
              <a:cs typeface="Lato Bold"/>
              <a:sym typeface="Lato Bold"/>
            </a:endParaRPr>
          </a:p>
          <a:p>
            <a:pPr algn="l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No sharing required</a:t>
            </a:r>
          </a:p>
          <a:p>
            <a:pPr algn="l">
              <a:lnSpc>
                <a:spcPts val="7279"/>
              </a:lnSpc>
            </a:pPr>
            <a:endParaRPr lang="en-US" sz="5199" b="1">
              <a:solidFill>
                <a:srgbClr val="000000"/>
              </a:solidFill>
              <a:latin typeface="Lato Bold"/>
              <a:ea typeface="Lato Bold"/>
              <a:cs typeface="Lato Bold"/>
              <a:sym typeface="Lato Bold"/>
            </a:endParaRPr>
          </a:p>
          <a:p>
            <a:pPr algn="l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You are always in choice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37742" y="1315232"/>
            <a:ext cx="14597658" cy="11773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60"/>
              </a:lnSpc>
            </a:pPr>
            <a:r>
              <a:rPr lang="en-US" sz="6900" b="1" dirty="0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What Is Trauma-Informed Writing?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070894" y="3106283"/>
            <a:ext cx="10146213" cy="5008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973"/>
              </a:lnSpc>
            </a:pPr>
            <a:r>
              <a:rPr lang="en-US" sz="5695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A writing practice rooted in:</a:t>
            </a:r>
          </a:p>
          <a:p>
            <a:pPr marL="1229558" lvl="1" indent="-614779" algn="just">
              <a:lnSpc>
                <a:spcPts val="7973"/>
              </a:lnSpc>
              <a:buFont typeface="Arial"/>
              <a:buChar char="•"/>
            </a:pPr>
            <a:r>
              <a:rPr lang="en-US" sz="5695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safety </a:t>
            </a:r>
          </a:p>
          <a:p>
            <a:pPr marL="1229558" lvl="1" indent="-614779" algn="just">
              <a:lnSpc>
                <a:spcPts val="7973"/>
              </a:lnSpc>
              <a:buFont typeface="Arial"/>
              <a:buChar char="•"/>
            </a:pPr>
            <a:r>
              <a:rPr lang="en-US" sz="5695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choice </a:t>
            </a:r>
          </a:p>
          <a:p>
            <a:pPr marL="1229558" lvl="1" indent="-614779" algn="just">
              <a:lnSpc>
                <a:spcPts val="7973"/>
              </a:lnSpc>
              <a:buFont typeface="Arial"/>
              <a:buChar char="•"/>
            </a:pPr>
            <a:r>
              <a:rPr lang="en-US" sz="5695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nervous system awareness </a:t>
            </a:r>
          </a:p>
          <a:p>
            <a:pPr marL="1229558" lvl="1" indent="-614779" algn="just">
              <a:lnSpc>
                <a:spcPts val="7973"/>
              </a:lnSpc>
              <a:buFont typeface="Arial"/>
              <a:buChar char="•"/>
            </a:pPr>
            <a:r>
              <a:rPr lang="en-US" sz="5695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survivor-led pacing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82922" y="1219875"/>
            <a:ext cx="8933078" cy="15666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 dirty="0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A Different Pace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353209" y="3817284"/>
            <a:ext cx="7962561" cy="3306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380"/>
              </a:lnSpc>
            </a:pPr>
            <a:r>
              <a:rPr lang="en-US" sz="5271" b="1" u="sng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This is not about</a:t>
            </a:r>
            <a:r>
              <a:rPr lang="en-US" sz="5271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:</a:t>
            </a:r>
          </a:p>
          <a:p>
            <a:pPr algn="just">
              <a:lnSpc>
                <a:spcPts val="6400"/>
              </a:lnSpc>
            </a:pPr>
            <a:r>
              <a:rPr lang="en-US" sz="4571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*A push to disclose</a:t>
            </a:r>
          </a:p>
          <a:p>
            <a:pPr algn="just">
              <a:lnSpc>
                <a:spcPts val="6400"/>
              </a:lnSpc>
            </a:pPr>
            <a:r>
              <a:rPr lang="en-US" sz="4571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*A demand for clarity</a:t>
            </a:r>
          </a:p>
          <a:p>
            <a:pPr algn="l">
              <a:lnSpc>
                <a:spcPts val="6175"/>
              </a:lnSpc>
            </a:pPr>
            <a:r>
              <a:rPr lang="en-US" sz="4410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*A search for the “right words”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453352" y="3807759"/>
            <a:ext cx="4126365" cy="4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56"/>
              </a:lnSpc>
            </a:pPr>
            <a:r>
              <a:rPr lang="en-US" sz="5254" b="1" u="sng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This is about</a:t>
            </a:r>
            <a:r>
              <a:rPr lang="en-US" sz="5254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:</a:t>
            </a:r>
          </a:p>
          <a:p>
            <a:pPr algn="l">
              <a:lnSpc>
                <a:spcPts val="6376"/>
              </a:lnSpc>
            </a:pPr>
            <a:r>
              <a:rPr lang="en-US" sz="4554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*Safety</a:t>
            </a:r>
          </a:p>
          <a:p>
            <a:pPr algn="l">
              <a:lnSpc>
                <a:spcPts val="6376"/>
              </a:lnSpc>
            </a:pPr>
            <a:r>
              <a:rPr lang="en-US" sz="4554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*Permission</a:t>
            </a:r>
          </a:p>
          <a:p>
            <a:pPr algn="l">
              <a:lnSpc>
                <a:spcPts val="6376"/>
              </a:lnSpc>
            </a:pPr>
            <a:r>
              <a:rPr lang="en-US" sz="4554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*Pacing</a:t>
            </a:r>
          </a:p>
          <a:p>
            <a:pPr algn="l">
              <a:lnSpc>
                <a:spcPts val="6376"/>
              </a:lnSpc>
            </a:pPr>
            <a:r>
              <a:rPr lang="en-US" sz="4554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*Relationship</a:t>
            </a:r>
          </a:p>
          <a:p>
            <a:pPr algn="ctr">
              <a:lnSpc>
                <a:spcPts val="6376"/>
              </a:lnSpc>
            </a:pPr>
            <a:endParaRPr lang="en-US" sz="4554" b="1">
              <a:solidFill>
                <a:srgbClr val="000000"/>
              </a:solidFill>
              <a:latin typeface="Lato Bold"/>
              <a:ea typeface="Lato Bold"/>
              <a:cs typeface="Lato Bold"/>
              <a:sym typeface="Lato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807639" y="3681090"/>
            <a:ext cx="7985643" cy="5059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720"/>
              </a:lnSpc>
            </a:pPr>
            <a:r>
              <a:rPr lang="en-US" sz="4800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It can show up as: </a:t>
            </a:r>
          </a:p>
          <a:p>
            <a:pPr marL="1036322" lvl="1" indent="-518161" algn="just">
              <a:lnSpc>
                <a:spcPts val="6720"/>
              </a:lnSpc>
              <a:buFont typeface="Arial"/>
              <a:buChar char="•"/>
            </a:pPr>
            <a:r>
              <a:rPr lang="en-US" sz="4800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fragmentation</a:t>
            </a:r>
          </a:p>
          <a:p>
            <a:pPr marL="1036322" lvl="1" indent="-518161" algn="just">
              <a:lnSpc>
                <a:spcPts val="6720"/>
              </a:lnSpc>
              <a:buFont typeface="Arial"/>
              <a:buChar char="•"/>
            </a:pPr>
            <a:r>
              <a:rPr lang="en-US" sz="4800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silence </a:t>
            </a:r>
          </a:p>
          <a:p>
            <a:pPr marL="1036322" lvl="1" indent="-518161" algn="just">
              <a:lnSpc>
                <a:spcPts val="6720"/>
              </a:lnSpc>
              <a:buFont typeface="Arial"/>
              <a:buChar char="•"/>
            </a:pPr>
            <a:r>
              <a:rPr lang="en-US" sz="4800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disconnection </a:t>
            </a:r>
          </a:p>
          <a:p>
            <a:pPr marL="1036322" lvl="1" indent="-518161" algn="just">
              <a:lnSpc>
                <a:spcPts val="6720"/>
              </a:lnSpc>
              <a:buFont typeface="Arial"/>
              <a:buChar char="•"/>
            </a:pPr>
            <a:r>
              <a:rPr lang="en-US" sz="4800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confusion </a:t>
            </a:r>
          </a:p>
          <a:p>
            <a:pPr marL="1036322" lvl="1" indent="-518161" algn="just">
              <a:lnSpc>
                <a:spcPts val="6720"/>
              </a:lnSpc>
              <a:buFont typeface="Arial"/>
              <a:buChar char="•"/>
            </a:pPr>
            <a:r>
              <a:rPr lang="en-US" sz="4800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pressure to “make sense”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78467" y="1296218"/>
            <a:ext cx="15785533" cy="15666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When Our Voice Goes Quiet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904464" y="1219875"/>
            <a:ext cx="10573536" cy="15666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 dirty="0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What Doesn’t Work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089939" y="3461254"/>
            <a:ext cx="12108121" cy="3658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22679" lvl="1" indent="-561340" algn="just">
              <a:lnSpc>
                <a:spcPts val="7279"/>
              </a:lnSpc>
              <a:buFont typeface="Arial"/>
              <a:buChar char="•"/>
            </a:pPr>
            <a:r>
              <a:rPr lang="en-US" sz="5199" b="1" dirty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being pushed too quickly </a:t>
            </a:r>
          </a:p>
          <a:p>
            <a:pPr marL="1122679" lvl="1" indent="-561340" algn="just">
              <a:lnSpc>
                <a:spcPts val="7279"/>
              </a:lnSpc>
              <a:buFont typeface="Arial"/>
              <a:buChar char="•"/>
            </a:pPr>
            <a:r>
              <a:rPr lang="en-US" sz="5199" b="1" dirty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expectations of coherence </a:t>
            </a:r>
          </a:p>
          <a:p>
            <a:pPr marL="1122679" lvl="1" indent="-561340" algn="just">
              <a:lnSpc>
                <a:spcPts val="7279"/>
              </a:lnSpc>
              <a:buFont typeface="Arial"/>
              <a:buChar char="•"/>
            </a:pPr>
            <a:r>
              <a:rPr lang="en-US" sz="5199" b="1" dirty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revisiting events before you’re ready </a:t>
            </a:r>
          </a:p>
          <a:p>
            <a:pPr marL="1122679" lvl="1" indent="-561340" algn="just">
              <a:lnSpc>
                <a:spcPts val="7279"/>
              </a:lnSpc>
              <a:buFont typeface="Arial"/>
              <a:buChar char="•"/>
            </a:pPr>
            <a:r>
              <a:rPr lang="en-US" sz="5199" b="1" dirty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needing words before safety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11469" y="1133973"/>
            <a:ext cx="16665063" cy="1467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40"/>
              </a:lnSpc>
            </a:pPr>
            <a:r>
              <a:rPr lang="en-US" sz="8600" b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What Helped Me &amp; Many Others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162713" y="3505261"/>
            <a:ext cx="6687825" cy="4582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Writing:</a:t>
            </a:r>
          </a:p>
          <a:p>
            <a:pPr marL="1122679" lvl="1" indent="-561340" algn="just">
              <a:lnSpc>
                <a:spcPts val="7279"/>
              </a:lnSpc>
              <a:buFont typeface="Arial"/>
              <a:buChar char="•"/>
            </a:pPr>
            <a:r>
              <a:rPr lang="en-US" sz="5199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safe contact </a:t>
            </a:r>
          </a:p>
          <a:p>
            <a:pPr marL="1122679" lvl="1" indent="-561340" algn="just">
              <a:lnSpc>
                <a:spcPts val="7279"/>
              </a:lnSpc>
              <a:buFont typeface="Arial"/>
              <a:buChar char="•"/>
            </a:pPr>
            <a:r>
              <a:rPr lang="en-US" sz="5199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self-paced </a:t>
            </a:r>
          </a:p>
          <a:p>
            <a:pPr marL="1122679" lvl="1" indent="-561340" algn="just">
              <a:lnSpc>
                <a:spcPts val="7279"/>
              </a:lnSpc>
              <a:buFont typeface="Arial"/>
              <a:buChar char="•"/>
            </a:pPr>
            <a:r>
              <a:rPr lang="en-US" sz="5199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non-invasive </a:t>
            </a:r>
          </a:p>
          <a:p>
            <a:pPr marL="1122679" lvl="1" indent="-561340" algn="just">
              <a:lnSpc>
                <a:spcPts val="7279"/>
              </a:lnSpc>
              <a:buFont typeface="Arial"/>
              <a:buChar char="•"/>
            </a:pPr>
            <a:r>
              <a:rPr lang="en-US" sz="5199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permission-based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168313" y="3438851"/>
            <a:ext cx="8352171" cy="4843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70"/>
              </a:lnSpc>
            </a:pPr>
            <a:r>
              <a:rPr lang="en-US" sz="4550" b="1" dirty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Writing allows:</a:t>
            </a:r>
          </a:p>
          <a:p>
            <a:pPr marL="982346" lvl="1" indent="-491173" algn="l">
              <a:lnSpc>
                <a:spcPts val="6370"/>
              </a:lnSpc>
              <a:buFont typeface="Arial"/>
              <a:buChar char="•"/>
            </a:pPr>
            <a:r>
              <a:rPr lang="en-US" sz="4550" b="1" dirty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Pauses</a:t>
            </a:r>
          </a:p>
          <a:p>
            <a:pPr marL="982346" lvl="1" indent="-491173" algn="l">
              <a:lnSpc>
                <a:spcPts val="6370"/>
              </a:lnSpc>
              <a:buFont typeface="Arial"/>
              <a:buChar char="•"/>
            </a:pPr>
            <a:r>
              <a:rPr lang="en-US" sz="4550" b="1" dirty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Privacy </a:t>
            </a:r>
          </a:p>
          <a:p>
            <a:pPr marL="982346" lvl="1" indent="-491173" algn="l">
              <a:lnSpc>
                <a:spcPts val="6370"/>
              </a:lnSpc>
              <a:buFont typeface="Arial"/>
              <a:buChar char="•"/>
            </a:pPr>
            <a:r>
              <a:rPr lang="en-US" sz="4550" b="1" dirty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Unfinished thoughts </a:t>
            </a:r>
          </a:p>
          <a:p>
            <a:pPr marL="982346" lvl="1" indent="-491173" algn="l">
              <a:lnSpc>
                <a:spcPts val="6370"/>
              </a:lnSpc>
              <a:buFont typeface="Arial"/>
              <a:buChar char="•"/>
            </a:pPr>
            <a:r>
              <a:rPr lang="en-US" sz="4550" b="1" dirty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Fragmented expression </a:t>
            </a:r>
          </a:p>
          <a:p>
            <a:pPr marL="982346" lvl="1" indent="-491173" algn="l">
              <a:lnSpc>
                <a:spcPts val="6370"/>
              </a:lnSpc>
              <a:buFont typeface="Arial"/>
              <a:buChar char="•"/>
            </a:pPr>
            <a:r>
              <a:rPr lang="en-US" sz="4550" b="1" dirty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Space without interruption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150980" y="1532648"/>
            <a:ext cx="14765420" cy="12490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779"/>
              </a:lnSpc>
              <a:spcBef>
                <a:spcPct val="0"/>
              </a:spcBef>
            </a:pPr>
            <a:r>
              <a:rPr lang="en-US" sz="7699" b="1" dirty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Writing Feels Different Because…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541</Words>
  <Application>Microsoft Office PowerPoint</Application>
  <PresentationFormat>Custom</PresentationFormat>
  <Paragraphs>148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Lato Bold</vt:lpstr>
      <vt:lpstr>Canva Sans Bold Italics</vt:lpstr>
      <vt:lpstr>DM Serif Display</vt:lpstr>
      <vt:lpstr>Arial</vt:lpstr>
      <vt:lpstr>Playfair Display Bold</vt:lpstr>
      <vt:lpstr>Canva Sans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Remembering Wholeness Presentation</dc:title>
  <cp:lastModifiedBy>deJoly LaBrier</cp:lastModifiedBy>
  <cp:revision>2</cp:revision>
  <dcterms:created xsi:type="dcterms:W3CDTF">2006-08-16T00:00:00Z</dcterms:created>
  <dcterms:modified xsi:type="dcterms:W3CDTF">2026-05-10T12:36:52Z</dcterms:modified>
  <dc:identifier>DAHJHE4-_-o</dc:identifier>
</cp:coreProperties>
</file>