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60" r:id="rId2"/>
    <p:sldId id="284" r:id="rId3"/>
    <p:sldId id="279" r:id="rId4"/>
    <p:sldId id="283" r:id="rId5"/>
    <p:sldId id="280" r:id="rId6"/>
    <p:sldId id="261" r:id="rId7"/>
    <p:sldId id="258" r:id="rId8"/>
    <p:sldId id="262" r:id="rId9"/>
    <p:sldId id="263" r:id="rId10"/>
    <p:sldId id="264" r:id="rId11"/>
    <p:sldId id="281" r:id="rId12"/>
    <p:sldId id="265" r:id="rId13"/>
    <p:sldId id="266" r:id="rId14"/>
    <p:sldId id="267" r:id="rId15"/>
    <p:sldId id="268" r:id="rId16"/>
    <p:sldId id="269" r:id="rId17"/>
    <p:sldId id="270" r:id="rId18"/>
    <p:sldId id="282" r:id="rId19"/>
    <p:sldId id="271" r:id="rId20"/>
    <p:sldId id="273" r:id="rId21"/>
    <p:sldId id="274" r:id="rId22"/>
    <p:sldId id="27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EA0E85-5F3A-4C2C-9C7B-06E6B1E846FF}" type="datetimeFigureOut">
              <a:rPr lang="en-AU" smtClean="0"/>
              <a:t>4/05/2026</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E26D66-3666-4C44-A173-C70C48663844}" type="slidenum">
              <a:rPr lang="en-AU" smtClean="0"/>
              <a:t>‹#›</a:t>
            </a:fld>
            <a:endParaRPr lang="en-AU"/>
          </a:p>
        </p:txBody>
      </p:sp>
    </p:spTree>
    <p:extLst>
      <p:ext uri="{BB962C8B-B14F-4D97-AF65-F5344CB8AC3E}">
        <p14:creationId xmlns:p14="http://schemas.microsoft.com/office/powerpoint/2010/main" val="3648260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55E26D66-3666-4C44-A173-C70C48663844}" type="slidenum">
              <a:rPr lang="en-AU" smtClean="0"/>
              <a:t>6</a:t>
            </a:fld>
            <a:endParaRPr lang="en-AU"/>
          </a:p>
        </p:txBody>
      </p:sp>
    </p:spTree>
    <p:extLst>
      <p:ext uri="{BB962C8B-B14F-4D97-AF65-F5344CB8AC3E}">
        <p14:creationId xmlns:p14="http://schemas.microsoft.com/office/powerpoint/2010/main" val="3185801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5E26D66-3666-4C44-A173-C70C48663844}" type="slidenum">
              <a:rPr lang="en-AU" smtClean="0"/>
              <a:t>14</a:t>
            </a:fld>
            <a:endParaRPr lang="en-AU"/>
          </a:p>
        </p:txBody>
      </p:sp>
    </p:spTree>
    <p:extLst>
      <p:ext uri="{BB962C8B-B14F-4D97-AF65-F5344CB8AC3E}">
        <p14:creationId xmlns:p14="http://schemas.microsoft.com/office/powerpoint/2010/main" val="1891932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94444-5AE4-BABD-A794-4D275DD9CFD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AU"/>
          </a:p>
        </p:txBody>
      </p:sp>
      <p:sp>
        <p:nvSpPr>
          <p:cNvPr id="3" name="Subtitle 2">
            <a:extLst>
              <a:ext uri="{FF2B5EF4-FFF2-40B4-BE49-F238E27FC236}">
                <a16:creationId xmlns:a16="http://schemas.microsoft.com/office/drawing/2014/main" id="{B4BE349A-11A9-092F-C5C0-614BB1B22A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U"/>
          </a:p>
        </p:txBody>
      </p:sp>
      <p:sp>
        <p:nvSpPr>
          <p:cNvPr id="4" name="Date Placeholder 3">
            <a:extLst>
              <a:ext uri="{FF2B5EF4-FFF2-40B4-BE49-F238E27FC236}">
                <a16:creationId xmlns:a16="http://schemas.microsoft.com/office/drawing/2014/main" id="{87FAF4A7-C767-5844-E72D-283DED908A96}"/>
              </a:ext>
            </a:extLst>
          </p:cNvPr>
          <p:cNvSpPr>
            <a:spLocks noGrp="1"/>
          </p:cNvSpPr>
          <p:nvPr>
            <p:ph type="dt" sz="half" idx="10"/>
          </p:nvPr>
        </p:nvSpPr>
        <p:spPr/>
        <p:txBody>
          <a:bodyPr/>
          <a:lstStyle/>
          <a:p>
            <a:fld id="{FDF6D64D-2481-4FAC-8ECA-D70AFA81363E}" type="datetimeFigureOut">
              <a:rPr lang="en-AU" smtClean="0"/>
              <a:t>4/05/2026</a:t>
            </a:fld>
            <a:endParaRPr lang="en-AU"/>
          </a:p>
        </p:txBody>
      </p:sp>
      <p:sp>
        <p:nvSpPr>
          <p:cNvPr id="5" name="Footer Placeholder 4">
            <a:extLst>
              <a:ext uri="{FF2B5EF4-FFF2-40B4-BE49-F238E27FC236}">
                <a16:creationId xmlns:a16="http://schemas.microsoft.com/office/drawing/2014/main" id="{22848A22-1611-D88E-5110-9511E027456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6B8C809-65BF-074B-2545-C3C3F32EE1DB}"/>
              </a:ext>
            </a:extLst>
          </p:cNvPr>
          <p:cNvSpPr>
            <a:spLocks noGrp="1"/>
          </p:cNvSpPr>
          <p:nvPr>
            <p:ph type="sldNum" sz="quarter" idx="12"/>
          </p:nvPr>
        </p:nvSpPr>
        <p:spPr/>
        <p:txBody>
          <a:bodyPr/>
          <a:lstStyle/>
          <a:p>
            <a:fld id="{0C665393-2490-46A6-A744-2BC5E419DF61}" type="slidenum">
              <a:rPr lang="en-AU" smtClean="0"/>
              <a:t>‹#›</a:t>
            </a:fld>
            <a:endParaRPr lang="en-AU"/>
          </a:p>
        </p:txBody>
      </p:sp>
    </p:spTree>
    <p:extLst>
      <p:ext uri="{BB962C8B-B14F-4D97-AF65-F5344CB8AC3E}">
        <p14:creationId xmlns:p14="http://schemas.microsoft.com/office/powerpoint/2010/main" val="3962750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FD2A5-9A50-DE5E-3ABF-A0E1EBD55AA4}"/>
              </a:ext>
            </a:extLst>
          </p:cNvPr>
          <p:cNvSpPr>
            <a:spLocks noGrp="1"/>
          </p:cNvSpPr>
          <p:nvPr>
            <p:ph type="title"/>
          </p:nvPr>
        </p:nvSpPr>
        <p:spPr/>
        <p:txBody>
          <a:bodyPr/>
          <a:lstStyle/>
          <a:p>
            <a:r>
              <a:rPr lang="en-GB"/>
              <a:t>Click to edit Master title style</a:t>
            </a:r>
            <a:endParaRPr lang="en-AU"/>
          </a:p>
        </p:txBody>
      </p:sp>
      <p:sp>
        <p:nvSpPr>
          <p:cNvPr id="3" name="Vertical Text Placeholder 2">
            <a:extLst>
              <a:ext uri="{FF2B5EF4-FFF2-40B4-BE49-F238E27FC236}">
                <a16:creationId xmlns:a16="http://schemas.microsoft.com/office/drawing/2014/main" id="{D2055805-EFD2-37DC-5A33-4EAA77CB070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969ACBCC-3418-0D07-3752-46998E5C5660}"/>
              </a:ext>
            </a:extLst>
          </p:cNvPr>
          <p:cNvSpPr>
            <a:spLocks noGrp="1"/>
          </p:cNvSpPr>
          <p:nvPr>
            <p:ph type="dt" sz="half" idx="10"/>
          </p:nvPr>
        </p:nvSpPr>
        <p:spPr/>
        <p:txBody>
          <a:bodyPr/>
          <a:lstStyle/>
          <a:p>
            <a:fld id="{FDF6D64D-2481-4FAC-8ECA-D70AFA81363E}" type="datetimeFigureOut">
              <a:rPr lang="en-AU" smtClean="0"/>
              <a:t>4/05/2026</a:t>
            </a:fld>
            <a:endParaRPr lang="en-AU"/>
          </a:p>
        </p:txBody>
      </p:sp>
      <p:sp>
        <p:nvSpPr>
          <p:cNvPr id="5" name="Footer Placeholder 4">
            <a:extLst>
              <a:ext uri="{FF2B5EF4-FFF2-40B4-BE49-F238E27FC236}">
                <a16:creationId xmlns:a16="http://schemas.microsoft.com/office/drawing/2014/main" id="{EA1585ED-B4CD-D712-015B-1DF17667363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67D8492-A0AC-8C39-A830-F8C8264F2D4D}"/>
              </a:ext>
            </a:extLst>
          </p:cNvPr>
          <p:cNvSpPr>
            <a:spLocks noGrp="1"/>
          </p:cNvSpPr>
          <p:nvPr>
            <p:ph type="sldNum" sz="quarter" idx="12"/>
          </p:nvPr>
        </p:nvSpPr>
        <p:spPr/>
        <p:txBody>
          <a:bodyPr/>
          <a:lstStyle/>
          <a:p>
            <a:fld id="{0C665393-2490-46A6-A744-2BC5E419DF61}" type="slidenum">
              <a:rPr lang="en-AU" smtClean="0"/>
              <a:t>‹#›</a:t>
            </a:fld>
            <a:endParaRPr lang="en-AU"/>
          </a:p>
        </p:txBody>
      </p:sp>
    </p:spTree>
    <p:extLst>
      <p:ext uri="{BB962C8B-B14F-4D97-AF65-F5344CB8AC3E}">
        <p14:creationId xmlns:p14="http://schemas.microsoft.com/office/powerpoint/2010/main" val="2169523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5E6E7DC-2DAD-D80A-1CA5-D262A1928A9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AU"/>
          </a:p>
        </p:txBody>
      </p:sp>
      <p:sp>
        <p:nvSpPr>
          <p:cNvPr id="3" name="Vertical Text Placeholder 2">
            <a:extLst>
              <a:ext uri="{FF2B5EF4-FFF2-40B4-BE49-F238E27FC236}">
                <a16:creationId xmlns:a16="http://schemas.microsoft.com/office/drawing/2014/main" id="{C70552C8-FCF6-B595-374E-A7E8610E365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945232D4-FBDC-98DD-DC29-4BE5D19B7339}"/>
              </a:ext>
            </a:extLst>
          </p:cNvPr>
          <p:cNvSpPr>
            <a:spLocks noGrp="1"/>
          </p:cNvSpPr>
          <p:nvPr>
            <p:ph type="dt" sz="half" idx="10"/>
          </p:nvPr>
        </p:nvSpPr>
        <p:spPr/>
        <p:txBody>
          <a:bodyPr/>
          <a:lstStyle/>
          <a:p>
            <a:fld id="{FDF6D64D-2481-4FAC-8ECA-D70AFA81363E}" type="datetimeFigureOut">
              <a:rPr lang="en-AU" smtClean="0"/>
              <a:t>4/05/2026</a:t>
            </a:fld>
            <a:endParaRPr lang="en-AU"/>
          </a:p>
        </p:txBody>
      </p:sp>
      <p:sp>
        <p:nvSpPr>
          <p:cNvPr id="5" name="Footer Placeholder 4">
            <a:extLst>
              <a:ext uri="{FF2B5EF4-FFF2-40B4-BE49-F238E27FC236}">
                <a16:creationId xmlns:a16="http://schemas.microsoft.com/office/drawing/2014/main" id="{0B644A9F-1DD0-3BEB-4287-133B9878C1EB}"/>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E97F7DA-5DB1-BC88-2580-45E68BBE7FDE}"/>
              </a:ext>
            </a:extLst>
          </p:cNvPr>
          <p:cNvSpPr>
            <a:spLocks noGrp="1"/>
          </p:cNvSpPr>
          <p:nvPr>
            <p:ph type="sldNum" sz="quarter" idx="12"/>
          </p:nvPr>
        </p:nvSpPr>
        <p:spPr/>
        <p:txBody>
          <a:bodyPr/>
          <a:lstStyle/>
          <a:p>
            <a:fld id="{0C665393-2490-46A6-A744-2BC5E419DF61}" type="slidenum">
              <a:rPr lang="en-AU" smtClean="0"/>
              <a:t>‹#›</a:t>
            </a:fld>
            <a:endParaRPr lang="en-AU"/>
          </a:p>
        </p:txBody>
      </p:sp>
    </p:spTree>
    <p:extLst>
      <p:ext uri="{BB962C8B-B14F-4D97-AF65-F5344CB8AC3E}">
        <p14:creationId xmlns:p14="http://schemas.microsoft.com/office/powerpoint/2010/main" val="4228583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EE04B-7E95-99E2-E76B-09BE84A88AD6}"/>
              </a:ext>
            </a:extLst>
          </p:cNvPr>
          <p:cNvSpPr>
            <a:spLocks noGrp="1"/>
          </p:cNvSpPr>
          <p:nvPr>
            <p:ph type="title"/>
          </p:nvPr>
        </p:nvSpPr>
        <p:spPr/>
        <p:txBody>
          <a:bodyPr/>
          <a:lstStyle/>
          <a:p>
            <a:r>
              <a:rPr lang="en-GB"/>
              <a:t>Click to edit Master title style</a:t>
            </a:r>
            <a:endParaRPr lang="en-AU"/>
          </a:p>
        </p:txBody>
      </p:sp>
      <p:sp>
        <p:nvSpPr>
          <p:cNvPr id="3" name="Content Placeholder 2">
            <a:extLst>
              <a:ext uri="{FF2B5EF4-FFF2-40B4-BE49-F238E27FC236}">
                <a16:creationId xmlns:a16="http://schemas.microsoft.com/office/drawing/2014/main" id="{ABE04086-A13A-6DEF-B984-7F1A08B245A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F45C6385-50F9-62C2-8B93-BBDC828F084E}"/>
              </a:ext>
            </a:extLst>
          </p:cNvPr>
          <p:cNvSpPr>
            <a:spLocks noGrp="1"/>
          </p:cNvSpPr>
          <p:nvPr>
            <p:ph type="dt" sz="half" idx="10"/>
          </p:nvPr>
        </p:nvSpPr>
        <p:spPr/>
        <p:txBody>
          <a:bodyPr/>
          <a:lstStyle/>
          <a:p>
            <a:fld id="{FDF6D64D-2481-4FAC-8ECA-D70AFA81363E}" type="datetimeFigureOut">
              <a:rPr lang="en-AU" smtClean="0"/>
              <a:t>4/05/2026</a:t>
            </a:fld>
            <a:endParaRPr lang="en-AU"/>
          </a:p>
        </p:txBody>
      </p:sp>
      <p:sp>
        <p:nvSpPr>
          <p:cNvPr id="5" name="Footer Placeholder 4">
            <a:extLst>
              <a:ext uri="{FF2B5EF4-FFF2-40B4-BE49-F238E27FC236}">
                <a16:creationId xmlns:a16="http://schemas.microsoft.com/office/drawing/2014/main" id="{E4B74E37-7738-314C-0C0F-3DE07C5432D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53C5F598-1A8B-2CAD-D81F-AF857E2B9968}"/>
              </a:ext>
            </a:extLst>
          </p:cNvPr>
          <p:cNvSpPr>
            <a:spLocks noGrp="1"/>
          </p:cNvSpPr>
          <p:nvPr>
            <p:ph type="sldNum" sz="quarter" idx="12"/>
          </p:nvPr>
        </p:nvSpPr>
        <p:spPr/>
        <p:txBody>
          <a:bodyPr/>
          <a:lstStyle/>
          <a:p>
            <a:fld id="{0C665393-2490-46A6-A744-2BC5E419DF61}" type="slidenum">
              <a:rPr lang="en-AU" smtClean="0"/>
              <a:t>‹#›</a:t>
            </a:fld>
            <a:endParaRPr lang="en-AU"/>
          </a:p>
        </p:txBody>
      </p:sp>
    </p:spTree>
    <p:extLst>
      <p:ext uri="{BB962C8B-B14F-4D97-AF65-F5344CB8AC3E}">
        <p14:creationId xmlns:p14="http://schemas.microsoft.com/office/powerpoint/2010/main" val="2887586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E17A4-1ACD-1BE7-3C92-EE8CD89E6B22}"/>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AU"/>
          </a:p>
        </p:txBody>
      </p:sp>
      <p:sp>
        <p:nvSpPr>
          <p:cNvPr id="3" name="Text Placeholder 2">
            <a:extLst>
              <a:ext uri="{FF2B5EF4-FFF2-40B4-BE49-F238E27FC236}">
                <a16:creationId xmlns:a16="http://schemas.microsoft.com/office/drawing/2014/main" id="{26968709-8697-FE3D-587C-1A508F0896C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5143380-063B-E9F7-0C2C-AF2C4383A67E}"/>
              </a:ext>
            </a:extLst>
          </p:cNvPr>
          <p:cNvSpPr>
            <a:spLocks noGrp="1"/>
          </p:cNvSpPr>
          <p:nvPr>
            <p:ph type="dt" sz="half" idx="10"/>
          </p:nvPr>
        </p:nvSpPr>
        <p:spPr/>
        <p:txBody>
          <a:bodyPr/>
          <a:lstStyle/>
          <a:p>
            <a:fld id="{FDF6D64D-2481-4FAC-8ECA-D70AFA81363E}" type="datetimeFigureOut">
              <a:rPr lang="en-AU" smtClean="0"/>
              <a:t>4/05/2026</a:t>
            </a:fld>
            <a:endParaRPr lang="en-AU"/>
          </a:p>
        </p:txBody>
      </p:sp>
      <p:sp>
        <p:nvSpPr>
          <p:cNvPr id="5" name="Footer Placeholder 4">
            <a:extLst>
              <a:ext uri="{FF2B5EF4-FFF2-40B4-BE49-F238E27FC236}">
                <a16:creationId xmlns:a16="http://schemas.microsoft.com/office/drawing/2014/main" id="{5F53CB95-D8A5-E685-0056-9DECE4DDE75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E225BD6-D704-8378-B349-FB0025859313}"/>
              </a:ext>
            </a:extLst>
          </p:cNvPr>
          <p:cNvSpPr>
            <a:spLocks noGrp="1"/>
          </p:cNvSpPr>
          <p:nvPr>
            <p:ph type="sldNum" sz="quarter" idx="12"/>
          </p:nvPr>
        </p:nvSpPr>
        <p:spPr/>
        <p:txBody>
          <a:bodyPr/>
          <a:lstStyle/>
          <a:p>
            <a:fld id="{0C665393-2490-46A6-A744-2BC5E419DF61}" type="slidenum">
              <a:rPr lang="en-AU" smtClean="0"/>
              <a:t>‹#›</a:t>
            </a:fld>
            <a:endParaRPr lang="en-AU"/>
          </a:p>
        </p:txBody>
      </p:sp>
    </p:spTree>
    <p:extLst>
      <p:ext uri="{BB962C8B-B14F-4D97-AF65-F5344CB8AC3E}">
        <p14:creationId xmlns:p14="http://schemas.microsoft.com/office/powerpoint/2010/main" val="3845939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5A078-59BE-7F0C-A2BD-8653B7E49C6E}"/>
              </a:ext>
            </a:extLst>
          </p:cNvPr>
          <p:cNvSpPr>
            <a:spLocks noGrp="1"/>
          </p:cNvSpPr>
          <p:nvPr>
            <p:ph type="title"/>
          </p:nvPr>
        </p:nvSpPr>
        <p:spPr/>
        <p:txBody>
          <a:bodyPr/>
          <a:lstStyle/>
          <a:p>
            <a:r>
              <a:rPr lang="en-GB"/>
              <a:t>Click to edit Master title style</a:t>
            </a:r>
            <a:endParaRPr lang="en-AU"/>
          </a:p>
        </p:txBody>
      </p:sp>
      <p:sp>
        <p:nvSpPr>
          <p:cNvPr id="3" name="Content Placeholder 2">
            <a:extLst>
              <a:ext uri="{FF2B5EF4-FFF2-40B4-BE49-F238E27FC236}">
                <a16:creationId xmlns:a16="http://schemas.microsoft.com/office/drawing/2014/main" id="{951C1E72-C9FE-1C02-1692-30E5D617878F}"/>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Content Placeholder 3">
            <a:extLst>
              <a:ext uri="{FF2B5EF4-FFF2-40B4-BE49-F238E27FC236}">
                <a16:creationId xmlns:a16="http://schemas.microsoft.com/office/drawing/2014/main" id="{C55FDC89-36A8-BEDC-81B0-5521512BC9B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5" name="Date Placeholder 4">
            <a:extLst>
              <a:ext uri="{FF2B5EF4-FFF2-40B4-BE49-F238E27FC236}">
                <a16:creationId xmlns:a16="http://schemas.microsoft.com/office/drawing/2014/main" id="{BCCBAC83-30EA-20C6-10A0-F79D3333F275}"/>
              </a:ext>
            </a:extLst>
          </p:cNvPr>
          <p:cNvSpPr>
            <a:spLocks noGrp="1"/>
          </p:cNvSpPr>
          <p:nvPr>
            <p:ph type="dt" sz="half" idx="10"/>
          </p:nvPr>
        </p:nvSpPr>
        <p:spPr/>
        <p:txBody>
          <a:bodyPr/>
          <a:lstStyle/>
          <a:p>
            <a:fld id="{FDF6D64D-2481-4FAC-8ECA-D70AFA81363E}" type="datetimeFigureOut">
              <a:rPr lang="en-AU" smtClean="0"/>
              <a:t>4/05/2026</a:t>
            </a:fld>
            <a:endParaRPr lang="en-AU"/>
          </a:p>
        </p:txBody>
      </p:sp>
      <p:sp>
        <p:nvSpPr>
          <p:cNvPr id="6" name="Footer Placeholder 5">
            <a:extLst>
              <a:ext uri="{FF2B5EF4-FFF2-40B4-BE49-F238E27FC236}">
                <a16:creationId xmlns:a16="http://schemas.microsoft.com/office/drawing/2014/main" id="{0C2855DE-FE37-3412-79D9-14521C6DC9B1}"/>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FDBBA33D-5464-478F-79E9-9BA44E55D64A}"/>
              </a:ext>
            </a:extLst>
          </p:cNvPr>
          <p:cNvSpPr>
            <a:spLocks noGrp="1"/>
          </p:cNvSpPr>
          <p:nvPr>
            <p:ph type="sldNum" sz="quarter" idx="12"/>
          </p:nvPr>
        </p:nvSpPr>
        <p:spPr/>
        <p:txBody>
          <a:bodyPr/>
          <a:lstStyle/>
          <a:p>
            <a:fld id="{0C665393-2490-46A6-A744-2BC5E419DF61}" type="slidenum">
              <a:rPr lang="en-AU" smtClean="0"/>
              <a:t>‹#›</a:t>
            </a:fld>
            <a:endParaRPr lang="en-AU"/>
          </a:p>
        </p:txBody>
      </p:sp>
    </p:spTree>
    <p:extLst>
      <p:ext uri="{BB962C8B-B14F-4D97-AF65-F5344CB8AC3E}">
        <p14:creationId xmlns:p14="http://schemas.microsoft.com/office/powerpoint/2010/main" val="809726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6E680-8E55-59AE-5B79-73E71B676AAE}"/>
              </a:ext>
            </a:extLst>
          </p:cNvPr>
          <p:cNvSpPr>
            <a:spLocks noGrp="1"/>
          </p:cNvSpPr>
          <p:nvPr>
            <p:ph type="title"/>
          </p:nvPr>
        </p:nvSpPr>
        <p:spPr>
          <a:xfrm>
            <a:off x="839788" y="365125"/>
            <a:ext cx="10515600" cy="1325563"/>
          </a:xfrm>
        </p:spPr>
        <p:txBody>
          <a:bodyPr/>
          <a:lstStyle/>
          <a:p>
            <a:r>
              <a:rPr lang="en-GB"/>
              <a:t>Click to edit Master title style</a:t>
            </a:r>
            <a:endParaRPr lang="en-AU"/>
          </a:p>
        </p:txBody>
      </p:sp>
      <p:sp>
        <p:nvSpPr>
          <p:cNvPr id="3" name="Text Placeholder 2">
            <a:extLst>
              <a:ext uri="{FF2B5EF4-FFF2-40B4-BE49-F238E27FC236}">
                <a16:creationId xmlns:a16="http://schemas.microsoft.com/office/drawing/2014/main" id="{A8E7C13A-0E1E-B3E1-C1F5-B1D6D462D2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0A6ACF2-D07F-2C0C-7933-A64F6EDE76C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5" name="Text Placeholder 4">
            <a:extLst>
              <a:ext uri="{FF2B5EF4-FFF2-40B4-BE49-F238E27FC236}">
                <a16:creationId xmlns:a16="http://schemas.microsoft.com/office/drawing/2014/main" id="{35CDB453-F0AD-94AC-4E90-1DF2732407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3D57DBC-8310-D1EF-3CD3-5F07DBA07C9C}"/>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7" name="Date Placeholder 6">
            <a:extLst>
              <a:ext uri="{FF2B5EF4-FFF2-40B4-BE49-F238E27FC236}">
                <a16:creationId xmlns:a16="http://schemas.microsoft.com/office/drawing/2014/main" id="{8514CD43-A978-2F52-79A6-C4B0750EA83A}"/>
              </a:ext>
            </a:extLst>
          </p:cNvPr>
          <p:cNvSpPr>
            <a:spLocks noGrp="1"/>
          </p:cNvSpPr>
          <p:nvPr>
            <p:ph type="dt" sz="half" idx="10"/>
          </p:nvPr>
        </p:nvSpPr>
        <p:spPr/>
        <p:txBody>
          <a:bodyPr/>
          <a:lstStyle/>
          <a:p>
            <a:fld id="{FDF6D64D-2481-4FAC-8ECA-D70AFA81363E}" type="datetimeFigureOut">
              <a:rPr lang="en-AU" smtClean="0"/>
              <a:t>4/05/2026</a:t>
            </a:fld>
            <a:endParaRPr lang="en-AU"/>
          </a:p>
        </p:txBody>
      </p:sp>
      <p:sp>
        <p:nvSpPr>
          <p:cNvPr id="8" name="Footer Placeholder 7">
            <a:extLst>
              <a:ext uri="{FF2B5EF4-FFF2-40B4-BE49-F238E27FC236}">
                <a16:creationId xmlns:a16="http://schemas.microsoft.com/office/drawing/2014/main" id="{D008C5C1-F0AA-2A35-270D-15A6337F56D6}"/>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11377CA9-3782-F0F1-5442-A17ECD608345}"/>
              </a:ext>
            </a:extLst>
          </p:cNvPr>
          <p:cNvSpPr>
            <a:spLocks noGrp="1"/>
          </p:cNvSpPr>
          <p:nvPr>
            <p:ph type="sldNum" sz="quarter" idx="12"/>
          </p:nvPr>
        </p:nvSpPr>
        <p:spPr/>
        <p:txBody>
          <a:bodyPr/>
          <a:lstStyle/>
          <a:p>
            <a:fld id="{0C665393-2490-46A6-A744-2BC5E419DF61}" type="slidenum">
              <a:rPr lang="en-AU" smtClean="0"/>
              <a:t>‹#›</a:t>
            </a:fld>
            <a:endParaRPr lang="en-AU"/>
          </a:p>
        </p:txBody>
      </p:sp>
    </p:spTree>
    <p:extLst>
      <p:ext uri="{BB962C8B-B14F-4D97-AF65-F5344CB8AC3E}">
        <p14:creationId xmlns:p14="http://schemas.microsoft.com/office/powerpoint/2010/main" val="2274650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1FA6-FD70-7F51-3F20-957604044FCD}"/>
              </a:ext>
            </a:extLst>
          </p:cNvPr>
          <p:cNvSpPr>
            <a:spLocks noGrp="1"/>
          </p:cNvSpPr>
          <p:nvPr>
            <p:ph type="title"/>
          </p:nvPr>
        </p:nvSpPr>
        <p:spPr/>
        <p:txBody>
          <a:bodyPr/>
          <a:lstStyle/>
          <a:p>
            <a:r>
              <a:rPr lang="en-GB"/>
              <a:t>Click to edit Master title style</a:t>
            </a:r>
            <a:endParaRPr lang="en-AU"/>
          </a:p>
        </p:txBody>
      </p:sp>
      <p:sp>
        <p:nvSpPr>
          <p:cNvPr id="3" name="Date Placeholder 2">
            <a:extLst>
              <a:ext uri="{FF2B5EF4-FFF2-40B4-BE49-F238E27FC236}">
                <a16:creationId xmlns:a16="http://schemas.microsoft.com/office/drawing/2014/main" id="{30E32995-2576-25D8-733C-4E80654422C0}"/>
              </a:ext>
            </a:extLst>
          </p:cNvPr>
          <p:cNvSpPr>
            <a:spLocks noGrp="1"/>
          </p:cNvSpPr>
          <p:nvPr>
            <p:ph type="dt" sz="half" idx="10"/>
          </p:nvPr>
        </p:nvSpPr>
        <p:spPr/>
        <p:txBody>
          <a:bodyPr/>
          <a:lstStyle/>
          <a:p>
            <a:fld id="{FDF6D64D-2481-4FAC-8ECA-D70AFA81363E}" type="datetimeFigureOut">
              <a:rPr lang="en-AU" smtClean="0"/>
              <a:t>4/05/2026</a:t>
            </a:fld>
            <a:endParaRPr lang="en-AU"/>
          </a:p>
        </p:txBody>
      </p:sp>
      <p:sp>
        <p:nvSpPr>
          <p:cNvPr id="4" name="Footer Placeholder 3">
            <a:extLst>
              <a:ext uri="{FF2B5EF4-FFF2-40B4-BE49-F238E27FC236}">
                <a16:creationId xmlns:a16="http://schemas.microsoft.com/office/drawing/2014/main" id="{BFD2D166-A8E1-5854-42A6-B2554145CCAD}"/>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1F475B65-1A96-955B-928C-CFECA3C78F7E}"/>
              </a:ext>
            </a:extLst>
          </p:cNvPr>
          <p:cNvSpPr>
            <a:spLocks noGrp="1"/>
          </p:cNvSpPr>
          <p:nvPr>
            <p:ph type="sldNum" sz="quarter" idx="12"/>
          </p:nvPr>
        </p:nvSpPr>
        <p:spPr/>
        <p:txBody>
          <a:bodyPr/>
          <a:lstStyle/>
          <a:p>
            <a:fld id="{0C665393-2490-46A6-A744-2BC5E419DF61}" type="slidenum">
              <a:rPr lang="en-AU" smtClean="0"/>
              <a:t>‹#›</a:t>
            </a:fld>
            <a:endParaRPr lang="en-AU"/>
          </a:p>
        </p:txBody>
      </p:sp>
    </p:spTree>
    <p:extLst>
      <p:ext uri="{BB962C8B-B14F-4D97-AF65-F5344CB8AC3E}">
        <p14:creationId xmlns:p14="http://schemas.microsoft.com/office/powerpoint/2010/main" val="3244017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204598-2313-CB45-9543-0E25CC28D3A7}"/>
              </a:ext>
            </a:extLst>
          </p:cNvPr>
          <p:cNvSpPr>
            <a:spLocks noGrp="1"/>
          </p:cNvSpPr>
          <p:nvPr>
            <p:ph type="dt" sz="half" idx="10"/>
          </p:nvPr>
        </p:nvSpPr>
        <p:spPr/>
        <p:txBody>
          <a:bodyPr/>
          <a:lstStyle/>
          <a:p>
            <a:fld id="{FDF6D64D-2481-4FAC-8ECA-D70AFA81363E}" type="datetimeFigureOut">
              <a:rPr lang="en-AU" smtClean="0"/>
              <a:t>4/05/2026</a:t>
            </a:fld>
            <a:endParaRPr lang="en-AU"/>
          </a:p>
        </p:txBody>
      </p:sp>
      <p:sp>
        <p:nvSpPr>
          <p:cNvPr id="3" name="Footer Placeholder 2">
            <a:extLst>
              <a:ext uri="{FF2B5EF4-FFF2-40B4-BE49-F238E27FC236}">
                <a16:creationId xmlns:a16="http://schemas.microsoft.com/office/drawing/2014/main" id="{93104FF8-D0B0-5147-1656-6E3E5FEE9414}"/>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C637B705-11F7-20A6-800C-EA25E4A3B862}"/>
              </a:ext>
            </a:extLst>
          </p:cNvPr>
          <p:cNvSpPr>
            <a:spLocks noGrp="1"/>
          </p:cNvSpPr>
          <p:nvPr>
            <p:ph type="sldNum" sz="quarter" idx="12"/>
          </p:nvPr>
        </p:nvSpPr>
        <p:spPr/>
        <p:txBody>
          <a:bodyPr/>
          <a:lstStyle/>
          <a:p>
            <a:fld id="{0C665393-2490-46A6-A744-2BC5E419DF61}" type="slidenum">
              <a:rPr lang="en-AU" smtClean="0"/>
              <a:t>‹#›</a:t>
            </a:fld>
            <a:endParaRPr lang="en-AU"/>
          </a:p>
        </p:txBody>
      </p:sp>
    </p:spTree>
    <p:extLst>
      <p:ext uri="{BB962C8B-B14F-4D97-AF65-F5344CB8AC3E}">
        <p14:creationId xmlns:p14="http://schemas.microsoft.com/office/powerpoint/2010/main" val="395983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40C54-C32F-9B77-806E-894B98148AA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AU"/>
          </a:p>
        </p:txBody>
      </p:sp>
      <p:sp>
        <p:nvSpPr>
          <p:cNvPr id="3" name="Content Placeholder 2">
            <a:extLst>
              <a:ext uri="{FF2B5EF4-FFF2-40B4-BE49-F238E27FC236}">
                <a16:creationId xmlns:a16="http://schemas.microsoft.com/office/drawing/2014/main" id="{11225831-009B-FB10-34B5-90434042F9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Text Placeholder 3">
            <a:extLst>
              <a:ext uri="{FF2B5EF4-FFF2-40B4-BE49-F238E27FC236}">
                <a16:creationId xmlns:a16="http://schemas.microsoft.com/office/drawing/2014/main" id="{6A2E32BB-93F7-797E-27F0-8D0D6FC200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98E0C92-6B5D-3C9A-BAE7-3A64CF9A000E}"/>
              </a:ext>
            </a:extLst>
          </p:cNvPr>
          <p:cNvSpPr>
            <a:spLocks noGrp="1"/>
          </p:cNvSpPr>
          <p:nvPr>
            <p:ph type="dt" sz="half" idx="10"/>
          </p:nvPr>
        </p:nvSpPr>
        <p:spPr/>
        <p:txBody>
          <a:bodyPr/>
          <a:lstStyle/>
          <a:p>
            <a:fld id="{FDF6D64D-2481-4FAC-8ECA-D70AFA81363E}" type="datetimeFigureOut">
              <a:rPr lang="en-AU" smtClean="0"/>
              <a:t>4/05/2026</a:t>
            </a:fld>
            <a:endParaRPr lang="en-AU"/>
          </a:p>
        </p:txBody>
      </p:sp>
      <p:sp>
        <p:nvSpPr>
          <p:cNvPr id="6" name="Footer Placeholder 5">
            <a:extLst>
              <a:ext uri="{FF2B5EF4-FFF2-40B4-BE49-F238E27FC236}">
                <a16:creationId xmlns:a16="http://schemas.microsoft.com/office/drawing/2014/main" id="{B4B7679E-C790-9F5A-91D7-B7A627CA9BAF}"/>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3C4F69B3-6088-3768-0380-C9F6F0E6FE67}"/>
              </a:ext>
            </a:extLst>
          </p:cNvPr>
          <p:cNvSpPr>
            <a:spLocks noGrp="1"/>
          </p:cNvSpPr>
          <p:nvPr>
            <p:ph type="sldNum" sz="quarter" idx="12"/>
          </p:nvPr>
        </p:nvSpPr>
        <p:spPr/>
        <p:txBody>
          <a:bodyPr/>
          <a:lstStyle/>
          <a:p>
            <a:fld id="{0C665393-2490-46A6-A744-2BC5E419DF61}" type="slidenum">
              <a:rPr lang="en-AU" smtClean="0"/>
              <a:t>‹#›</a:t>
            </a:fld>
            <a:endParaRPr lang="en-AU"/>
          </a:p>
        </p:txBody>
      </p:sp>
    </p:spTree>
    <p:extLst>
      <p:ext uri="{BB962C8B-B14F-4D97-AF65-F5344CB8AC3E}">
        <p14:creationId xmlns:p14="http://schemas.microsoft.com/office/powerpoint/2010/main" val="3512432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3F0C2-4DB2-7004-8A43-475474E64F1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AU"/>
          </a:p>
        </p:txBody>
      </p:sp>
      <p:sp>
        <p:nvSpPr>
          <p:cNvPr id="3" name="Picture Placeholder 2">
            <a:extLst>
              <a:ext uri="{FF2B5EF4-FFF2-40B4-BE49-F238E27FC236}">
                <a16:creationId xmlns:a16="http://schemas.microsoft.com/office/drawing/2014/main" id="{26D5702F-1D78-0AA2-FF3F-CAC157F509A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627F2F16-FD82-1ECC-FFD6-76D3386410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B98997C-61C5-2C4A-164F-8D3D0D242532}"/>
              </a:ext>
            </a:extLst>
          </p:cNvPr>
          <p:cNvSpPr>
            <a:spLocks noGrp="1"/>
          </p:cNvSpPr>
          <p:nvPr>
            <p:ph type="dt" sz="half" idx="10"/>
          </p:nvPr>
        </p:nvSpPr>
        <p:spPr/>
        <p:txBody>
          <a:bodyPr/>
          <a:lstStyle/>
          <a:p>
            <a:fld id="{FDF6D64D-2481-4FAC-8ECA-D70AFA81363E}" type="datetimeFigureOut">
              <a:rPr lang="en-AU" smtClean="0"/>
              <a:t>4/05/2026</a:t>
            </a:fld>
            <a:endParaRPr lang="en-AU"/>
          </a:p>
        </p:txBody>
      </p:sp>
      <p:sp>
        <p:nvSpPr>
          <p:cNvPr id="6" name="Footer Placeholder 5">
            <a:extLst>
              <a:ext uri="{FF2B5EF4-FFF2-40B4-BE49-F238E27FC236}">
                <a16:creationId xmlns:a16="http://schemas.microsoft.com/office/drawing/2014/main" id="{33A1DA80-FB16-A479-F89E-4E34FBC94F31}"/>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F675EFA2-4688-9944-1295-AD404BF8BE9F}"/>
              </a:ext>
            </a:extLst>
          </p:cNvPr>
          <p:cNvSpPr>
            <a:spLocks noGrp="1"/>
          </p:cNvSpPr>
          <p:nvPr>
            <p:ph type="sldNum" sz="quarter" idx="12"/>
          </p:nvPr>
        </p:nvSpPr>
        <p:spPr/>
        <p:txBody>
          <a:bodyPr/>
          <a:lstStyle/>
          <a:p>
            <a:fld id="{0C665393-2490-46A6-A744-2BC5E419DF61}" type="slidenum">
              <a:rPr lang="en-AU" smtClean="0"/>
              <a:t>‹#›</a:t>
            </a:fld>
            <a:endParaRPr lang="en-AU"/>
          </a:p>
        </p:txBody>
      </p:sp>
    </p:spTree>
    <p:extLst>
      <p:ext uri="{BB962C8B-B14F-4D97-AF65-F5344CB8AC3E}">
        <p14:creationId xmlns:p14="http://schemas.microsoft.com/office/powerpoint/2010/main" val="1087663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BD014A-752B-554F-96C2-2BA8D0015D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AU"/>
          </a:p>
        </p:txBody>
      </p:sp>
      <p:sp>
        <p:nvSpPr>
          <p:cNvPr id="3" name="Text Placeholder 2">
            <a:extLst>
              <a:ext uri="{FF2B5EF4-FFF2-40B4-BE49-F238E27FC236}">
                <a16:creationId xmlns:a16="http://schemas.microsoft.com/office/drawing/2014/main" id="{98FA9B5C-D02E-73E1-C0E6-86A034AB7D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F3BAD97B-EA39-E8F1-0CF3-7C20786500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F6D64D-2481-4FAC-8ECA-D70AFA81363E}" type="datetimeFigureOut">
              <a:rPr lang="en-AU" smtClean="0"/>
              <a:t>4/05/2026</a:t>
            </a:fld>
            <a:endParaRPr lang="en-AU"/>
          </a:p>
        </p:txBody>
      </p:sp>
      <p:sp>
        <p:nvSpPr>
          <p:cNvPr id="5" name="Footer Placeholder 4">
            <a:extLst>
              <a:ext uri="{FF2B5EF4-FFF2-40B4-BE49-F238E27FC236}">
                <a16:creationId xmlns:a16="http://schemas.microsoft.com/office/drawing/2014/main" id="{7C9F588A-AEA7-1633-63BF-B1955AE70B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759E8155-C373-7BC5-AA25-9B88D7F562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665393-2490-46A6-A744-2BC5E419DF61}" type="slidenum">
              <a:rPr lang="en-AU" smtClean="0"/>
              <a:t>‹#›</a:t>
            </a:fld>
            <a:endParaRPr lang="en-AU"/>
          </a:p>
        </p:txBody>
      </p:sp>
    </p:spTree>
    <p:extLst>
      <p:ext uri="{BB962C8B-B14F-4D97-AF65-F5344CB8AC3E}">
        <p14:creationId xmlns:p14="http://schemas.microsoft.com/office/powerpoint/2010/main" val="11691699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extured background">
            <a:extLst>
              <a:ext uri="{FF2B5EF4-FFF2-40B4-BE49-F238E27FC236}">
                <a16:creationId xmlns:a16="http://schemas.microsoft.com/office/drawing/2014/main" id="{E6247B0D-23E6-48B8-0F85-065A33054EF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69DEA578-A70C-E8F2-4645-AFE8C71265FC}"/>
              </a:ext>
            </a:extLst>
          </p:cNvPr>
          <p:cNvSpPr txBox="1"/>
          <p:nvPr/>
        </p:nvSpPr>
        <p:spPr>
          <a:xfrm>
            <a:off x="1697551" y="2644170"/>
            <a:ext cx="8796888" cy="1569660"/>
          </a:xfrm>
          <a:prstGeom prst="rect">
            <a:avLst/>
          </a:prstGeom>
          <a:noFill/>
        </p:spPr>
        <p:txBody>
          <a:bodyPr wrap="square" rtlCol="0">
            <a:spAutoFit/>
          </a:bodyPr>
          <a:lstStyle/>
          <a:p>
            <a:pPr algn="ctr"/>
            <a:r>
              <a:rPr lang="en-AU" sz="3200" b="1" dirty="0">
                <a:latin typeface="Californian FB" panose="0207040306080B030204" pitchFamily="18" charset="0"/>
                <a:cs typeface="Times New Roman" panose="02020603050405020304" pitchFamily="18" charset="0"/>
              </a:rPr>
              <a:t>Spinning Deeper into the Background: </a:t>
            </a:r>
          </a:p>
          <a:p>
            <a:pPr algn="ctr"/>
            <a:r>
              <a:rPr lang="en-AU" sz="3200" b="1" dirty="0">
                <a:latin typeface="Californian FB" panose="0207040306080B030204" pitchFamily="18" charset="0"/>
                <a:cs typeface="Times New Roman" panose="02020603050405020304" pitchFamily="18" charset="0"/>
              </a:rPr>
              <a:t>Traces of Western Practices of Ritual Abuse in Mary Daly’s </a:t>
            </a:r>
            <a:r>
              <a:rPr lang="en-AU" sz="3200" b="1" i="1" dirty="0">
                <a:latin typeface="Californian FB" panose="0207040306080B030204" pitchFamily="18" charset="0"/>
                <a:cs typeface="Times New Roman" panose="02020603050405020304" pitchFamily="18" charset="0"/>
              </a:rPr>
              <a:t>Gyn/Ecology </a:t>
            </a:r>
            <a:r>
              <a:rPr lang="en-AU" sz="3200" b="1" dirty="0">
                <a:latin typeface="Californian FB" panose="0207040306080B030204" pitchFamily="18" charset="0"/>
                <a:cs typeface="Times New Roman" panose="02020603050405020304" pitchFamily="18" charset="0"/>
              </a:rPr>
              <a:t>and Other Texts</a:t>
            </a:r>
          </a:p>
        </p:txBody>
      </p:sp>
      <p:sp>
        <p:nvSpPr>
          <p:cNvPr id="3" name="TextBox 2">
            <a:extLst>
              <a:ext uri="{FF2B5EF4-FFF2-40B4-BE49-F238E27FC236}">
                <a16:creationId xmlns:a16="http://schemas.microsoft.com/office/drawing/2014/main" id="{B9EADF31-1D1B-A2D3-F774-DE4B3ABB9FB7}"/>
              </a:ext>
            </a:extLst>
          </p:cNvPr>
          <p:cNvSpPr txBox="1"/>
          <p:nvPr/>
        </p:nvSpPr>
        <p:spPr>
          <a:xfrm>
            <a:off x="3865875" y="5451576"/>
            <a:ext cx="4460240" cy="1046440"/>
          </a:xfrm>
          <a:prstGeom prst="rect">
            <a:avLst/>
          </a:prstGeom>
          <a:noFill/>
        </p:spPr>
        <p:txBody>
          <a:bodyPr wrap="square" rtlCol="0">
            <a:spAutoFit/>
          </a:bodyPr>
          <a:lstStyle/>
          <a:p>
            <a:pPr algn="ctr"/>
            <a:r>
              <a:rPr lang="en-AU" sz="2400" dirty="0">
                <a:latin typeface="Californian FB" panose="0207040306080B030204" pitchFamily="18" charset="0"/>
                <a:cs typeface="Times New Roman" panose="02020603050405020304" pitchFamily="18" charset="0"/>
              </a:rPr>
              <a:t>Lynn Brunet (PhD)</a:t>
            </a:r>
          </a:p>
          <a:p>
            <a:pPr algn="ctr"/>
            <a:endParaRPr lang="en-AU" b="1" dirty="0">
              <a:latin typeface="Californian FB" panose="0207040306080B030204" pitchFamily="18" charset="0"/>
              <a:cs typeface="Times New Roman" panose="02020603050405020304" pitchFamily="18" charset="0"/>
            </a:endParaRPr>
          </a:p>
          <a:p>
            <a:pPr algn="ctr"/>
            <a:endParaRPr lang="en-AU" sz="2000" b="1"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1922600F-6EC2-9835-212F-7DB8716BD56F}"/>
              </a:ext>
            </a:extLst>
          </p:cNvPr>
          <p:cNvSpPr txBox="1"/>
          <p:nvPr/>
        </p:nvSpPr>
        <p:spPr>
          <a:xfrm>
            <a:off x="1386198" y="883204"/>
            <a:ext cx="9419595" cy="1107996"/>
          </a:xfrm>
          <a:prstGeom prst="rect">
            <a:avLst/>
          </a:prstGeom>
          <a:noFill/>
        </p:spPr>
        <p:txBody>
          <a:bodyPr wrap="square" rtlCol="0">
            <a:spAutoFit/>
          </a:bodyPr>
          <a:lstStyle/>
          <a:p>
            <a:pPr algn="ctr"/>
            <a:r>
              <a:rPr lang="en-AU" sz="2400" b="1" dirty="0">
                <a:latin typeface="Californian FB" panose="0207040306080B030204" pitchFamily="18" charset="0"/>
                <a:cs typeface="Times New Roman" panose="02020603050405020304" pitchFamily="18" charset="0"/>
              </a:rPr>
              <a:t>Survivorship Trafficking and Extreme Abuse Online Conference </a:t>
            </a:r>
          </a:p>
          <a:p>
            <a:pPr algn="ctr"/>
            <a:r>
              <a:rPr lang="en-AU" sz="2400" b="1" dirty="0">
                <a:latin typeface="Californian FB" panose="0207040306080B030204" pitchFamily="18" charset="0"/>
                <a:cs typeface="Times New Roman" panose="02020603050405020304" pitchFamily="18" charset="0"/>
              </a:rPr>
              <a:t> </a:t>
            </a:r>
            <a:r>
              <a:rPr lang="en-AU" sz="2400" dirty="0">
                <a:latin typeface="Californian FB" panose="0207040306080B030204" pitchFamily="18" charset="0"/>
                <a:cs typeface="Times New Roman" panose="02020603050405020304" pitchFamily="18" charset="0"/>
              </a:rPr>
              <a:t>May 16-17, 2026</a:t>
            </a:r>
          </a:p>
          <a:p>
            <a:endParaRPr lang="en-AU" dirty="0"/>
          </a:p>
        </p:txBody>
      </p:sp>
    </p:spTree>
    <p:extLst>
      <p:ext uri="{BB962C8B-B14F-4D97-AF65-F5344CB8AC3E}">
        <p14:creationId xmlns:p14="http://schemas.microsoft.com/office/powerpoint/2010/main" val="22194301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0D99A8-FBED-9D64-8B66-462291CD3F22}"/>
              </a:ext>
            </a:extLst>
          </p:cNvPr>
          <p:cNvSpPr txBox="1"/>
          <p:nvPr/>
        </p:nvSpPr>
        <p:spPr>
          <a:xfrm>
            <a:off x="4139146" y="523655"/>
            <a:ext cx="3913707" cy="892552"/>
          </a:xfrm>
          <a:prstGeom prst="rect">
            <a:avLst/>
          </a:prstGeom>
          <a:noFill/>
        </p:spPr>
        <p:txBody>
          <a:bodyPr wrap="square" rtlCol="0">
            <a:spAutoFit/>
          </a:bodyPr>
          <a:lstStyle/>
          <a:p>
            <a:r>
              <a:rPr lang="en-AU" sz="3200" b="1" dirty="0">
                <a:latin typeface="Californian FB" panose="0207040306080B030204" pitchFamily="18" charset="0"/>
                <a:cs typeface="Times New Roman" panose="02020603050405020304" pitchFamily="18" charset="0"/>
              </a:rPr>
              <a:t>St Patrick in Ireland</a:t>
            </a:r>
          </a:p>
          <a:p>
            <a:r>
              <a:rPr lang="en-AU" sz="2000" b="1" dirty="0">
                <a:latin typeface="Californian FB" panose="0207040306080B030204" pitchFamily="18" charset="0"/>
                <a:cs typeface="Times New Roman" panose="02020603050405020304" pitchFamily="18" charset="0"/>
              </a:rPr>
              <a:t>5th Century Christian Missionary</a:t>
            </a:r>
          </a:p>
        </p:txBody>
      </p:sp>
      <p:sp>
        <p:nvSpPr>
          <p:cNvPr id="3" name="TextBox 2">
            <a:extLst>
              <a:ext uri="{FF2B5EF4-FFF2-40B4-BE49-F238E27FC236}">
                <a16:creationId xmlns:a16="http://schemas.microsoft.com/office/drawing/2014/main" id="{93F5943E-DBD3-448C-8725-7190F7A20492}"/>
              </a:ext>
            </a:extLst>
          </p:cNvPr>
          <p:cNvSpPr txBox="1"/>
          <p:nvPr/>
        </p:nvSpPr>
        <p:spPr>
          <a:xfrm>
            <a:off x="1326630" y="5134016"/>
            <a:ext cx="9799821" cy="1200329"/>
          </a:xfrm>
          <a:prstGeom prst="rect">
            <a:avLst/>
          </a:prstGeom>
          <a:noFill/>
        </p:spPr>
        <p:txBody>
          <a:bodyPr wrap="square" rtlCol="0">
            <a:spAutoFit/>
          </a:bodyPr>
          <a:lstStyle/>
          <a:p>
            <a:pPr algn="just"/>
            <a:r>
              <a:rPr lang="en-AU" dirty="0">
                <a:latin typeface="Californian FB" panose="0207040306080B030204" pitchFamily="18" charset="0"/>
                <a:cs typeface="Times New Roman" panose="02020603050405020304" pitchFamily="18" charset="0"/>
              </a:rPr>
              <a:t>By the </a:t>
            </a:r>
            <a:r>
              <a:rPr lang="en-AU" b="1" dirty="0">
                <a:latin typeface="Californian FB" panose="0207040306080B030204" pitchFamily="18" charset="0"/>
                <a:cs typeface="Times New Roman" panose="02020603050405020304" pitchFamily="18" charset="0"/>
              </a:rPr>
              <a:t>20th century </a:t>
            </a:r>
            <a:r>
              <a:rPr lang="en-AU" dirty="0">
                <a:latin typeface="Californian FB" panose="0207040306080B030204" pitchFamily="18" charset="0"/>
                <a:cs typeface="Times New Roman" panose="02020603050405020304" pitchFamily="18" charset="0"/>
              </a:rPr>
              <a:t>the concept of St Patrick’s Purgatory as the ‘</a:t>
            </a:r>
            <a:r>
              <a:rPr lang="en-AU" b="1" dirty="0">
                <a:latin typeface="Californian FB" panose="0207040306080B030204" pitchFamily="18" charset="0"/>
                <a:cs typeface="Times New Roman" panose="02020603050405020304" pitchFamily="18" charset="0"/>
              </a:rPr>
              <a:t>Cave of Death</a:t>
            </a:r>
            <a:r>
              <a:rPr lang="en-AU" dirty="0">
                <a:latin typeface="Californian FB" panose="0207040306080B030204" pitchFamily="18" charset="0"/>
                <a:cs typeface="Times New Roman" panose="02020603050405020304" pitchFamily="18" charset="0"/>
              </a:rPr>
              <a:t>’ had become a doctrine that was taught to </a:t>
            </a:r>
            <a:r>
              <a:rPr lang="en-AU" b="1" dirty="0">
                <a:latin typeface="Californian FB" panose="0207040306080B030204" pitchFamily="18" charset="0"/>
                <a:cs typeface="Times New Roman" panose="02020603050405020304" pitchFamily="18" charset="0"/>
              </a:rPr>
              <a:t>Catholic children </a:t>
            </a:r>
            <a:r>
              <a:rPr lang="en-AU" dirty="0">
                <a:latin typeface="Californian FB" panose="0207040306080B030204" pitchFamily="18" charset="0"/>
                <a:cs typeface="Times New Roman" panose="02020603050405020304" pitchFamily="18" charset="0"/>
              </a:rPr>
              <a:t>where they were expected to enter “the Cave of Death where they too would be required to stride into the flames”.</a:t>
            </a:r>
          </a:p>
          <a:p>
            <a:pPr algn="r"/>
            <a:r>
              <a:rPr lang="en-AU" sz="1600" dirty="0">
                <a:latin typeface="Californian FB" panose="0207040306080B030204" pitchFamily="18" charset="0"/>
                <a:cs typeface="Times New Roman" panose="02020603050405020304" pitchFamily="18" charset="0"/>
              </a:rPr>
              <a:t>Dames, </a:t>
            </a:r>
            <a:r>
              <a:rPr lang="en-AU" sz="1600" i="1" dirty="0">
                <a:latin typeface="Californian FB" panose="0207040306080B030204" pitchFamily="18" charset="0"/>
                <a:cs typeface="Times New Roman" panose="02020603050405020304" pitchFamily="18" charset="0"/>
              </a:rPr>
              <a:t>Ireland</a:t>
            </a:r>
            <a:r>
              <a:rPr lang="en-AU" sz="1600" dirty="0">
                <a:latin typeface="Californian FB" panose="0207040306080B030204" pitchFamily="18" charset="0"/>
                <a:cs typeface="Times New Roman" panose="02020603050405020304" pitchFamily="18" charset="0"/>
              </a:rPr>
              <a:t>, 24.</a:t>
            </a:r>
          </a:p>
        </p:txBody>
      </p:sp>
      <p:sp>
        <p:nvSpPr>
          <p:cNvPr id="4" name="TextBox 3">
            <a:extLst>
              <a:ext uri="{FF2B5EF4-FFF2-40B4-BE49-F238E27FC236}">
                <a16:creationId xmlns:a16="http://schemas.microsoft.com/office/drawing/2014/main" id="{2FB1C3C0-C2C4-29E7-E108-BB588D0DC8D9}"/>
              </a:ext>
            </a:extLst>
          </p:cNvPr>
          <p:cNvSpPr txBox="1"/>
          <p:nvPr/>
        </p:nvSpPr>
        <p:spPr>
          <a:xfrm>
            <a:off x="1326630" y="1698854"/>
            <a:ext cx="9767455" cy="1754326"/>
          </a:xfrm>
          <a:prstGeom prst="rect">
            <a:avLst/>
          </a:prstGeom>
          <a:noFill/>
        </p:spPr>
        <p:txBody>
          <a:bodyPr wrap="square" rtlCol="0">
            <a:spAutoFit/>
          </a:bodyPr>
          <a:lstStyle/>
          <a:p>
            <a:pPr algn="just"/>
            <a:r>
              <a:rPr lang="en-AU" b="1" dirty="0">
                <a:latin typeface="Californian FB" panose="0207040306080B030204" pitchFamily="18" charset="0"/>
                <a:cs typeface="Times New Roman" panose="02020603050405020304" pitchFamily="18" charset="0"/>
              </a:rPr>
              <a:t>St Patrick’s Purgatory</a:t>
            </a:r>
            <a:r>
              <a:rPr lang="en-AU" dirty="0">
                <a:latin typeface="Californian FB" panose="0207040306080B030204" pitchFamily="18" charset="0"/>
                <a:cs typeface="Times New Roman" panose="02020603050405020304" pitchFamily="18" charset="0"/>
              </a:rPr>
              <a:t> was celebrated at </a:t>
            </a:r>
            <a:r>
              <a:rPr lang="en-AU" i="1" dirty="0">
                <a:latin typeface="Californian FB" panose="0207040306080B030204" pitchFamily="18" charset="0"/>
                <a:cs typeface="Times New Roman" panose="02020603050405020304" pitchFamily="18" charset="0"/>
              </a:rPr>
              <a:t>Lough Derg</a:t>
            </a:r>
            <a:r>
              <a:rPr lang="en-AU" dirty="0">
                <a:latin typeface="Californian FB" panose="0207040306080B030204" pitchFamily="18" charset="0"/>
                <a:cs typeface="Times New Roman" panose="02020603050405020304" pitchFamily="18" charset="0"/>
              </a:rPr>
              <a:t> in County Donegal in Ireland. For Catholics, Lough Derg is </a:t>
            </a:r>
            <a:r>
              <a:rPr lang="en-AU" b="1" dirty="0">
                <a:latin typeface="Californian FB" panose="0207040306080B030204" pitchFamily="18" charset="0"/>
                <a:cs typeface="Times New Roman" panose="02020603050405020304" pitchFamily="18" charset="0"/>
              </a:rPr>
              <a:t>the most sacred lake in Ireland</a:t>
            </a:r>
            <a:r>
              <a:rPr lang="en-AU" dirty="0">
                <a:latin typeface="Californian FB" panose="0207040306080B030204" pitchFamily="18" charset="0"/>
                <a:cs typeface="Times New Roman" panose="02020603050405020304" pitchFamily="18" charset="0"/>
              </a:rPr>
              <a:t> and pilgrimages to the lake are continued to this day. In its earlier forms it was a practice whereby a priest would be locked up for long periods in a cave, known as the</a:t>
            </a:r>
            <a:r>
              <a:rPr lang="en-AU" b="1" dirty="0">
                <a:latin typeface="Californian FB" panose="0207040306080B030204" pitchFamily="18" charset="0"/>
                <a:cs typeface="Times New Roman" panose="02020603050405020304" pitchFamily="18" charset="0"/>
              </a:rPr>
              <a:t> Cave of Death</a:t>
            </a:r>
            <a:r>
              <a:rPr lang="en-AU" dirty="0">
                <a:latin typeface="Californian FB" panose="0207040306080B030204" pitchFamily="18" charset="0"/>
                <a:cs typeface="Times New Roman" panose="02020603050405020304" pitchFamily="18" charset="0"/>
              </a:rPr>
              <a:t>. It would serve as an entry to Purgatory or Hell and was used for intense spiritual penance. This involved a series of </a:t>
            </a:r>
            <a:r>
              <a:rPr lang="en-AU" b="1" dirty="0">
                <a:latin typeface="Californian FB" panose="0207040306080B030204" pitchFamily="18" charset="0"/>
                <a:cs typeface="Times New Roman" panose="02020603050405020304" pitchFamily="18" charset="0"/>
              </a:rPr>
              <a:t>frightening trials, </a:t>
            </a:r>
            <a:r>
              <a:rPr lang="en-AU" dirty="0">
                <a:latin typeface="Californian FB" panose="0207040306080B030204" pitchFamily="18" charset="0"/>
                <a:cs typeface="Times New Roman" panose="02020603050405020304" pitchFamily="18" charset="0"/>
              </a:rPr>
              <a:t>in order to test his faith. </a:t>
            </a:r>
          </a:p>
          <a:p>
            <a:pPr algn="r"/>
            <a:r>
              <a:rPr lang="de-DE" sz="1600" dirty="0">
                <a:latin typeface="Californian FB" panose="0207040306080B030204" pitchFamily="18" charset="0"/>
                <a:cs typeface="Times New Roman" panose="02020603050405020304" pitchFamily="18" charset="0"/>
              </a:rPr>
              <a:t>Dames, </a:t>
            </a:r>
            <a:r>
              <a:rPr lang="de-DE" sz="1600" i="1" dirty="0">
                <a:latin typeface="Californian FB" panose="0207040306080B030204" pitchFamily="18" charset="0"/>
                <a:cs typeface="Times New Roman" panose="02020603050405020304" pitchFamily="18" charset="0"/>
              </a:rPr>
              <a:t>Ireland. </a:t>
            </a:r>
            <a:r>
              <a:rPr lang="en-AU" sz="1600" i="1" dirty="0">
                <a:latin typeface="Californian FB" panose="0207040306080B030204" pitchFamily="18" charset="0"/>
                <a:cs typeface="Times New Roman" panose="02020603050405020304" pitchFamily="18" charset="0"/>
              </a:rPr>
              <a:t>A Sacred Journey,</a:t>
            </a:r>
            <a:r>
              <a:rPr lang="en-AU" sz="1600" dirty="0">
                <a:latin typeface="Californian FB" panose="0207040306080B030204" pitchFamily="18" charset="0"/>
                <a:cs typeface="Times New Roman" panose="02020603050405020304" pitchFamily="18" charset="0"/>
              </a:rPr>
              <a:t>15-39</a:t>
            </a:r>
            <a:r>
              <a:rPr lang="en-AU" dirty="0">
                <a:latin typeface="Times New Roman" panose="02020603050405020304" pitchFamily="18" charset="0"/>
                <a:cs typeface="Times New Roman" panose="02020603050405020304" pitchFamily="18" charset="0"/>
              </a:rPr>
              <a:t>.</a:t>
            </a:r>
          </a:p>
        </p:txBody>
      </p:sp>
      <p:sp>
        <p:nvSpPr>
          <p:cNvPr id="5" name="TextBox 4">
            <a:extLst>
              <a:ext uri="{FF2B5EF4-FFF2-40B4-BE49-F238E27FC236}">
                <a16:creationId xmlns:a16="http://schemas.microsoft.com/office/drawing/2014/main" id="{DD92AAE0-1D61-D654-1C3C-0674A8A5CE35}"/>
              </a:ext>
            </a:extLst>
          </p:cNvPr>
          <p:cNvSpPr txBox="1"/>
          <p:nvPr/>
        </p:nvSpPr>
        <p:spPr>
          <a:xfrm>
            <a:off x="1326630" y="3804670"/>
            <a:ext cx="9799821" cy="892552"/>
          </a:xfrm>
          <a:prstGeom prst="rect">
            <a:avLst/>
          </a:prstGeom>
          <a:noFill/>
        </p:spPr>
        <p:txBody>
          <a:bodyPr wrap="square" rtlCol="0">
            <a:spAutoFit/>
          </a:bodyPr>
          <a:lstStyle/>
          <a:p>
            <a:pPr algn="just"/>
            <a:r>
              <a:rPr lang="en-AU" dirty="0">
                <a:latin typeface="Californian FB" panose="0207040306080B030204" pitchFamily="18" charset="0"/>
                <a:cs typeface="Times New Roman" panose="02020603050405020304" pitchFamily="18" charset="0"/>
              </a:rPr>
              <a:t>From the perspective of modern Druids, </a:t>
            </a:r>
            <a:r>
              <a:rPr lang="en-AU" b="1" dirty="0">
                <a:latin typeface="Californian FB" panose="0207040306080B030204" pitchFamily="18" charset="0"/>
                <a:cs typeface="Times New Roman" panose="02020603050405020304" pitchFamily="18" charset="0"/>
              </a:rPr>
              <a:t>Lough Derg </a:t>
            </a:r>
            <a:r>
              <a:rPr lang="en-AU" dirty="0">
                <a:latin typeface="Californian FB" panose="0207040306080B030204" pitchFamily="18" charset="0"/>
                <a:cs typeface="Times New Roman" panose="02020603050405020304" pitchFamily="18" charset="0"/>
              </a:rPr>
              <a:t>was also thought to have been a site of </a:t>
            </a:r>
            <a:r>
              <a:rPr lang="en-AU" b="1" dirty="0">
                <a:latin typeface="Californian FB" panose="0207040306080B030204" pitchFamily="18" charset="0"/>
                <a:cs typeface="Times New Roman" panose="02020603050405020304" pitchFamily="18" charset="0"/>
              </a:rPr>
              <a:t>Druidic initiation</a:t>
            </a:r>
            <a:r>
              <a:rPr lang="en-AU" dirty="0">
                <a:latin typeface="Californian FB" panose="0207040306080B030204" pitchFamily="18" charset="0"/>
                <a:cs typeface="Times New Roman" panose="02020603050405020304" pitchFamily="18" charset="0"/>
              </a:rPr>
              <a:t>. </a:t>
            </a:r>
          </a:p>
          <a:p>
            <a:pPr algn="r"/>
            <a:r>
              <a:rPr lang="en-AU" sz="1600" dirty="0">
                <a:latin typeface="Californian FB" panose="0207040306080B030204" pitchFamily="18" charset="0"/>
                <a:cs typeface="Times New Roman" panose="02020603050405020304" pitchFamily="18" charset="0"/>
              </a:rPr>
              <a:t>Wright, </a:t>
            </a:r>
            <a:r>
              <a:rPr lang="en-AU" sz="1600" i="1" dirty="0">
                <a:latin typeface="Californian FB" panose="0207040306080B030204" pitchFamily="18" charset="0"/>
                <a:cs typeface="Times New Roman" panose="02020603050405020304" pitchFamily="18" charset="0"/>
              </a:rPr>
              <a:t>Druidism</a:t>
            </a:r>
            <a:r>
              <a:rPr lang="en-AU" sz="1600" dirty="0">
                <a:latin typeface="Californian FB" panose="0207040306080B030204" pitchFamily="18" charset="0"/>
                <a:cs typeface="Times New Roman" panose="02020603050405020304" pitchFamily="18" charset="0"/>
              </a:rPr>
              <a:t>, 62; Matthews, </a:t>
            </a:r>
            <a:r>
              <a:rPr lang="en-AU" sz="1600" i="1" dirty="0">
                <a:latin typeface="Californian FB" panose="0207040306080B030204" pitchFamily="18" charset="0"/>
                <a:cs typeface="Times New Roman" panose="02020603050405020304" pitchFamily="18" charset="0"/>
              </a:rPr>
              <a:t>Druid Source Book</a:t>
            </a:r>
            <a:r>
              <a:rPr lang="en-AU" sz="1600" dirty="0">
                <a:latin typeface="Californian FB" panose="0207040306080B030204" pitchFamily="18" charset="0"/>
                <a:cs typeface="Times New Roman" panose="02020603050405020304" pitchFamily="18" charset="0"/>
              </a:rPr>
              <a:t>, 266. </a:t>
            </a:r>
          </a:p>
        </p:txBody>
      </p:sp>
      <p:pic>
        <p:nvPicPr>
          <p:cNvPr id="7" name="Picture 6" descr="Boat moored on a lake with sky reflection in the water">
            <a:extLst>
              <a:ext uri="{FF2B5EF4-FFF2-40B4-BE49-F238E27FC236}">
                <a16:creationId xmlns:a16="http://schemas.microsoft.com/office/drawing/2014/main" id="{2F0941B1-8044-20A5-BCD2-A47426FC835E}"/>
              </a:ext>
            </a:extLst>
          </p:cNvPr>
          <p:cNvPicPr>
            <a:picLocks noChangeAspect="1"/>
          </p:cNvPicPr>
          <p:nvPr/>
        </p:nvPicPr>
        <p:blipFill>
          <a:blip r:embed="rId2" cstate="email">
            <a:alphaModFix amt="35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717656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extured background">
            <a:extLst>
              <a:ext uri="{FF2B5EF4-FFF2-40B4-BE49-F238E27FC236}">
                <a16:creationId xmlns:a16="http://schemas.microsoft.com/office/drawing/2014/main" id="{D6B2AF1B-9F1C-19BE-0495-1933573DB22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709C96D1-5226-0FFA-FC23-854E0AB84B00}"/>
              </a:ext>
            </a:extLst>
          </p:cNvPr>
          <p:cNvSpPr txBox="1"/>
          <p:nvPr/>
        </p:nvSpPr>
        <p:spPr>
          <a:xfrm>
            <a:off x="1153953" y="3197507"/>
            <a:ext cx="9879724" cy="3323987"/>
          </a:xfrm>
          <a:prstGeom prst="rect">
            <a:avLst/>
          </a:prstGeom>
          <a:noFill/>
        </p:spPr>
        <p:txBody>
          <a:bodyPr wrap="square" rtlCol="0">
            <a:spAutoFit/>
          </a:bodyPr>
          <a:lstStyle/>
          <a:p>
            <a:r>
              <a:rPr lang="en-AU" sz="2200" b="1" dirty="0">
                <a:latin typeface="Californian FB" panose="0207040306080B030204" pitchFamily="18" charset="0"/>
                <a:cs typeface="Times New Roman" panose="02020603050405020304" pitchFamily="18" charset="0"/>
              </a:rPr>
              <a:t>Travelling through dimensions</a:t>
            </a:r>
            <a:endParaRPr lang="en-AU" sz="2200" dirty="0">
              <a:latin typeface="Californian FB" panose="0207040306080B030204" pitchFamily="18" charset="0"/>
              <a:cs typeface="Times New Roman" panose="02020603050405020304" pitchFamily="18" charset="0"/>
            </a:endParaRPr>
          </a:p>
          <a:p>
            <a:pPr algn="just"/>
            <a:r>
              <a:rPr lang="en-AU" sz="2200" dirty="0">
                <a:latin typeface="Californian FB" panose="0207040306080B030204" pitchFamily="18" charset="0"/>
                <a:cs typeface="Times New Roman" panose="02020603050405020304" pitchFamily="18" charset="0"/>
              </a:rPr>
              <a:t>“Christ saw them all … They are dimensions, places you see on your way to death. That’s why they are called die-mentions. You must remember that Christ died and came back to tell us everything he saw on his way to Heaven … Purgatory is one. Hell is one … Oz is another … You can travel in and out of all these dimensions, learning the secrets of the universe. You have been chosen to explore these other worlds for the church. Listen in the stillness and you will hear his voice guiding you on your missions.”  </a:t>
            </a:r>
          </a:p>
          <a:p>
            <a:pPr algn="r"/>
            <a:r>
              <a:rPr lang="en-AU" sz="1600" dirty="0">
                <a:latin typeface="Californian FB" panose="0207040306080B030204" pitchFamily="18" charset="0"/>
                <a:cs typeface="Times New Roman" panose="02020603050405020304" pitchFamily="18" charset="0"/>
              </a:rPr>
              <a:t>Phillips &amp; O’Brien, 1995, 88.  </a:t>
            </a:r>
          </a:p>
          <a:p>
            <a:endParaRPr lang="en-AU" dirty="0"/>
          </a:p>
        </p:txBody>
      </p:sp>
      <p:sp>
        <p:nvSpPr>
          <p:cNvPr id="3" name="TextBox 2">
            <a:extLst>
              <a:ext uri="{FF2B5EF4-FFF2-40B4-BE49-F238E27FC236}">
                <a16:creationId xmlns:a16="http://schemas.microsoft.com/office/drawing/2014/main" id="{118F2B46-8E10-3F2F-4DD6-9500B8B448C3}"/>
              </a:ext>
            </a:extLst>
          </p:cNvPr>
          <p:cNvSpPr txBox="1"/>
          <p:nvPr/>
        </p:nvSpPr>
        <p:spPr>
          <a:xfrm>
            <a:off x="1153953" y="1918550"/>
            <a:ext cx="9653751" cy="769441"/>
          </a:xfrm>
          <a:prstGeom prst="rect">
            <a:avLst/>
          </a:prstGeom>
          <a:noFill/>
        </p:spPr>
        <p:txBody>
          <a:bodyPr wrap="square" rtlCol="0">
            <a:spAutoFit/>
          </a:bodyPr>
          <a:lstStyle/>
          <a:p>
            <a:pPr algn="just"/>
            <a:r>
              <a:rPr lang="en-AU" sz="2200" dirty="0">
                <a:latin typeface="Californian FB" panose="0207040306080B030204" pitchFamily="18" charset="0"/>
                <a:cs typeface="Times New Roman" panose="02020603050405020304" pitchFamily="18" charset="0"/>
              </a:rPr>
              <a:t>At the age of 9 she was dressed in white for her first holy communion. After the ceremony she was told by the priest and another man that she was a Chosen One.</a:t>
            </a:r>
          </a:p>
        </p:txBody>
      </p:sp>
      <p:sp>
        <p:nvSpPr>
          <p:cNvPr id="5" name="TextBox 4">
            <a:extLst>
              <a:ext uri="{FF2B5EF4-FFF2-40B4-BE49-F238E27FC236}">
                <a16:creationId xmlns:a16="http://schemas.microsoft.com/office/drawing/2014/main" id="{0A6DFDC0-7DE9-8ADF-2CCE-6769A5892EE6}"/>
              </a:ext>
            </a:extLst>
          </p:cNvPr>
          <p:cNvSpPr txBox="1"/>
          <p:nvPr/>
        </p:nvSpPr>
        <p:spPr>
          <a:xfrm>
            <a:off x="1266939" y="557896"/>
            <a:ext cx="9653751" cy="1169551"/>
          </a:xfrm>
          <a:prstGeom prst="rect">
            <a:avLst/>
          </a:prstGeom>
          <a:noFill/>
        </p:spPr>
        <p:txBody>
          <a:bodyPr wrap="square" rtlCol="0">
            <a:spAutoFit/>
          </a:bodyPr>
          <a:lstStyle/>
          <a:p>
            <a:pPr algn="ctr"/>
            <a:r>
              <a:rPr lang="en-AU" sz="2800" b="1" dirty="0">
                <a:latin typeface="Californian FB" panose="0207040306080B030204" pitchFamily="18" charset="0"/>
                <a:cs typeface="Times New Roman" panose="02020603050405020304" pitchFamily="18" charset="0"/>
              </a:rPr>
              <a:t>Cathy O’Brien</a:t>
            </a:r>
          </a:p>
          <a:p>
            <a:pPr algn="ctr"/>
            <a:r>
              <a:rPr lang="en-AU" sz="2400" b="1" dirty="0">
                <a:latin typeface="Californian FB" panose="0207040306080B030204" pitchFamily="18" charset="0"/>
                <a:cs typeface="Times New Roman" panose="02020603050405020304" pitchFamily="18" charset="0"/>
              </a:rPr>
              <a:t> </a:t>
            </a:r>
            <a:r>
              <a:rPr lang="en-AU" sz="2000" b="1" i="1" dirty="0">
                <a:latin typeface="Californian FB" panose="0207040306080B030204" pitchFamily="18" charset="0"/>
                <a:cs typeface="Times New Roman" panose="02020603050405020304" pitchFamily="18" charset="0"/>
              </a:rPr>
              <a:t>Trance Formation of America. The True Life Story of a CIA Mind Control Slave, </a:t>
            </a:r>
            <a:r>
              <a:rPr lang="en-AU" b="1" dirty="0">
                <a:latin typeface="Californian FB" panose="0207040306080B030204" pitchFamily="18" charset="0"/>
                <a:cs typeface="Times New Roman" panose="02020603050405020304" pitchFamily="18" charset="0"/>
              </a:rPr>
              <a:t>1995</a:t>
            </a:r>
            <a:endParaRPr lang="en-AU" i="1" dirty="0">
              <a:latin typeface="Californian FB" panose="0207040306080B030204" pitchFamily="18" charset="0"/>
              <a:cs typeface="Times New Roman" panose="02020603050405020304" pitchFamily="18" charset="0"/>
            </a:endParaRPr>
          </a:p>
          <a:p>
            <a:endParaRPr lang="en-AU" dirty="0"/>
          </a:p>
        </p:txBody>
      </p:sp>
    </p:spTree>
    <p:extLst>
      <p:ext uri="{BB962C8B-B14F-4D97-AF65-F5344CB8AC3E}">
        <p14:creationId xmlns:p14="http://schemas.microsoft.com/office/powerpoint/2010/main" val="38828595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ured background">
            <a:extLst>
              <a:ext uri="{FF2B5EF4-FFF2-40B4-BE49-F238E27FC236}">
                <a16:creationId xmlns:a16="http://schemas.microsoft.com/office/drawing/2014/main" id="{3728CC7A-5255-9B5F-18F9-2AE9E458BF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61EC40FD-08E6-5E5B-BB73-6936DCE58EA0}"/>
              </a:ext>
            </a:extLst>
          </p:cNvPr>
          <p:cNvSpPr txBox="1"/>
          <p:nvPr/>
        </p:nvSpPr>
        <p:spPr>
          <a:xfrm>
            <a:off x="1382676" y="322348"/>
            <a:ext cx="9426648" cy="1661993"/>
          </a:xfrm>
          <a:prstGeom prst="rect">
            <a:avLst/>
          </a:prstGeom>
          <a:noFill/>
        </p:spPr>
        <p:txBody>
          <a:bodyPr wrap="square" rtlCol="0">
            <a:spAutoFit/>
          </a:bodyPr>
          <a:lstStyle/>
          <a:p>
            <a:pPr algn="ctr"/>
            <a:r>
              <a:rPr lang="en-AU" sz="2800" b="1" i="1" dirty="0">
                <a:latin typeface="Californian FB" panose="0207040306080B030204" pitchFamily="18" charset="0"/>
                <a:cs typeface="Times New Roman" panose="02020603050405020304" pitchFamily="18" charset="0"/>
              </a:rPr>
              <a:t>Gyn/Ecology</a:t>
            </a:r>
          </a:p>
          <a:p>
            <a:pPr algn="ctr"/>
            <a:r>
              <a:rPr lang="en-AU" sz="2800" b="1" dirty="0">
                <a:latin typeface="Californian FB" panose="0207040306080B030204" pitchFamily="18" charset="0"/>
                <a:cs typeface="Times New Roman" panose="02020603050405020304" pitchFamily="18" charset="0"/>
              </a:rPr>
              <a:t>A blend of the Druidic tradition, St Patrick’s Purgatory, </a:t>
            </a:r>
          </a:p>
          <a:p>
            <a:pPr algn="ctr"/>
            <a:r>
              <a:rPr lang="en-AU" sz="2800" b="1" dirty="0">
                <a:latin typeface="Californian FB" panose="0207040306080B030204" pitchFamily="18" charset="0"/>
                <a:cs typeface="Times New Roman" panose="02020603050405020304" pitchFamily="18" charset="0"/>
              </a:rPr>
              <a:t>and Gnostic practices</a:t>
            </a:r>
            <a:endParaRPr lang="en-AU" sz="2800" dirty="0">
              <a:latin typeface="Californian FB" panose="0207040306080B030204" pitchFamily="18" charset="0"/>
              <a:cs typeface="Times New Roman" panose="02020603050405020304" pitchFamily="18" charset="0"/>
            </a:endParaRPr>
          </a:p>
          <a:p>
            <a:endParaRPr lang="en-AU" dirty="0"/>
          </a:p>
        </p:txBody>
      </p:sp>
      <p:sp>
        <p:nvSpPr>
          <p:cNvPr id="5" name="TextBox 4">
            <a:extLst>
              <a:ext uri="{FF2B5EF4-FFF2-40B4-BE49-F238E27FC236}">
                <a16:creationId xmlns:a16="http://schemas.microsoft.com/office/drawing/2014/main" id="{5C63793B-611E-C58A-D864-F02D2FC5B2D8}"/>
              </a:ext>
            </a:extLst>
          </p:cNvPr>
          <p:cNvSpPr txBox="1"/>
          <p:nvPr/>
        </p:nvSpPr>
        <p:spPr>
          <a:xfrm>
            <a:off x="580661" y="1996631"/>
            <a:ext cx="11030673" cy="2585195"/>
          </a:xfrm>
          <a:prstGeom prst="rect">
            <a:avLst/>
          </a:prstGeom>
          <a:noFill/>
        </p:spPr>
        <p:txBody>
          <a:bodyPr wrap="square">
            <a:spAutoFit/>
          </a:bodyPr>
          <a:lstStyle/>
          <a:p>
            <a:pPr marL="540385" marR="445770" algn="just">
              <a:lnSpc>
                <a:spcPct val="107000"/>
              </a:lnSpc>
              <a:spcAft>
                <a:spcPts val="800"/>
              </a:spcAft>
              <a:buNone/>
            </a:pPr>
            <a:r>
              <a:rPr lang="en-AU" sz="2000" b="1" kern="100" dirty="0">
                <a:effectLst/>
                <a:latin typeface="Californian FB" panose="0207040306080B030204" pitchFamily="18" charset="0"/>
                <a:ea typeface="Calibri" panose="020F0502020204030204" pitchFamily="34" charset="0"/>
                <a:cs typeface="Times New Roman" panose="02020603050405020304" pitchFamily="18" charset="0"/>
              </a:rPr>
              <a:t>Travel through gateways</a:t>
            </a:r>
          </a:p>
          <a:p>
            <a:pPr marL="540385" marR="445770" algn="just">
              <a:lnSpc>
                <a:spcPct val="107000"/>
              </a:lnSpc>
              <a:spcAft>
                <a:spcPts val="800"/>
              </a:spcAft>
              <a:buNone/>
            </a:pPr>
            <a:r>
              <a:rPr lang="en-AU" sz="1800" kern="100" dirty="0">
                <a:effectLst/>
                <a:latin typeface="Californian FB" panose="0207040306080B030204" pitchFamily="18" charset="0"/>
                <a:ea typeface="Calibri" panose="020F0502020204030204" pitchFamily="34" charset="0"/>
                <a:cs typeface="Times New Roman" panose="02020603050405020304" pitchFamily="18" charset="0"/>
              </a:rPr>
              <a:t>“The demons who attempt to block the gateways to the deep spaces of this realm often take ghostly/ghastly forms, comparable to noxious gases not noticeable by ordinary sense perception. Each time we move into deeper space, these numbing ghostly gases work to paralyse us, to trap us, so that we will be unable to move further. Each time we succeed in overcoming their numbing effect more dormant senses come alive. Our inner eyes open, our inner ears become unblocked. We are strengthened to move through the next gateway and the next. This movement inward/outward is be-</a:t>
            </a:r>
            <a:r>
              <a:rPr lang="en-AU" sz="1800" kern="100" dirty="0" err="1">
                <a:effectLst/>
                <a:latin typeface="Californian FB" panose="0207040306080B030204" pitchFamily="18" charset="0"/>
                <a:ea typeface="Calibri" panose="020F0502020204030204" pitchFamily="34" charset="0"/>
                <a:cs typeface="Times New Roman" panose="02020603050405020304" pitchFamily="18" charset="0"/>
              </a:rPr>
              <a:t>ing</a:t>
            </a:r>
            <a:r>
              <a:rPr lang="en-AU" sz="1800" kern="100" dirty="0">
                <a:effectLst/>
                <a:latin typeface="Californian FB" panose="0207040306080B030204" pitchFamily="18" charset="0"/>
                <a:ea typeface="Calibri" panose="020F0502020204030204" pitchFamily="34" charset="0"/>
                <a:cs typeface="Times New Roman" panose="02020603050405020304" pitchFamily="18" charset="0"/>
              </a:rPr>
              <a:t>. It is spinning cosmic tapestries. It is spinning and whirling into the Background.”</a:t>
            </a:r>
            <a:r>
              <a:rPr lang="en-AU"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AU" kern="100" dirty="0">
                <a:latin typeface="Times New Roman" panose="02020603050405020304" pitchFamily="18" charset="0"/>
                <a:ea typeface="Calibri" panose="020F0502020204030204" pitchFamily="34" charset="0"/>
                <a:cs typeface="Times New Roman" panose="02020603050405020304" pitchFamily="18" charset="0"/>
              </a:rPr>
              <a:t>	             </a:t>
            </a:r>
            <a:r>
              <a:rPr lang="en-AU" sz="1400" kern="100" dirty="0">
                <a:effectLst/>
                <a:latin typeface="Californian FB" panose="0207040306080B030204" pitchFamily="18" charset="0"/>
                <a:ea typeface="Calibri" panose="020F0502020204030204" pitchFamily="34" charset="0"/>
                <a:cs typeface="Times New Roman" panose="02020603050405020304" pitchFamily="18" charset="0"/>
              </a:rPr>
              <a:t>Daly,</a:t>
            </a:r>
            <a:r>
              <a:rPr lang="en-AU" sz="1400" kern="100" dirty="0">
                <a:latin typeface="Californian FB" panose="0207040306080B030204" pitchFamily="18" charset="0"/>
                <a:ea typeface="Calibri" panose="020F0502020204030204" pitchFamily="34" charset="0"/>
                <a:cs typeface="Times New Roman" panose="02020603050405020304" pitchFamily="18" charset="0"/>
              </a:rPr>
              <a:t> </a:t>
            </a:r>
            <a:r>
              <a:rPr lang="en-AU" sz="1400" i="1" kern="100" dirty="0">
                <a:latin typeface="Californian FB" panose="0207040306080B030204" pitchFamily="18" charset="0"/>
                <a:ea typeface="Calibri" panose="020F0502020204030204" pitchFamily="34" charset="0"/>
                <a:cs typeface="Times New Roman" panose="02020603050405020304" pitchFamily="18" charset="0"/>
              </a:rPr>
              <a:t>Gyn/Ecology</a:t>
            </a:r>
            <a:r>
              <a:rPr lang="en-AU" sz="1400" kern="100" dirty="0">
                <a:latin typeface="Californian FB" panose="0207040306080B030204" pitchFamily="18" charset="0"/>
                <a:ea typeface="Calibri" panose="020F0502020204030204" pitchFamily="34" charset="0"/>
                <a:cs typeface="Times New Roman" panose="02020603050405020304" pitchFamily="18" charset="0"/>
              </a:rPr>
              <a:t>, 2</a:t>
            </a:r>
            <a:r>
              <a:rPr lang="en-AU" sz="1400" kern="100" dirty="0">
                <a:effectLst/>
                <a:latin typeface="Californian FB" panose="0207040306080B030204" pitchFamily="18" charset="0"/>
                <a:ea typeface="Calibri" panose="020F0502020204030204" pitchFamily="34" charset="0"/>
                <a:cs typeface="Times New Roman" panose="02020603050405020304" pitchFamily="18" charset="0"/>
              </a:rPr>
              <a:t>.</a:t>
            </a:r>
          </a:p>
        </p:txBody>
      </p:sp>
      <p:sp>
        <p:nvSpPr>
          <p:cNvPr id="7" name="TextBox 6">
            <a:extLst>
              <a:ext uri="{FF2B5EF4-FFF2-40B4-BE49-F238E27FC236}">
                <a16:creationId xmlns:a16="http://schemas.microsoft.com/office/drawing/2014/main" id="{0D9D856B-EB82-A3EB-B17F-94815072DC50}"/>
              </a:ext>
            </a:extLst>
          </p:cNvPr>
          <p:cNvSpPr txBox="1"/>
          <p:nvPr/>
        </p:nvSpPr>
        <p:spPr>
          <a:xfrm>
            <a:off x="1122744" y="4861369"/>
            <a:ext cx="10056470" cy="1508105"/>
          </a:xfrm>
          <a:prstGeom prst="rect">
            <a:avLst/>
          </a:prstGeom>
          <a:noFill/>
        </p:spPr>
        <p:txBody>
          <a:bodyPr wrap="square" rtlCol="0">
            <a:spAutoFit/>
          </a:bodyPr>
          <a:lstStyle/>
          <a:p>
            <a:r>
              <a:rPr lang="en-AU" sz="2000" b="1" dirty="0">
                <a:latin typeface="Californian FB" panose="0207040306080B030204" pitchFamily="18" charset="0"/>
                <a:cs typeface="Times New Roman" panose="02020603050405020304" pitchFamily="18" charset="0"/>
              </a:rPr>
              <a:t>Locked up in coffins</a:t>
            </a:r>
          </a:p>
          <a:p>
            <a:pPr algn="just"/>
            <a:r>
              <a:rPr lang="en-AU" dirty="0">
                <a:latin typeface="Californian FB" panose="0207040306080B030204" pitchFamily="18" charset="0"/>
                <a:cs typeface="Times New Roman" panose="02020603050405020304" pitchFamily="18" charset="0"/>
              </a:rPr>
              <a:t>“Since Gyn/Ecology Spins around, past, and through the established fields, opening the coffers/coffins in which ‘knowledge’ has been stored, re-stored, re-covered, its meaning will be hidden from the Grave Keepers of tradition”.         							 </a:t>
            </a:r>
            <a:r>
              <a:rPr lang="en-AU" sz="1400" dirty="0">
                <a:latin typeface="Californian FB" panose="0207040306080B030204" pitchFamily="18" charset="0"/>
                <a:cs typeface="Times New Roman" panose="02020603050405020304" pitchFamily="18" charset="0"/>
              </a:rPr>
              <a:t>Daly, </a:t>
            </a:r>
            <a:r>
              <a:rPr lang="en-AU" sz="1400" i="1" dirty="0">
                <a:latin typeface="Californian FB" panose="0207040306080B030204" pitchFamily="18" charset="0"/>
                <a:cs typeface="Times New Roman" panose="02020603050405020304" pitchFamily="18" charset="0"/>
              </a:rPr>
              <a:t>Gyn/Ecology, </a:t>
            </a:r>
            <a:r>
              <a:rPr lang="en-AU" sz="1400" dirty="0">
                <a:latin typeface="Californian FB" panose="0207040306080B030204" pitchFamily="18" charset="0"/>
                <a:cs typeface="Times New Roman" panose="02020603050405020304" pitchFamily="18" charset="0"/>
              </a:rPr>
              <a:t>xiii</a:t>
            </a:r>
            <a:r>
              <a:rPr lang="en-AU" sz="1400" i="1" dirty="0">
                <a:latin typeface="Californian FB" panose="0207040306080B030204" pitchFamily="18" charset="0"/>
                <a:cs typeface="Times New Roman" panose="02020603050405020304" pitchFamily="18" charset="0"/>
              </a:rPr>
              <a:t>.</a:t>
            </a:r>
          </a:p>
          <a:p>
            <a:endParaRPr lang="en-AU" dirty="0"/>
          </a:p>
        </p:txBody>
      </p:sp>
    </p:spTree>
    <p:extLst>
      <p:ext uri="{BB962C8B-B14F-4D97-AF65-F5344CB8AC3E}">
        <p14:creationId xmlns:p14="http://schemas.microsoft.com/office/powerpoint/2010/main" val="38184159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bstract particle background">
            <a:extLst>
              <a:ext uri="{FF2B5EF4-FFF2-40B4-BE49-F238E27FC236}">
                <a16:creationId xmlns:a16="http://schemas.microsoft.com/office/drawing/2014/main" id="{5986CFBA-C29F-4EAF-552E-839B40AADA6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12192000" cy="6858000"/>
          </a:xfrm>
          <a:prstGeom prst="rect">
            <a:avLst/>
          </a:prstGeom>
        </p:spPr>
      </p:pic>
      <p:sp>
        <p:nvSpPr>
          <p:cNvPr id="2" name="TextBox 1">
            <a:extLst>
              <a:ext uri="{FF2B5EF4-FFF2-40B4-BE49-F238E27FC236}">
                <a16:creationId xmlns:a16="http://schemas.microsoft.com/office/drawing/2014/main" id="{8D470A0E-0F4B-9C0F-727C-4FEBFD23609F}"/>
              </a:ext>
            </a:extLst>
          </p:cNvPr>
          <p:cNvSpPr txBox="1"/>
          <p:nvPr/>
        </p:nvSpPr>
        <p:spPr>
          <a:xfrm>
            <a:off x="4164758" y="499463"/>
            <a:ext cx="3434222" cy="523220"/>
          </a:xfrm>
          <a:prstGeom prst="rect">
            <a:avLst/>
          </a:prstGeom>
          <a:noFill/>
        </p:spPr>
        <p:txBody>
          <a:bodyPr wrap="square" rtlCol="0">
            <a:spAutoFit/>
          </a:bodyPr>
          <a:lstStyle/>
          <a:p>
            <a:r>
              <a:rPr lang="en-AU" sz="2800" b="1" dirty="0">
                <a:solidFill>
                  <a:schemeClr val="bg1"/>
                </a:solidFill>
                <a:latin typeface="Californian FB" panose="0207040306080B030204" pitchFamily="18" charset="0"/>
                <a:cs typeface="Times New Roman" panose="02020603050405020304" pitchFamily="18" charset="0"/>
              </a:rPr>
              <a:t>Passage through Fire </a:t>
            </a:r>
          </a:p>
        </p:txBody>
      </p:sp>
      <p:sp>
        <p:nvSpPr>
          <p:cNvPr id="3" name="TextBox 2">
            <a:extLst>
              <a:ext uri="{FF2B5EF4-FFF2-40B4-BE49-F238E27FC236}">
                <a16:creationId xmlns:a16="http://schemas.microsoft.com/office/drawing/2014/main" id="{E2D5A365-D63F-E343-5039-456E7331795C}"/>
              </a:ext>
            </a:extLst>
          </p:cNvPr>
          <p:cNvSpPr txBox="1"/>
          <p:nvPr/>
        </p:nvSpPr>
        <p:spPr>
          <a:xfrm>
            <a:off x="1253389" y="1168202"/>
            <a:ext cx="9544151" cy="1477328"/>
          </a:xfrm>
          <a:prstGeom prst="rect">
            <a:avLst/>
          </a:prstGeom>
          <a:noFill/>
        </p:spPr>
        <p:txBody>
          <a:bodyPr wrap="square" rtlCol="0">
            <a:spAutoFit/>
          </a:bodyPr>
          <a:lstStyle/>
          <a:p>
            <a:pPr algn="just"/>
            <a:r>
              <a:rPr lang="en-AU" dirty="0">
                <a:solidFill>
                  <a:schemeClr val="bg1"/>
                </a:solidFill>
                <a:latin typeface="Californian FB" panose="0207040306080B030204" pitchFamily="18" charset="0"/>
                <a:cs typeface="Times New Roman" panose="02020603050405020304" pitchFamily="18" charset="0"/>
              </a:rPr>
              <a:t>Daly’s idiosyncratic language describes this part of the passage in terms of ‘</a:t>
            </a:r>
            <a:r>
              <a:rPr lang="en-AU" b="1" dirty="0" err="1">
                <a:solidFill>
                  <a:schemeClr val="bg1"/>
                </a:solidFill>
                <a:latin typeface="Californian FB" panose="0207040306080B030204" pitchFamily="18" charset="0"/>
                <a:cs typeface="Times New Roman" panose="02020603050405020304" pitchFamily="18" charset="0"/>
              </a:rPr>
              <a:t>Pyrospheres</a:t>
            </a:r>
            <a:r>
              <a:rPr lang="en-AU" dirty="0">
                <a:solidFill>
                  <a:schemeClr val="bg1"/>
                </a:solidFill>
                <a:latin typeface="Californian FB" panose="0207040306080B030204" pitchFamily="18" charset="0"/>
                <a:cs typeface="Times New Roman" panose="02020603050405020304" pitchFamily="18" charset="0"/>
              </a:rPr>
              <a:t>’, and women voyagers as </a:t>
            </a:r>
            <a:r>
              <a:rPr lang="en-AU" b="1" dirty="0" err="1">
                <a:solidFill>
                  <a:schemeClr val="bg1"/>
                </a:solidFill>
                <a:latin typeface="Californian FB" panose="0207040306080B030204" pitchFamily="18" charset="0"/>
                <a:cs typeface="Times New Roman" panose="02020603050405020304" pitchFamily="18" charset="0"/>
              </a:rPr>
              <a:t>Pyrognostic</a:t>
            </a:r>
            <a:r>
              <a:rPr lang="en-AU" dirty="0">
                <a:solidFill>
                  <a:schemeClr val="bg1"/>
                </a:solidFill>
                <a:latin typeface="Californian FB" panose="0207040306080B030204" pitchFamily="18" charset="0"/>
                <a:cs typeface="Times New Roman" panose="02020603050405020304" pitchFamily="18" charset="0"/>
              </a:rPr>
              <a:t> seekers. When exhorting the </a:t>
            </a:r>
            <a:r>
              <a:rPr lang="en-AU" b="1" dirty="0" err="1">
                <a:solidFill>
                  <a:schemeClr val="bg1"/>
                </a:solidFill>
                <a:latin typeface="Californian FB" panose="0207040306080B030204" pitchFamily="18" charset="0"/>
                <a:cs typeface="Times New Roman" panose="02020603050405020304" pitchFamily="18" charset="0"/>
              </a:rPr>
              <a:t>Pyrognostic</a:t>
            </a:r>
            <a:r>
              <a:rPr lang="en-AU" dirty="0">
                <a:solidFill>
                  <a:schemeClr val="bg1"/>
                </a:solidFill>
                <a:latin typeface="Californian FB" panose="0207040306080B030204" pitchFamily="18" charset="0"/>
                <a:cs typeface="Times New Roman" panose="02020603050405020304" pitchFamily="18" charset="0"/>
              </a:rPr>
              <a:t> seeker to practice </a:t>
            </a:r>
            <a:r>
              <a:rPr lang="en-AU" b="1" dirty="0" err="1">
                <a:solidFill>
                  <a:schemeClr val="bg1"/>
                </a:solidFill>
                <a:latin typeface="Californian FB" panose="0207040306080B030204" pitchFamily="18" charset="0"/>
                <a:cs typeface="Times New Roman" panose="02020603050405020304" pitchFamily="18" charset="0"/>
              </a:rPr>
              <a:t>Pyrosophic</a:t>
            </a:r>
            <a:r>
              <a:rPr lang="en-AU" b="1" dirty="0">
                <a:solidFill>
                  <a:schemeClr val="bg1"/>
                </a:solidFill>
                <a:latin typeface="Californian FB" panose="0207040306080B030204" pitchFamily="18" charset="0"/>
                <a:cs typeface="Times New Roman" panose="02020603050405020304" pitchFamily="18" charset="0"/>
              </a:rPr>
              <a:t> Temperance </a:t>
            </a:r>
            <a:r>
              <a:rPr lang="en-AU" dirty="0">
                <a:solidFill>
                  <a:schemeClr val="bg1"/>
                </a:solidFill>
                <a:latin typeface="Californian FB" panose="0207040306080B030204" pitchFamily="18" charset="0"/>
                <a:cs typeface="Times New Roman" panose="02020603050405020304" pitchFamily="18" charset="0"/>
              </a:rPr>
              <a:t>she states, “Wild Temperance is </a:t>
            </a:r>
            <a:r>
              <a:rPr lang="en-AU" b="1" dirty="0" err="1">
                <a:solidFill>
                  <a:schemeClr val="bg1"/>
                </a:solidFill>
                <a:latin typeface="Californian FB" panose="0207040306080B030204" pitchFamily="18" charset="0"/>
                <a:cs typeface="Times New Roman" panose="02020603050405020304" pitchFamily="18" charset="0"/>
              </a:rPr>
              <a:t>Salamandrous</a:t>
            </a:r>
            <a:r>
              <a:rPr lang="en-AU" dirty="0">
                <a:solidFill>
                  <a:schemeClr val="bg1"/>
                </a:solidFill>
                <a:latin typeface="Californian FB" panose="0207040306080B030204" pitchFamily="18" charset="0"/>
                <a:cs typeface="Times New Roman" panose="02020603050405020304" pitchFamily="18" charset="0"/>
              </a:rPr>
              <a:t> … living as it were in fire: fiery, hot, passionate”. 		               		</a:t>
            </a:r>
            <a:r>
              <a:rPr lang="en-AU" sz="1600" dirty="0">
                <a:solidFill>
                  <a:schemeClr val="bg1"/>
                </a:solidFill>
                <a:latin typeface="Californian FB" panose="0207040306080B030204" pitchFamily="18" charset="0"/>
                <a:cs typeface="Times New Roman" panose="02020603050405020304" pitchFamily="18" charset="0"/>
              </a:rPr>
              <a:t>Daly, </a:t>
            </a:r>
            <a:r>
              <a:rPr lang="en-AU" sz="1600" i="1" dirty="0">
                <a:solidFill>
                  <a:schemeClr val="bg1"/>
                </a:solidFill>
                <a:latin typeface="Californian FB" panose="0207040306080B030204" pitchFamily="18" charset="0"/>
                <a:cs typeface="Times New Roman" panose="02020603050405020304" pitchFamily="18" charset="0"/>
              </a:rPr>
              <a:t>Pure Lust. Elemental Feminist Philosophy, </a:t>
            </a:r>
            <a:r>
              <a:rPr lang="en-AU" sz="1600" dirty="0">
                <a:solidFill>
                  <a:schemeClr val="bg1"/>
                </a:solidFill>
                <a:latin typeface="Californian FB" panose="0207040306080B030204" pitchFamily="18" charset="0"/>
                <a:cs typeface="Times New Roman" panose="02020603050405020304" pitchFamily="18" charset="0"/>
              </a:rPr>
              <a:t>1984, 221, 224.</a:t>
            </a:r>
          </a:p>
          <a:p>
            <a:r>
              <a:rPr lang="en-AU" dirty="0">
                <a:solidFill>
                  <a:schemeClr val="bg1"/>
                </a:solidFill>
                <a:latin typeface="Californian FB" panose="0207040306080B030204" pitchFamily="18" charset="0"/>
              </a:rPr>
              <a:t>		</a:t>
            </a:r>
            <a:r>
              <a:rPr lang="en-AU" dirty="0">
                <a:solidFill>
                  <a:schemeClr val="bg1"/>
                </a:solidFill>
              </a:rPr>
              <a:t>	</a:t>
            </a:r>
          </a:p>
        </p:txBody>
      </p:sp>
      <p:sp>
        <p:nvSpPr>
          <p:cNvPr id="4" name="TextBox 3">
            <a:extLst>
              <a:ext uri="{FF2B5EF4-FFF2-40B4-BE49-F238E27FC236}">
                <a16:creationId xmlns:a16="http://schemas.microsoft.com/office/drawing/2014/main" id="{E4DCA12F-7C91-68C0-110C-304C7AE6C253}"/>
              </a:ext>
            </a:extLst>
          </p:cNvPr>
          <p:cNvSpPr txBox="1"/>
          <p:nvPr/>
        </p:nvSpPr>
        <p:spPr>
          <a:xfrm>
            <a:off x="1253389" y="2645530"/>
            <a:ext cx="9544152" cy="1169551"/>
          </a:xfrm>
          <a:prstGeom prst="rect">
            <a:avLst/>
          </a:prstGeom>
          <a:noFill/>
        </p:spPr>
        <p:txBody>
          <a:bodyPr wrap="square" rtlCol="0">
            <a:spAutoFit/>
          </a:bodyPr>
          <a:lstStyle/>
          <a:p>
            <a:pPr algn="just"/>
            <a:r>
              <a:rPr lang="en-AU" b="1" dirty="0">
                <a:solidFill>
                  <a:schemeClr val="bg1"/>
                </a:solidFill>
                <a:latin typeface="Californian FB" panose="0207040306080B030204" pitchFamily="18" charset="0"/>
                <a:cs typeface="Times New Roman" panose="02020603050405020304" pitchFamily="18" charset="0"/>
              </a:rPr>
              <a:t>Salamander -</a:t>
            </a:r>
            <a:r>
              <a:rPr lang="en-AU" dirty="0">
                <a:solidFill>
                  <a:schemeClr val="bg1"/>
                </a:solidFill>
                <a:latin typeface="Californian FB" panose="0207040306080B030204" pitchFamily="18" charset="0"/>
                <a:cs typeface="Times New Roman" panose="02020603050405020304" pitchFamily="18" charset="0"/>
              </a:rPr>
              <a:t> an important symbolic animal all through the medieval period. Used as a symbol in the Gnostic tradition because of its capacity to survive in fire due to its tough asbestos-like skin. </a:t>
            </a:r>
          </a:p>
          <a:p>
            <a:pPr algn="r"/>
            <a:r>
              <a:rPr lang="en-AU" sz="1600" dirty="0">
                <a:solidFill>
                  <a:schemeClr val="bg1"/>
                </a:solidFill>
                <a:latin typeface="Californian FB" panose="0207040306080B030204" pitchFamily="18" charset="0"/>
                <a:cs typeface="Times New Roman" panose="02020603050405020304" pitchFamily="18" charset="0"/>
              </a:rPr>
              <a:t>Marty-Dufaut, </a:t>
            </a:r>
            <a:r>
              <a:rPr lang="en-AU" sz="1600" i="1" dirty="0">
                <a:solidFill>
                  <a:schemeClr val="bg1"/>
                </a:solidFill>
                <a:latin typeface="Californian FB" panose="0207040306080B030204" pitchFamily="18" charset="0"/>
                <a:cs typeface="Times New Roman" panose="02020603050405020304" pitchFamily="18" charset="0"/>
              </a:rPr>
              <a:t>Les </a:t>
            </a:r>
            <a:r>
              <a:rPr lang="en-AU" sz="1600" i="1" dirty="0" err="1">
                <a:solidFill>
                  <a:schemeClr val="bg1"/>
                </a:solidFill>
                <a:latin typeface="Californian FB" panose="0207040306080B030204" pitchFamily="18" charset="0"/>
                <a:cs typeface="Times New Roman" panose="02020603050405020304" pitchFamily="18" charset="0"/>
              </a:rPr>
              <a:t>Animaux</a:t>
            </a:r>
            <a:r>
              <a:rPr lang="en-AU" sz="1600" i="1" dirty="0">
                <a:solidFill>
                  <a:schemeClr val="bg1"/>
                </a:solidFill>
                <a:latin typeface="Californian FB" panose="0207040306080B030204" pitchFamily="18" charset="0"/>
                <a:cs typeface="Times New Roman" panose="02020603050405020304" pitchFamily="18" charset="0"/>
              </a:rPr>
              <a:t> du Moyen Age </a:t>
            </a:r>
            <a:r>
              <a:rPr lang="en-AU" sz="1600" i="1" dirty="0" err="1">
                <a:solidFill>
                  <a:schemeClr val="bg1"/>
                </a:solidFill>
                <a:latin typeface="Californian FB" panose="0207040306080B030204" pitchFamily="18" charset="0"/>
                <a:cs typeface="Times New Roman" panose="02020603050405020304" pitchFamily="18" charset="0"/>
              </a:rPr>
              <a:t>réels</a:t>
            </a:r>
            <a:r>
              <a:rPr lang="en-AU" sz="1600" i="1" dirty="0">
                <a:solidFill>
                  <a:schemeClr val="bg1"/>
                </a:solidFill>
                <a:latin typeface="Californian FB" panose="0207040306080B030204" pitchFamily="18" charset="0"/>
                <a:cs typeface="Times New Roman" panose="02020603050405020304" pitchFamily="18" charset="0"/>
              </a:rPr>
              <a:t> et </a:t>
            </a:r>
            <a:r>
              <a:rPr lang="en-AU" sz="1600" i="1" dirty="0" err="1">
                <a:solidFill>
                  <a:schemeClr val="bg1"/>
                </a:solidFill>
                <a:latin typeface="Californian FB" panose="0207040306080B030204" pitchFamily="18" charset="0"/>
                <a:cs typeface="Times New Roman" panose="02020603050405020304" pitchFamily="18" charset="0"/>
              </a:rPr>
              <a:t>mythiques</a:t>
            </a:r>
            <a:r>
              <a:rPr lang="en-AU" sz="1600" i="1" dirty="0">
                <a:solidFill>
                  <a:schemeClr val="bg1"/>
                </a:solidFill>
                <a:latin typeface="Californian FB" panose="0207040306080B030204" pitchFamily="18" charset="0"/>
                <a:cs typeface="Times New Roman" panose="02020603050405020304" pitchFamily="18" charset="0"/>
              </a:rPr>
              <a:t> , </a:t>
            </a:r>
            <a:r>
              <a:rPr lang="en-AU" sz="1600" dirty="0">
                <a:solidFill>
                  <a:schemeClr val="bg1"/>
                </a:solidFill>
                <a:latin typeface="Californian FB" panose="0207040306080B030204" pitchFamily="18" charset="0"/>
                <a:cs typeface="Times New Roman" panose="02020603050405020304" pitchFamily="18" charset="0"/>
              </a:rPr>
              <a:t>2005</a:t>
            </a:r>
            <a:r>
              <a:rPr lang="en-AU" sz="1600" dirty="0">
                <a:solidFill>
                  <a:schemeClr val="bg1"/>
                </a:solidFill>
                <a:latin typeface="Times New Roman" panose="02020603050405020304" pitchFamily="18" charset="0"/>
                <a:cs typeface="Times New Roman" panose="02020603050405020304" pitchFamily="18" charset="0"/>
              </a:rPr>
              <a:t>, 125-129.</a:t>
            </a:r>
            <a:r>
              <a:rPr lang="en-AU" sz="1600" dirty="0">
                <a:latin typeface="Times New Roman" panose="02020603050405020304" pitchFamily="18" charset="0"/>
                <a:cs typeface="Times New Roman" panose="02020603050405020304" pitchFamily="18" charset="0"/>
              </a:rPr>
              <a:t>.</a:t>
            </a:r>
          </a:p>
          <a:p>
            <a:endParaRPr lang="en-AU" dirty="0"/>
          </a:p>
        </p:txBody>
      </p:sp>
      <p:sp>
        <p:nvSpPr>
          <p:cNvPr id="6" name="TextBox 5">
            <a:extLst>
              <a:ext uri="{FF2B5EF4-FFF2-40B4-BE49-F238E27FC236}">
                <a16:creationId xmlns:a16="http://schemas.microsoft.com/office/drawing/2014/main" id="{678A9027-8967-A970-9C35-6238C22983E3}"/>
              </a:ext>
            </a:extLst>
          </p:cNvPr>
          <p:cNvSpPr txBox="1"/>
          <p:nvPr/>
        </p:nvSpPr>
        <p:spPr>
          <a:xfrm>
            <a:off x="1205812" y="4636349"/>
            <a:ext cx="9780373" cy="2000548"/>
          </a:xfrm>
          <a:prstGeom prst="rect">
            <a:avLst/>
          </a:prstGeom>
          <a:noFill/>
        </p:spPr>
        <p:txBody>
          <a:bodyPr wrap="square" rtlCol="0">
            <a:spAutoFit/>
          </a:bodyPr>
          <a:lstStyle/>
          <a:p>
            <a:pPr algn="just"/>
            <a:r>
              <a:rPr lang="en-AU" dirty="0">
                <a:solidFill>
                  <a:schemeClr val="bg1"/>
                </a:solidFill>
                <a:latin typeface="Californian FB" panose="0207040306080B030204" pitchFamily="18" charset="0"/>
                <a:cs typeface="Times New Roman" panose="02020603050405020304" pitchFamily="18" charset="0"/>
              </a:rPr>
              <a:t>A former Chief Druid of a contemporary order of Druidry, Ross Nichols, notes that the magicians of pre-Christian Ireland sometimes dipped or annealed children in the mystic fire in a form of baptism: </a:t>
            </a:r>
          </a:p>
          <a:p>
            <a:endParaRPr lang="en-AU" dirty="0">
              <a:solidFill>
                <a:schemeClr val="bg1"/>
              </a:solidFill>
              <a:latin typeface="Californian FB" panose="0207040306080B030204" pitchFamily="18" charset="0"/>
              <a:cs typeface="Times New Roman" panose="02020603050405020304" pitchFamily="18" charset="0"/>
            </a:endParaRPr>
          </a:p>
          <a:p>
            <a:r>
              <a:rPr lang="en-AU" dirty="0">
                <a:solidFill>
                  <a:schemeClr val="bg1"/>
                </a:solidFill>
                <a:latin typeface="Californian FB" panose="0207040306080B030204" pitchFamily="18" charset="0"/>
                <a:cs typeface="Times New Roman" panose="02020603050405020304" pitchFamily="18" charset="0"/>
              </a:rPr>
              <a:t>			I set the child on the red-hot coal</a:t>
            </a:r>
          </a:p>
          <a:p>
            <a:r>
              <a:rPr lang="en-AU" dirty="0">
                <a:solidFill>
                  <a:schemeClr val="bg1"/>
                </a:solidFill>
                <a:latin typeface="Californian FB" panose="0207040306080B030204" pitchFamily="18" charset="0"/>
                <a:cs typeface="Times New Roman" panose="02020603050405020304" pitchFamily="18" charset="0"/>
              </a:rPr>
              <a:t>			to burn the human from his soul </a:t>
            </a:r>
          </a:p>
          <a:p>
            <a:pPr algn="r"/>
            <a:r>
              <a:rPr lang="en-AU" sz="1600" dirty="0">
                <a:solidFill>
                  <a:schemeClr val="bg1"/>
                </a:solidFill>
                <a:latin typeface="Californian FB" panose="0207040306080B030204" pitchFamily="18" charset="0"/>
                <a:cs typeface="Times New Roman" panose="02020603050405020304" pitchFamily="18" charset="0"/>
              </a:rPr>
              <a:t>							Nichols, </a:t>
            </a:r>
            <a:r>
              <a:rPr lang="en-AU" sz="1600" i="1" dirty="0">
                <a:solidFill>
                  <a:schemeClr val="bg1"/>
                </a:solidFill>
                <a:latin typeface="Californian FB" panose="0207040306080B030204" pitchFamily="18" charset="0"/>
                <a:cs typeface="Times New Roman" panose="02020603050405020304" pitchFamily="18" charset="0"/>
              </a:rPr>
              <a:t>The Book of Druidry, </a:t>
            </a:r>
            <a:r>
              <a:rPr lang="en-AU" sz="1600" dirty="0">
                <a:solidFill>
                  <a:schemeClr val="bg1"/>
                </a:solidFill>
                <a:latin typeface="Californian FB" panose="0207040306080B030204" pitchFamily="18" charset="0"/>
                <a:cs typeface="Times New Roman" panose="02020603050405020304" pitchFamily="18" charset="0"/>
              </a:rPr>
              <a:t>1992, 36.</a:t>
            </a:r>
            <a:r>
              <a:rPr lang="en-AU" sz="1600" dirty="0">
                <a:latin typeface="Times New Roman" panose="02020603050405020304" pitchFamily="18" charset="0"/>
                <a:cs typeface="Times New Roman" panose="02020603050405020304" pitchFamily="18" charset="0"/>
              </a:rPr>
              <a:t>.</a:t>
            </a:r>
          </a:p>
          <a:p>
            <a:endParaRPr lang="en-AU" dirty="0"/>
          </a:p>
        </p:txBody>
      </p:sp>
      <p:sp>
        <p:nvSpPr>
          <p:cNvPr id="5" name="TextBox 4">
            <a:extLst>
              <a:ext uri="{FF2B5EF4-FFF2-40B4-BE49-F238E27FC236}">
                <a16:creationId xmlns:a16="http://schemas.microsoft.com/office/drawing/2014/main" id="{9F360FBE-DA39-2D5F-BA0A-7CC89DAB23E7}"/>
              </a:ext>
            </a:extLst>
          </p:cNvPr>
          <p:cNvSpPr txBox="1"/>
          <p:nvPr/>
        </p:nvSpPr>
        <p:spPr>
          <a:xfrm>
            <a:off x="1253387" y="3768915"/>
            <a:ext cx="9544151" cy="646331"/>
          </a:xfrm>
          <a:prstGeom prst="rect">
            <a:avLst/>
          </a:prstGeom>
          <a:noFill/>
        </p:spPr>
        <p:txBody>
          <a:bodyPr wrap="square" rtlCol="0">
            <a:spAutoFit/>
          </a:bodyPr>
          <a:lstStyle/>
          <a:p>
            <a:pPr algn="just"/>
            <a:r>
              <a:rPr lang="en-AU" dirty="0">
                <a:solidFill>
                  <a:schemeClr val="bg1"/>
                </a:solidFill>
                <a:latin typeface="Californian FB" panose="0207040306080B030204" pitchFamily="18" charset="0"/>
                <a:cs typeface="Times New Roman" panose="02020603050405020304" pitchFamily="18" charset="0"/>
              </a:rPr>
              <a:t>The ‘mystic fire’ of the Druidic and Gnostic traditions thus appeared to be associated with a toughening process. </a:t>
            </a:r>
          </a:p>
        </p:txBody>
      </p:sp>
    </p:spTree>
    <p:extLst>
      <p:ext uri="{BB962C8B-B14F-4D97-AF65-F5344CB8AC3E}">
        <p14:creationId xmlns:p14="http://schemas.microsoft.com/office/powerpoint/2010/main" val="41225703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7D9760E-6C4A-A91B-35D1-0A691CD71E6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
            <a:ext cx="12192000" cy="6858001"/>
          </a:xfrm>
          <a:prstGeom prst="rect">
            <a:avLst/>
          </a:prstGeom>
        </p:spPr>
      </p:pic>
      <p:sp>
        <p:nvSpPr>
          <p:cNvPr id="2" name="TextBox 1">
            <a:extLst>
              <a:ext uri="{FF2B5EF4-FFF2-40B4-BE49-F238E27FC236}">
                <a16:creationId xmlns:a16="http://schemas.microsoft.com/office/drawing/2014/main" id="{F8DC859A-B5C7-366E-CFB4-830A341AE7B6}"/>
              </a:ext>
            </a:extLst>
          </p:cNvPr>
          <p:cNvSpPr txBox="1"/>
          <p:nvPr/>
        </p:nvSpPr>
        <p:spPr>
          <a:xfrm>
            <a:off x="3439452" y="746331"/>
            <a:ext cx="4970195" cy="523220"/>
          </a:xfrm>
          <a:prstGeom prst="rect">
            <a:avLst/>
          </a:prstGeom>
          <a:noFill/>
        </p:spPr>
        <p:txBody>
          <a:bodyPr wrap="square" rtlCol="0">
            <a:spAutoFit/>
          </a:bodyPr>
          <a:lstStyle/>
          <a:p>
            <a:r>
              <a:rPr lang="en-AU" sz="2800" b="1" dirty="0">
                <a:solidFill>
                  <a:schemeClr val="bg1"/>
                </a:solidFill>
                <a:latin typeface="Californian FB" panose="0207040306080B030204" pitchFamily="18" charset="0"/>
                <a:cs typeface="Times New Roman" panose="02020603050405020304" pitchFamily="18" charset="0"/>
              </a:rPr>
              <a:t>Emergence into a blaze of light</a:t>
            </a:r>
          </a:p>
        </p:txBody>
      </p:sp>
      <p:sp>
        <p:nvSpPr>
          <p:cNvPr id="3" name="TextBox 2">
            <a:extLst>
              <a:ext uri="{FF2B5EF4-FFF2-40B4-BE49-F238E27FC236}">
                <a16:creationId xmlns:a16="http://schemas.microsoft.com/office/drawing/2014/main" id="{BB1B51E8-F041-ADC9-28CE-09C1FE23E10B}"/>
              </a:ext>
            </a:extLst>
          </p:cNvPr>
          <p:cNvSpPr txBox="1"/>
          <p:nvPr/>
        </p:nvSpPr>
        <p:spPr>
          <a:xfrm>
            <a:off x="1253836" y="3261847"/>
            <a:ext cx="9684327" cy="2708434"/>
          </a:xfrm>
          <a:prstGeom prst="rect">
            <a:avLst/>
          </a:prstGeom>
          <a:noFill/>
        </p:spPr>
        <p:txBody>
          <a:bodyPr wrap="square" rtlCol="0">
            <a:spAutoFit/>
          </a:bodyPr>
          <a:lstStyle/>
          <a:p>
            <a:pPr algn="just"/>
            <a:r>
              <a:rPr lang="en-AU" sz="2000" dirty="0">
                <a:solidFill>
                  <a:schemeClr val="bg1"/>
                </a:solidFill>
                <a:latin typeface="Californian FB" panose="0207040306080B030204" pitchFamily="18" charset="0"/>
                <a:cs typeface="Times New Roman" panose="02020603050405020304" pitchFamily="18" charset="0"/>
              </a:rPr>
              <a:t>Daly defines this Otherworld Journey as the “Metapatriarchal Labyrinthine Journey of Exorcism and Ecstasy in the course of which patriarchal demons are dispelled by Voyagers, discovery of a world Other than patriarchy”. </a:t>
            </a:r>
          </a:p>
          <a:p>
            <a:pPr algn="r"/>
            <a:r>
              <a:rPr lang="en-AU" sz="1600" dirty="0">
                <a:solidFill>
                  <a:schemeClr val="bg1"/>
                </a:solidFill>
                <a:latin typeface="Californian FB" panose="0207040306080B030204" pitchFamily="18" charset="0"/>
                <a:cs typeface="Times New Roman" panose="02020603050405020304" pitchFamily="18" charset="0"/>
              </a:rPr>
              <a:t>Daly &amp; Caputi, </a:t>
            </a:r>
            <a:r>
              <a:rPr lang="en-AU" sz="1600" i="1" dirty="0" err="1">
                <a:solidFill>
                  <a:schemeClr val="bg1"/>
                </a:solidFill>
                <a:latin typeface="Californian FB" panose="0207040306080B030204" pitchFamily="18" charset="0"/>
                <a:cs typeface="Times New Roman" panose="02020603050405020304" pitchFamily="18" charset="0"/>
              </a:rPr>
              <a:t>Wickedary</a:t>
            </a:r>
            <a:r>
              <a:rPr lang="en-AU" sz="1600" i="1" dirty="0">
                <a:solidFill>
                  <a:schemeClr val="bg1"/>
                </a:solidFill>
                <a:latin typeface="Californian FB" panose="0207040306080B030204" pitchFamily="18" charset="0"/>
                <a:cs typeface="Times New Roman" panose="02020603050405020304" pitchFamily="18" charset="0"/>
              </a:rPr>
              <a:t>,</a:t>
            </a:r>
            <a:r>
              <a:rPr lang="en-AU" sz="1600" dirty="0">
                <a:solidFill>
                  <a:schemeClr val="bg1"/>
                </a:solidFill>
                <a:latin typeface="Californian FB" panose="0207040306080B030204" pitchFamily="18" charset="0"/>
                <a:cs typeface="Times New Roman" panose="02020603050405020304" pitchFamily="18" charset="0"/>
              </a:rPr>
              <a:t> 87</a:t>
            </a:r>
            <a:r>
              <a:rPr lang="en-AU" dirty="0">
                <a:solidFill>
                  <a:schemeClr val="bg1"/>
                </a:solidFill>
                <a:latin typeface="Californian FB" panose="0207040306080B030204" pitchFamily="18" charset="0"/>
                <a:cs typeface="Times New Roman" panose="02020603050405020304" pitchFamily="18" charset="0"/>
              </a:rPr>
              <a:t>.</a:t>
            </a:r>
          </a:p>
          <a:p>
            <a:pPr algn="r"/>
            <a:endParaRPr lang="en-AU" dirty="0">
              <a:latin typeface="Californian FB" panose="0207040306080B030204" pitchFamily="18" charset="0"/>
            </a:endParaRPr>
          </a:p>
          <a:p>
            <a:pPr algn="just"/>
            <a:r>
              <a:rPr lang="en-AU" sz="2000" dirty="0">
                <a:solidFill>
                  <a:schemeClr val="bg1"/>
                </a:solidFill>
                <a:latin typeface="Californian FB" panose="0207040306080B030204" pitchFamily="18" charset="0"/>
                <a:cs typeface="Times New Roman" panose="02020603050405020304" pitchFamily="18" charset="0"/>
              </a:rPr>
              <a:t>In Daly’s language “this exorcising Passage gives the Voyager the right of passage into the Otherworld”. </a:t>
            </a:r>
          </a:p>
          <a:p>
            <a:pPr algn="r"/>
            <a:r>
              <a:rPr lang="en-AU" sz="1600" dirty="0">
                <a:solidFill>
                  <a:schemeClr val="bg1"/>
                </a:solidFill>
                <a:latin typeface="Californian FB" panose="0207040306080B030204" pitchFamily="18" charset="0"/>
                <a:cs typeface="Times New Roman" panose="02020603050405020304" pitchFamily="18" charset="0"/>
              </a:rPr>
              <a:t>Daly, </a:t>
            </a:r>
            <a:r>
              <a:rPr lang="en-AU" sz="1600" i="1" dirty="0">
                <a:solidFill>
                  <a:schemeClr val="bg1"/>
                </a:solidFill>
                <a:latin typeface="Californian FB" panose="0207040306080B030204" pitchFamily="18" charset="0"/>
                <a:cs typeface="Times New Roman" panose="02020603050405020304" pitchFamily="18" charset="0"/>
              </a:rPr>
              <a:t>Gyn/Ecology</a:t>
            </a:r>
            <a:r>
              <a:rPr lang="en-AU" sz="1600" dirty="0">
                <a:solidFill>
                  <a:schemeClr val="bg1"/>
                </a:solidFill>
                <a:latin typeface="Californian FB" panose="0207040306080B030204" pitchFamily="18" charset="0"/>
                <a:cs typeface="Times New Roman" panose="02020603050405020304" pitchFamily="18" charset="0"/>
              </a:rPr>
              <a:t>, 41</a:t>
            </a:r>
            <a:r>
              <a:rPr lang="en-AU" sz="1600" dirty="0">
                <a:solidFill>
                  <a:schemeClr val="bg1"/>
                </a:solidFill>
                <a:latin typeface="Times New Roman" panose="02020603050405020304" pitchFamily="18" charset="0"/>
                <a:cs typeface="Times New Roman" panose="02020603050405020304" pitchFamily="18" charset="0"/>
              </a:rPr>
              <a:t>.</a:t>
            </a:r>
            <a:r>
              <a:rPr lang="en-AU" sz="1600" dirty="0">
                <a:latin typeface="Times New Roman" panose="02020603050405020304" pitchFamily="18" charset="0"/>
                <a:cs typeface="Times New Roman" panose="02020603050405020304" pitchFamily="18" charset="0"/>
              </a:rPr>
              <a:t> </a:t>
            </a:r>
          </a:p>
          <a:p>
            <a:endParaRPr lang="en-AU" dirty="0"/>
          </a:p>
        </p:txBody>
      </p:sp>
      <p:sp>
        <p:nvSpPr>
          <p:cNvPr id="4" name="TextBox 3">
            <a:extLst>
              <a:ext uri="{FF2B5EF4-FFF2-40B4-BE49-F238E27FC236}">
                <a16:creationId xmlns:a16="http://schemas.microsoft.com/office/drawing/2014/main" id="{934F2465-2912-3BFF-6E9F-771E86AA876F}"/>
              </a:ext>
            </a:extLst>
          </p:cNvPr>
          <p:cNvSpPr txBox="1"/>
          <p:nvPr/>
        </p:nvSpPr>
        <p:spPr>
          <a:xfrm>
            <a:off x="1253836" y="1567523"/>
            <a:ext cx="9684327" cy="1323439"/>
          </a:xfrm>
          <a:prstGeom prst="rect">
            <a:avLst/>
          </a:prstGeom>
          <a:noFill/>
        </p:spPr>
        <p:txBody>
          <a:bodyPr wrap="square" rtlCol="0">
            <a:spAutoFit/>
          </a:bodyPr>
          <a:lstStyle/>
          <a:p>
            <a:pPr algn="just"/>
            <a:r>
              <a:rPr lang="en-AU" sz="2000" dirty="0">
                <a:solidFill>
                  <a:schemeClr val="bg1"/>
                </a:solidFill>
                <a:latin typeface="Times New Roman" panose="02020603050405020304" pitchFamily="18" charset="0"/>
                <a:cs typeface="Times New Roman" panose="02020603050405020304" pitchFamily="18" charset="0"/>
              </a:rPr>
              <a:t>“As the Voyager Moves farther and farther Out, the light becomes brighter. The foreground fades and its demon inhabitants/rulers are overcome by the power of the Background. They are eclipsed by the brilliance of being – which is participation in Be-</a:t>
            </a:r>
            <a:r>
              <a:rPr lang="en-AU" sz="2000" dirty="0" err="1">
                <a:solidFill>
                  <a:schemeClr val="bg1"/>
                </a:solidFill>
                <a:latin typeface="Times New Roman" panose="02020603050405020304" pitchFamily="18" charset="0"/>
                <a:cs typeface="Times New Roman" panose="02020603050405020304" pitchFamily="18" charset="0"/>
              </a:rPr>
              <a:t>ing</a:t>
            </a:r>
            <a:r>
              <a:rPr lang="en-AU" sz="2000" dirty="0">
                <a:solidFill>
                  <a:schemeClr val="bg1"/>
                </a:solidFill>
                <a:latin typeface="Times New Roman" panose="02020603050405020304" pitchFamily="18" charset="0"/>
                <a:cs typeface="Times New Roman" panose="02020603050405020304" pitchFamily="18" charset="0"/>
              </a:rPr>
              <a:t>”. </a:t>
            </a:r>
          </a:p>
          <a:p>
            <a:pPr algn="r"/>
            <a:r>
              <a:rPr lang="en-AU" sz="1600" dirty="0">
                <a:solidFill>
                  <a:schemeClr val="bg1"/>
                </a:solidFill>
                <a:latin typeface="Times New Roman" panose="02020603050405020304" pitchFamily="18" charset="0"/>
                <a:cs typeface="Times New Roman" panose="02020603050405020304" pitchFamily="18" charset="0"/>
              </a:rPr>
              <a:t>Daly, </a:t>
            </a:r>
            <a:r>
              <a:rPr lang="en-AU" sz="1600" i="1" dirty="0">
                <a:solidFill>
                  <a:schemeClr val="bg1"/>
                </a:solidFill>
                <a:latin typeface="Times New Roman" panose="02020603050405020304" pitchFamily="18" charset="0"/>
                <a:cs typeface="Times New Roman" panose="02020603050405020304" pitchFamily="18" charset="0"/>
              </a:rPr>
              <a:t>Outercourse,</a:t>
            </a:r>
            <a:r>
              <a:rPr lang="en-AU" sz="1600" dirty="0">
                <a:solidFill>
                  <a:schemeClr val="bg1"/>
                </a:solidFill>
                <a:latin typeface="Times New Roman" panose="02020603050405020304" pitchFamily="18" charset="0"/>
                <a:cs typeface="Times New Roman" panose="02020603050405020304" pitchFamily="18" charset="0"/>
              </a:rPr>
              <a:t> 6</a:t>
            </a:r>
            <a:r>
              <a:rPr lang="en-AU" sz="2000" i="1" dirty="0">
                <a:solidFill>
                  <a:schemeClr val="bg1"/>
                </a:solidFill>
                <a:latin typeface="Times New Roman" panose="02020603050405020304" pitchFamily="18" charset="0"/>
                <a:cs typeface="Times New Roman" panose="02020603050405020304" pitchFamily="18" charset="0"/>
              </a:rPr>
              <a:t>.</a:t>
            </a:r>
            <a:endParaRPr lang="en-AU" sz="2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14136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ack and white rough wall texture">
            <a:extLst>
              <a:ext uri="{FF2B5EF4-FFF2-40B4-BE49-F238E27FC236}">
                <a16:creationId xmlns:a16="http://schemas.microsoft.com/office/drawing/2014/main" id="{0E2B28B8-40E1-A3A6-8711-602D89347B32}"/>
              </a:ext>
            </a:extLst>
          </p:cNvPr>
          <p:cNvPicPr>
            <a:picLocks noChangeAspect="1"/>
          </p:cNvPicPr>
          <p:nvPr/>
        </p:nvPicPr>
        <p:blipFill>
          <a:blip r:embed="rId2" cstate="email">
            <a:alphaModFix amt="70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956CBDB5-BDDE-B427-EA52-80C76420754A}"/>
              </a:ext>
            </a:extLst>
          </p:cNvPr>
          <p:cNvSpPr txBox="1"/>
          <p:nvPr/>
        </p:nvSpPr>
        <p:spPr>
          <a:xfrm>
            <a:off x="3778290" y="590968"/>
            <a:ext cx="4635420" cy="461665"/>
          </a:xfrm>
          <a:prstGeom prst="rect">
            <a:avLst/>
          </a:prstGeom>
          <a:noFill/>
        </p:spPr>
        <p:txBody>
          <a:bodyPr wrap="square" rtlCol="0">
            <a:spAutoFit/>
          </a:bodyPr>
          <a:lstStyle/>
          <a:p>
            <a:r>
              <a:rPr lang="en-AU" sz="2400" b="1" dirty="0">
                <a:latin typeface="Times New Roman" panose="02020603050405020304" pitchFamily="18" charset="0"/>
                <a:cs typeface="Times New Roman" panose="02020603050405020304" pitchFamily="18" charset="0"/>
              </a:rPr>
              <a:t>The realm of Sado-Ritual tortures</a:t>
            </a:r>
          </a:p>
        </p:txBody>
      </p:sp>
      <p:sp>
        <p:nvSpPr>
          <p:cNvPr id="3" name="TextBox 2">
            <a:extLst>
              <a:ext uri="{FF2B5EF4-FFF2-40B4-BE49-F238E27FC236}">
                <a16:creationId xmlns:a16="http://schemas.microsoft.com/office/drawing/2014/main" id="{6AEB1DD2-859A-C6E0-1438-56DCA714B1B0}"/>
              </a:ext>
            </a:extLst>
          </p:cNvPr>
          <p:cNvSpPr txBox="1"/>
          <p:nvPr/>
        </p:nvSpPr>
        <p:spPr>
          <a:xfrm>
            <a:off x="1092777" y="1301283"/>
            <a:ext cx="10006445" cy="6093976"/>
          </a:xfrm>
          <a:prstGeom prst="rect">
            <a:avLst/>
          </a:prstGeom>
          <a:noFill/>
        </p:spPr>
        <p:txBody>
          <a:bodyPr wrap="square" rtlCol="0">
            <a:spAutoFit/>
          </a:bodyPr>
          <a:lstStyle/>
          <a:p>
            <a:pPr algn="just"/>
            <a:r>
              <a:rPr lang="en-AU" b="1" dirty="0">
                <a:latin typeface="Times New Roman" panose="02020603050405020304" pitchFamily="18" charset="0"/>
                <a:cs typeface="Times New Roman" panose="02020603050405020304" pitchFamily="18" charset="0"/>
              </a:rPr>
              <a:t>Foreground</a:t>
            </a:r>
            <a:r>
              <a:rPr lang="en-AU" dirty="0">
                <a:latin typeface="Times New Roman" panose="02020603050405020304" pitchFamily="18" charset="0"/>
                <a:cs typeface="Times New Roman" panose="02020603050405020304" pitchFamily="18" charset="0"/>
              </a:rPr>
              <a:t>, she says, is male-centred and mono-dimensional; it is the realm of </a:t>
            </a:r>
            <a:r>
              <a:rPr lang="en-AU" b="1" dirty="0">
                <a:latin typeface="Times New Roman" panose="02020603050405020304" pitchFamily="18" charset="0"/>
                <a:cs typeface="Times New Roman" panose="02020603050405020304" pitchFamily="18" charset="0"/>
              </a:rPr>
              <a:t>Sado-Ritual tortures</a:t>
            </a:r>
            <a:r>
              <a:rPr lang="en-AU" dirty="0">
                <a:latin typeface="Times New Roman" panose="02020603050405020304" pitchFamily="18" charset="0"/>
                <a:cs typeface="Times New Roman" panose="02020603050405020304" pitchFamily="18" charset="0"/>
              </a:rPr>
              <a:t>. “Breaking through the Male Maze is both exorcism and ecstasy. It is spinning through and beyond the fathers’ foreground which is the arena of games”. </a:t>
            </a:r>
          </a:p>
          <a:p>
            <a:r>
              <a:rPr lang="en-AU" dirty="0">
                <a:latin typeface="Times New Roman" panose="02020603050405020304" pitchFamily="18" charset="0"/>
                <a:cs typeface="Times New Roman" panose="02020603050405020304" pitchFamily="18" charset="0"/>
              </a:rPr>
              <a:t>Daly, </a:t>
            </a:r>
            <a:r>
              <a:rPr lang="en-AU" i="1" dirty="0">
                <a:latin typeface="Times New Roman" panose="02020603050405020304" pitchFamily="18" charset="0"/>
                <a:cs typeface="Times New Roman" panose="02020603050405020304" pitchFamily="18" charset="0"/>
              </a:rPr>
              <a:t>Gyn/Ecology</a:t>
            </a:r>
            <a:r>
              <a:rPr lang="en-AU" dirty="0">
                <a:latin typeface="Times New Roman" panose="02020603050405020304" pitchFamily="18" charset="0"/>
                <a:cs typeface="Times New Roman" panose="02020603050405020304" pitchFamily="18" charset="0"/>
              </a:rPr>
              <a:t>, xiii, 2.</a:t>
            </a:r>
          </a:p>
          <a:p>
            <a:endParaRPr lang="en-AU" dirty="0">
              <a:latin typeface="Times New Roman" panose="02020603050405020304" pitchFamily="18" charset="0"/>
              <a:cs typeface="Times New Roman" panose="02020603050405020304" pitchFamily="18" charset="0"/>
            </a:endParaRPr>
          </a:p>
          <a:p>
            <a:pPr algn="just"/>
            <a:r>
              <a:rPr lang="en-AU" dirty="0">
                <a:latin typeface="Times New Roman" panose="02020603050405020304" pitchFamily="18" charset="0"/>
                <a:cs typeface="Times New Roman" panose="02020603050405020304" pitchFamily="18" charset="0"/>
              </a:rPr>
              <a:t>The </a:t>
            </a:r>
            <a:r>
              <a:rPr lang="en-AU" b="1" dirty="0">
                <a:latin typeface="Times New Roman" panose="02020603050405020304" pitchFamily="18" charset="0"/>
                <a:cs typeface="Times New Roman" panose="02020603050405020304" pitchFamily="18" charset="0"/>
              </a:rPr>
              <a:t>Sado-Sublime</a:t>
            </a:r>
            <a:r>
              <a:rPr lang="en-AU" dirty="0">
                <a:latin typeface="Times New Roman" panose="02020603050405020304" pitchFamily="18" charset="0"/>
                <a:cs typeface="Times New Roman" panose="02020603050405020304" pitchFamily="18" charset="0"/>
              </a:rPr>
              <a:t> - “a system of symbols which allows believers to indulge self-righteously in refined, perfected, heightened lechery”. </a:t>
            </a:r>
            <a:r>
              <a:rPr lang="en-AU" sz="1600" dirty="0">
                <a:latin typeface="Times New Roman" panose="02020603050405020304" pitchFamily="18" charset="0"/>
                <a:cs typeface="Times New Roman" panose="02020603050405020304" pitchFamily="18" charset="0"/>
              </a:rPr>
              <a:t>Daly,</a:t>
            </a:r>
            <a:r>
              <a:rPr lang="en-AU" sz="1600" i="1" dirty="0">
                <a:latin typeface="Times New Roman" panose="02020603050405020304" pitchFamily="18" charset="0"/>
                <a:cs typeface="Times New Roman" panose="02020603050405020304" pitchFamily="18" charset="0"/>
              </a:rPr>
              <a:t> </a:t>
            </a:r>
            <a:r>
              <a:rPr lang="en-AU" sz="1600" i="1" dirty="0" err="1">
                <a:latin typeface="Times New Roman" panose="02020603050405020304" pitchFamily="18" charset="0"/>
                <a:cs typeface="Times New Roman" panose="02020603050405020304" pitchFamily="18" charset="0"/>
              </a:rPr>
              <a:t>Wickedary</a:t>
            </a:r>
            <a:r>
              <a:rPr lang="en-AU" sz="1600" i="1" dirty="0">
                <a:latin typeface="Times New Roman" panose="02020603050405020304" pitchFamily="18" charset="0"/>
                <a:cs typeface="Times New Roman" panose="02020603050405020304" pitchFamily="18" charset="0"/>
              </a:rPr>
              <a:t>, </a:t>
            </a:r>
            <a:r>
              <a:rPr lang="en-AU" sz="1600" dirty="0">
                <a:latin typeface="Times New Roman" panose="02020603050405020304" pitchFamily="18" charset="0"/>
                <a:cs typeface="Times New Roman" panose="02020603050405020304" pitchFamily="18" charset="0"/>
              </a:rPr>
              <a:t>94.   </a:t>
            </a:r>
            <a:r>
              <a:rPr lang="en-AU" dirty="0">
                <a:latin typeface="Times New Roman" panose="02020603050405020304" pitchFamily="18" charset="0"/>
                <a:cs typeface="Times New Roman" panose="02020603050405020304" pitchFamily="18" charset="0"/>
              </a:rPr>
              <a:t>She notes that, “the journey is </a:t>
            </a:r>
            <a:r>
              <a:rPr lang="en-AU" i="1" dirty="0">
                <a:latin typeface="Times New Roman" panose="02020603050405020304" pitchFamily="18" charset="0"/>
                <a:cs typeface="Times New Roman" panose="02020603050405020304" pitchFamily="18" charset="0"/>
              </a:rPr>
              <a:t>rough</a:t>
            </a:r>
            <a:r>
              <a:rPr lang="en-AU" dirty="0">
                <a:latin typeface="Times New Roman" panose="02020603050405020304" pitchFamily="18" charset="0"/>
                <a:cs typeface="Times New Roman" panose="02020603050405020304" pitchFamily="18" charset="0"/>
              </a:rPr>
              <a:t>”. </a:t>
            </a:r>
            <a:r>
              <a:rPr lang="en-AU" sz="1600" i="1" dirty="0">
                <a:latin typeface="Times New Roman" panose="02020603050405020304" pitchFamily="18" charset="0"/>
                <a:cs typeface="Times New Roman" panose="02020603050405020304" pitchFamily="18" charset="0"/>
              </a:rPr>
              <a:t>Gyn/Ecology, </a:t>
            </a:r>
            <a:r>
              <a:rPr lang="en-AU" sz="1600" dirty="0">
                <a:latin typeface="Times New Roman" panose="02020603050405020304" pitchFamily="18" charset="0"/>
                <a:cs typeface="Times New Roman" panose="02020603050405020304" pitchFamily="18" charset="0"/>
              </a:rPr>
              <a:t>112.</a:t>
            </a:r>
          </a:p>
          <a:p>
            <a:endParaRPr lang="en-AU" dirty="0">
              <a:latin typeface="Times New Roman" panose="02020603050405020304" pitchFamily="18" charset="0"/>
              <a:cs typeface="Times New Roman" panose="02020603050405020304" pitchFamily="18" charset="0"/>
            </a:endParaRPr>
          </a:p>
          <a:p>
            <a:r>
              <a:rPr lang="en-AU" dirty="0">
                <a:latin typeface="Times New Roman" panose="02020603050405020304" pitchFamily="18" charset="0"/>
                <a:cs typeface="Times New Roman" panose="02020603050405020304" pitchFamily="18" charset="0"/>
              </a:rPr>
              <a:t>The </a:t>
            </a:r>
            <a:r>
              <a:rPr lang="en-AU" b="1" dirty="0">
                <a:latin typeface="Times New Roman" panose="02020603050405020304" pitchFamily="18" charset="0"/>
                <a:cs typeface="Times New Roman" panose="02020603050405020304" pitchFamily="18" charset="0"/>
              </a:rPr>
              <a:t>Background </a:t>
            </a:r>
            <a:r>
              <a:rPr lang="en-AU" dirty="0">
                <a:latin typeface="Times New Roman" panose="02020603050405020304" pitchFamily="18" charset="0"/>
                <a:cs typeface="Times New Roman" panose="02020603050405020304" pitchFamily="18" charset="0"/>
              </a:rPr>
              <a:t>is “the realm of the wild reality of women’s Selves”.              	            </a:t>
            </a:r>
            <a:r>
              <a:rPr lang="en-AU" sz="1600" dirty="0">
                <a:latin typeface="Times New Roman" panose="02020603050405020304" pitchFamily="18" charset="0"/>
                <a:cs typeface="Times New Roman" panose="02020603050405020304" pitchFamily="18" charset="0"/>
              </a:rPr>
              <a:t>Daly, </a:t>
            </a:r>
            <a:r>
              <a:rPr lang="en-AU" sz="1600" i="1" dirty="0">
                <a:latin typeface="Times New Roman" panose="02020603050405020304" pitchFamily="18" charset="0"/>
                <a:cs typeface="Times New Roman" panose="02020603050405020304" pitchFamily="18" charset="0"/>
              </a:rPr>
              <a:t>Gyn/Ecology</a:t>
            </a:r>
            <a:r>
              <a:rPr lang="en-AU" sz="1600" dirty="0">
                <a:latin typeface="Times New Roman" panose="02020603050405020304" pitchFamily="18" charset="0"/>
                <a:cs typeface="Times New Roman" panose="02020603050405020304" pitchFamily="18" charset="0"/>
              </a:rPr>
              <a:t>, 2.</a:t>
            </a:r>
          </a:p>
          <a:p>
            <a:endParaRPr lang="en-AU" dirty="0">
              <a:latin typeface="Times New Roman" panose="02020603050405020304" pitchFamily="18" charset="0"/>
              <a:cs typeface="Times New Roman" panose="02020603050405020304" pitchFamily="18" charset="0"/>
            </a:endParaRPr>
          </a:p>
          <a:p>
            <a:r>
              <a:rPr lang="en-AU" dirty="0">
                <a:latin typeface="Times New Roman" panose="02020603050405020304" pitchFamily="18" charset="0"/>
                <a:cs typeface="Times New Roman" panose="02020603050405020304" pitchFamily="18" charset="0"/>
              </a:rPr>
              <a:t>By letting go of the </a:t>
            </a:r>
            <a:r>
              <a:rPr lang="en-AU" b="1" dirty="0">
                <a:latin typeface="Times New Roman" panose="02020603050405020304" pitchFamily="18" charset="0"/>
                <a:cs typeface="Times New Roman" panose="02020603050405020304" pitchFamily="18" charset="0"/>
              </a:rPr>
              <a:t>Foreground</a:t>
            </a:r>
            <a:r>
              <a:rPr lang="en-AU" dirty="0">
                <a:latin typeface="Times New Roman" panose="02020603050405020304" pitchFamily="18" charset="0"/>
                <a:cs typeface="Times New Roman" panose="02020603050405020304" pitchFamily="18" charset="0"/>
              </a:rPr>
              <a:t> the Voyager on this part of the Journey can move into the </a:t>
            </a:r>
            <a:r>
              <a:rPr lang="en-AU" b="1" dirty="0">
                <a:latin typeface="Times New Roman" panose="02020603050405020304" pitchFamily="18" charset="0"/>
                <a:cs typeface="Times New Roman" panose="02020603050405020304" pitchFamily="18" charset="0"/>
              </a:rPr>
              <a:t>Background </a:t>
            </a:r>
            <a:r>
              <a:rPr lang="en-AU" dirty="0">
                <a:latin typeface="Times New Roman" panose="02020603050405020304" pitchFamily="18" charset="0"/>
                <a:cs typeface="Times New Roman" panose="02020603050405020304" pitchFamily="18" charset="0"/>
              </a:rPr>
              <a:t>or the Otherworld, “the world of her own </a:t>
            </a:r>
            <a:r>
              <a:rPr lang="en-AU" dirty="0" err="1">
                <a:latin typeface="Times New Roman" panose="02020603050405020304" pitchFamily="18" charset="0"/>
                <a:cs typeface="Times New Roman" panose="02020603050405020304" pitchFamily="18" charset="0"/>
              </a:rPr>
              <a:t>Enspiriting</a:t>
            </a:r>
            <a:r>
              <a:rPr lang="en-AU" dirty="0">
                <a:latin typeface="Times New Roman" panose="02020603050405020304" pitchFamily="18" charset="0"/>
                <a:cs typeface="Times New Roman" panose="02020603050405020304" pitchFamily="18" charset="0"/>
              </a:rPr>
              <a:t>, Sparking, Spinning Ecstasy”.       </a:t>
            </a:r>
            <a:r>
              <a:rPr lang="en-AU" sz="1600" dirty="0">
                <a:latin typeface="Times New Roman" panose="02020603050405020304" pitchFamily="18" charset="0"/>
                <a:cs typeface="Times New Roman" panose="02020603050405020304" pitchFamily="18" charset="0"/>
              </a:rPr>
              <a:t>Daly, </a:t>
            </a:r>
            <a:r>
              <a:rPr lang="en-AU" sz="1600" i="1" dirty="0">
                <a:latin typeface="Times New Roman" panose="02020603050405020304" pitchFamily="18" charset="0"/>
                <a:cs typeface="Times New Roman" panose="02020603050405020304" pitchFamily="18" charset="0"/>
              </a:rPr>
              <a:t>Gyn/Ecology</a:t>
            </a:r>
            <a:r>
              <a:rPr lang="en-AU" sz="1600" dirty="0">
                <a:latin typeface="Times New Roman" panose="02020603050405020304" pitchFamily="18" charset="0"/>
                <a:cs typeface="Times New Roman" panose="02020603050405020304" pitchFamily="18" charset="0"/>
              </a:rPr>
              <a:t>, 112.</a:t>
            </a:r>
          </a:p>
          <a:p>
            <a:endParaRPr lang="en-AU" sz="1600" dirty="0">
              <a:latin typeface="Times New Roman" panose="02020603050405020304" pitchFamily="18" charset="0"/>
              <a:cs typeface="Times New Roman" panose="02020603050405020304" pitchFamily="18" charset="0"/>
            </a:endParaRPr>
          </a:p>
          <a:p>
            <a:endParaRPr lang="en-AU" sz="1600" dirty="0">
              <a:latin typeface="Times New Roman" panose="02020603050405020304" pitchFamily="18" charset="0"/>
              <a:cs typeface="Times New Roman" panose="02020603050405020304" pitchFamily="18" charset="0"/>
            </a:endParaRPr>
          </a:p>
          <a:p>
            <a:pPr algn="just"/>
            <a:r>
              <a:rPr lang="en-AU" dirty="0">
                <a:latin typeface="Times New Roman" panose="02020603050405020304" pitchFamily="18" charset="0"/>
                <a:cs typeface="Times New Roman" panose="02020603050405020304" pitchFamily="18" charset="0"/>
              </a:rPr>
              <a:t>Later, in </a:t>
            </a:r>
            <a:r>
              <a:rPr lang="en-AU" i="1" dirty="0">
                <a:latin typeface="Times New Roman" panose="02020603050405020304" pitchFamily="18" charset="0"/>
                <a:cs typeface="Times New Roman" panose="02020603050405020304" pitchFamily="18" charset="0"/>
              </a:rPr>
              <a:t>Gyn/Ecology </a:t>
            </a:r>
            <a:r>
              <a:rPr lang="en-AU" dirty="0">
                <a:latin typeface="Times New Roman" panose="02020603050405020304" pitchFamily="18" charset="0"/>
                <a:cs typeface="Times New Roman" panose="02020603050405020304" pitchFamily="18" charset="0"/>
              </a:rPr>
              <a:t>she describes a sense of splitting as a result of this patriarchal invasion: “Consciousness split against itself … her consciousness is fragmented, so that she loses the thread of connectedness in her being.” 	</a:t>
            </a:r>
          </a:p>
          <a:p>
            <a:pPr algn="just"/>
            <a:r>
              <a:rPr lang="en-AU" dirty="0">
                <a:latin typeface="Times New Roman" panose="02020603050405020304" pitchFamily="18" charset="0"/>
                <a:cs typeface="Times New Roman" panose="02020603050405020304" pitchFamily="18" charset="0"/>
              </a:rPr>
              <a:t>							       	        </a:t>
            </a:r>
            <a:r>
              <a:rPr lang="en-AU" sz="1600" dirty="0">
                <a:latin typeface="Times New Roman" panose="02020603050405020304" pitchFamily="18" charset="0"/>
                <a:cs typeface="Times New Roman" panose="02020603050405020304" pitchFamily="18" charset="0"/>
              </a:rPr>
              <a:t>Daly, </a:t>
            </a:r>
            <a:r>
              <a:rPr lang="en-AU" sz="1600" i="1" dirty="0">
                <a:latin typeface="Times New Roman" panose="02020603050405020304" pitchFamily="18" charset="0"/>
                <a:cs typeface="Times New Roman" panose="02020603050405020304" pitchFamily="18" charset="0"/>
              </a:rPr>
              <a:t>Gyn/Ecology</a:t>
            </a:r>
            <a:r>
              <a:rPr lang="en-AU" sz="1600" dirty="0">
                <a:latin typeface="Times New Roman" panose="02020603050405020304" pitchFamily="18" charset="0"/>
                <a:cs typeface="Times New Roman" panose="02020603050405020304" pitchFamily="18" charset="0"/>
              </a:rPr>
              <a:t>, 386.</a:t>
            </a:r>
          </a:p>
          <a:p>
            <a:endParaRPr lang="en-AU" sz="1600" dirty="0">
              <a:latin typeface="Times New Roman" panose="02020603050405020304" pitchFamily="18" charset="0"/>
              <a:cs typeface="Times New Roman" panose="02020603050405020304" pitchFamily="18" charset="0"/>
            </a:endParaRPr>
          </a:p>
          <a:p>
            <a:endParaRPr lang="en-AU" dirty="0">
              <a:latin typeface="Times New Roman" panose="02020603050405020304" pitchFamily="18" charset="0"/>
              <a:cs typeface="Times New Roman" panose="02020603050405020304" pitchFamily="18" charset="0"/>
            </a:endParaRPr>
          </a:p>
          <a:p>
            <a:endParaRPr lang="en-AU" dirty="0">
              <a:latin typeface="Times New Roman" panose="02020603050405020304" pitchFamily="18" charset="0"/>
              <a:cs typeface="Times New Roman" panose="02020603050405020304" pitchFamily="18" charset="0"/>
            </a:endParaRPr>
          </a:p>
          <a:p>
            <a:endParaRPr lang="en-AU" dirty="0"/>
          </a:p>
        </p:txBody>
      </p:sp>
    </p:spTree>
    <p:extLst>
      <p:ext uri="{BB962C8B-B14F-4D97-AF65-F5344CB8AC3E}">
        <p14:creationId xmlns:p14="http://schemas.microsoft.com/office/powerpoint/2010/main" val="20202133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lose up of a nautilus shell and its spiral design">
            <a:extLst>
              <a:ext uri="{FF2B5EF4-FFF2-40B4-BE49-F238E27FC236}">
                <a16:creationId xmlns:a16="http://schemas.microsoft.com/office/drawing/2014/main" id="{D2B933A5-3FF1-E954-2C96-0FFC5FC926FD}"/>
              </a:ext>
            </a:extLst>
          </p:cNvPr>
          <p:cNvPicPr>
            <a:picLocks noChangeAspect="1"/>
          </p:cNvPicPr>
          <p:nvPr/>
        </p:nvPicPr>
        <p:blipFill>
          <a:blip r:embed="rId2" cstate="email">
            <a:duotone>
              <a:prstClr val="black"/>
              <a:schemeClr val="tx2">
                <a:tint val="45000"/>
                <a:satMod val="400000"/>
              </a:schemeClr>
            </a:duotone>
            <a:alphaModFix amt="35000"/>
            <a:extLst>
              <a:ext uri="{BEBA8EAE-BF5A-486C-A8C5-ECC9F3942E4B}">
                <a14:imgProps xmlns:a14="http://schemas.microsoft.com/office/drawing/2010/main">
                  <a14:imgLayer r:embed="rId3">
                    <a14:imgEffect>
                      <a14:artisticMarker/>
                    </a14:imgEffect>
                    <a14:imgEffect>
                      <a14:saturation sat="0"/>
                    </a14:imgEffect>
                  </a14:imgLayer>
                </a14:imgProps>
              </a:ex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677C5D6E-15E3-1C21-930A-507383082B8C}"/>
              </a:ext>
            </a:extLst>
          </p:cNvPr>
          <p:cNvSpPr txBox="1"/>
          <p:nvPr/>
        </p:nvSpPr>
        <p:spPr>
          <a:xfrm>
            <a:off x="3750404" y="566532"/>
            <a:ext cx="4691192" cy="523220"/>
          </a:xfrm>
          <a:prstGeom prst="rect">
            <a:avLst/>
          </a:prstGeom>
          <a:noFill/>
        </p:spPr>
        <p:txBody>
          <a:bodyPr wrap="square" rtlCol="0">
            <a:spAutoFit/>
          </a:bodyPr>
          <a:lstStyle/>
          <a:p>
            <a:r>
              <a:rPr lang="en-AU" sz="2800" b="1" dirty="0">
                <a:latin typeface="Californian FB" panose="0207040306080B030204" pitchFamily="18" charset="0"/>
                <a:cs typeface="Times New Roman" panose="02020603050405020304" pitchFamily="18" charset="0"/>
              </a:rPr>
              <a:t>Spinning Counterclockwise</a:t>
            </a:r>
          </a:p>
        </p:txBody>
      </p:sp>
      <p:sp>
        <p:nvSpPr>
          <p:cNvPr id="3" name="TextBox 2">
            <a:extLst>
              <a:ext uri="{FF2B5EF4-FFF2-40B4-BE49-F238E27FC236}">
                <a16:creationId xmlns:a16="http://schemas.microsoft.com/office/drawing/2014/main" id="{1C025F1D-569D-DC29-87A3-69567AB58B16}"/>
              </a:ext>
            </a:extLst>
          </p:cNvPr>
          <p:cNvSpPr txBox="1"/>
          <p:nvPr/>
        </p:nvSpPr>
        <p:spPr>
          <a:xfrm>
            <a:off x="1454727" y="1335117"/>
            <a:ext cx="9424555" cy="1846659"/>
          </a:xfrm>
          <a:prstGeom prst="rect">
            <a:avLst/>
          </a:prstGeom>
          <a:noFill/>
        </p:spPr>
        <p:txBody>
          <a:bodyPr wrap="square" rtlCol="0">
            <a:spAutoFit/>
          </a:bodyPr>
          <a:lstStyle/>
          <a:p>
            <a:pPr algn="just"/>
            <a:r>
              <a:rPr lang="en-AU" sz="2000" dirty="0">
                <a:latin typeface="Californian FB" panose="0207040306080B030204" pitchFamily="18" charset="0"/>
                <a:cs typeface="Times New Roman" panose="02020603050405020304" pitchFamily="18" charset="0"/>
              </a:rPr>
              <a:t>“Women spinning counterclockwise counter the ‘wisdom’ of Father Time … Spinsters are spiralling columns. At the same time, we are the eye of the cyclone - </a:t>
            </a:r>
            <a:r>
              <a:rPr lang="en-AU" sz="2000" dirty="0" err="1">
                <a:latin typeface="Californian FB" panose="0207040306080B030204" pitchFamily="18" charset="0"/>
                <a:cs typeface="Times New Roman" panose="02020603050405020304" pitchFamily="18" charset="0"/>
              </a:rPr>
              <a:t>centering</a:t>
            </a:r>
            <a:r>
              <a:rPr lang="en-AU" sz="2000" dirty="0">
                <a:latin typeface="Californian FB" panose="0207040306080B030204" pitchFamily="18" charset="0"/>
                <a:cs typeface="Times New Roman" panose="02020603050405020304" pitchFamily="18" charset="0"/>
              </a:rPr>
              <a:t>, seeing. This cyclone moves counterclockwise, countering the grandfathers’ clocks that clog the movement of being …” </a:t>
            </a:r>
          </a:p>
          <a:p>
            <a:pPr algn="r"/>
            <a:r>
              <a:rPr lang="en-AU" sz="1600" dirty="0">
                <a:latin typeface="Californian FB" panose="0207040306080B030204" pitchFamily="18" charset="0"/>
                <a:cs typeface="Times New Roman" panose="02020603050405020304" pitchFamily="18" charset="0"/>
              </a:rPr>
              <a:t>Daly, </a:t>
            </a:r>
            <a:r>
              <a:rPr lang="en-AU" sz="1600" i="1" dirty="0">
                <a:latin typeface="Californian FB" panose="0207040306080B030204" pitchFamily="18" charset="0"/>
                <a:cs typeface="Times New Roman" panose="02020603050405020304" pitchFamily="18" charset="0"/>
              </a:rPr>
              <a:t>Gyn/Ecology</a:t>
            </a:r>
            <a:r>
              <a:rPr lang="en-AU" sz="1600" dirty="0">
                <a:latin typeface="Californian FB" panose="0207040306080B030204" pitchFamily="18" charset="0"/>
                <a:cs typeface="Times New Roman" panose="02020603050405020304" pitchFamily="18" charset="0"/>
              </a:rPr>
              <a:t>, 390-392.</a:t>
            </a:r>
          </a:p>
          <a:p>
            <a:endParaRPr lang="en-AU" dirty="0"/>
          </a:p>
        </p:txBody>
      </p:sp>
      <p:sp>
        <p:nvSpPr>
          <p:cNvPr id="4" name="TextBox 3">
            <a:extLst>
              <a:ext uri="{FF2B5EF4-FFF2-40B4-BE49-F238E27FC236}">
                <a16:creationId xmlns:a16="http://schemas.microsoft.com/office/drawing/2014/main" id="{1A1F215B-23CA-19CB-9405-C0C4E366208C}"/>
              </a:ext>
            </a:extLst>
          </p:cNvPr>
          <p:cNvSpPr txBox="1"/>
          <p:nvPr/>
        </p:nvSpPr>
        <p:spPr>
          <a:xfrm>
            <a:off x="1454727" y="3156871"/>
            <a:ext cx="9424555" cy="1231106"/>
          </a:xfrm>
          <a:prstGeom prst="rect">
            <a:avLst/>
          </a:prstGeom>
          <a:noFill/>
        </p:spPr>
        <p:txBody>
          <a:bodyPr wrap="square" rtlCol="0">
            <a:spAutoFit/>
          </a:bodyPr>
          <a:lstStyle/>
          <a:p>
            <a:pPr algn="just"/>
            <a:r>
              <a:rPr lang="en-AU" sz="2000" dirty="0">
                <a:latin typeface="Californian FB" panose="0207040306080B030204" pitchFamily="18" charset="0"/>
                <a:cs typeface="Times New Roman" panose="02020603050405020304" pitchFamily="18" charset="0"/>
              </a:rPr>
              <a:t>In </a:t>
            </a:r>
            <a:r>
              <a:rPr lang="en-AU" sz="2000" i="1" dirty="0">
                <a:latin typeface="Californian FB" panose="0207040306080B030204" pitchFamily="18" charset="0"/>
                <a:cs typeface="Times New Roman" panose="02020603050405020304" pitchFamily="18" charset="0"/>
              </a:rPr>
              <a:t>Outercourse</a:t>
            </a:r>
            <a:r>
              <a:rPr lang="en-AU" sz="2000" dirty="0">
                <a:latin typeface="Californian FB" panose="0207040306080B030204" pitchFamily="18" charset="0"/>
                <a:cs typeface="Times New Roman" panose="02020603050405020304" pitchFamily="18" charset="0"/>
              </a:rPr>
              <a:t> she refers to the Voyage of Radical Feminist Philosophy as “moving Counterclockwise … that is, knowing how to Live, Move, Act in Fairy Time/Tidal Time”. </a:t>
            </a:r>
          </a:p>
          <a:p>
            <a:pPr algn="r"/>
            <a:r>
              <a:rPr lang="en-AU" sz="1600" dirty="0">
                <a:latin typeface="Californian FB" panose="0207040306080B030204" pitchFamily="18" charset="0"/>
                <a:cs typeface="Times New Roman" panose="02020603050405020304" pitchFamily="18" charset="0"/>
              </a:rPr>
              <a:t>Daly, </a:t>
            </a:r>
            <a:r>
              <a:rPr lang="en-AU" sz="1600" i="1" dirty="0">
                <a:latin typeface="Californian FB" panose="0207040306080B030204" pitchFamily="18" charset="0"/>
                <a:cs typeface="Times New Roman" panose="02020603050405020304" pitchFamily="18" charset="0"/>
              </a:rPr>
              <a:t>Outercourse,</a:t>
            </a:r>
            <a:r>
              <a:rPr lang="en-AU" sz="1600" dirty="0">
                <a:latin typeface="Californian FB" panose="0207040306080B030204" pitchFamily="18" charset="0"/>
                <a:cs typeface="Times New Roman" panose="02020603050405020304" pitchFamily="18" charset="0"/>
              </a:rPr>
              <a:t> 2.</a:t>
            </a:r>
          </a:p>
          <a:p>
            <a:endParaRPr lang="en-AU" dirty="0"/>
          </a:p>
        </p:txBody>
      </p:sp>
      <p:sp>
        <p:nvSpPr>
          <p:cNvPr id="5" name="TextBox 4">
            <a:extLst>
              <a:ext uri="{FF2B5EF4-FFF2-40B4-BE49-F238E27FC236}">
                <a16:creationId xmlns:a16="http://schemas.microsoft.com/office/drawing/2014/main" id="{5956F0BD-956C-9830-C4E3-2A291088F1C9}"/>
              </a:ext>
            </a:extLst>
          </p:cNvPr>
          <p:cNvSpPr txBox="1"/>
          <p:nvPr/>
        </p:nvSpPr>
        <p:spPr>
          <a:xfrm>
            <a:off x="1454727" y="4672359"/>
            <a:ext cx="9572502" cy="2308324"/>
          </a:xfrm>
          <a:prstGeom prst="rect">
            <a:avLst/>
          </a:prstGeom>
          <a:noFill/>
        </p:spPr>
        <p:txBody>
          <a:bodyPr wrap="square" rtlCol="0">
            <a:spAutoFit/>
          </a:bodyPr>
          <a:lstStyle/>
          <a:p>
            <a:pPr algn="just"/>
            <a:r>
              <a:rPr lang="en-AU" sz="2000" dirty="0">
                <a:latin typeface="Californian FB" panose="0207040306080B030204" pitchFamily="18" charset="0"/>
                <a:cs typeface="Times New Roman" panose="02020603050405020304" pitchFamily="18" charset="0"/>
              </a:rPr>
              <a:t>In early Ireland, the pagans who turned ‘left-hand’ were known as </a:t>
            </a:r>
            <a:r>
              <a:rPr lang="en-AU" sz="2000" i="1" dirty="0" err="1">
                <a:latin typeface="Californian FB" panose="0207040306080B030204" pitchFamily="18" charset="0"/>
                <a:cs typeface="Times New Roman" panose="02020603050405020304" pitchFamily="18" charset="0"/>
              </a:rPr>
              <a:t>sidhaighi</a:t>
            </a:r>
            <a:r>
              <a:rPr lang="en-AU" sz="2000" dirty="0">
                <a:latin typeface="Californian FB" panose="0207040306080B030204" pitchFamily="18" charset="0"/>
                <a:cs typeface="Times New Roman" panose="02020603050405020304" pitchFamily="18" charset="0"/>
              </a:rPr>
              <a:t> or ‘mound-dwellers’ and were regarded as a race of tricksters who performed initiatory rites in or around the many sacred mounds or tumuli in Ireland. They became known as the ‘fairies’. </a:t>
            </a:r>
          </a:p>
          <a:p>
            <a:pPr algn="r"/>
            <a:endParaRPr lang="en-AU" sz="1600" dirty="0">
              <a:latin typeface="Californian FB" panose="0207040306080B030204" pitchFamily="18" charset="0"/>
              <a:cs typeface="Times New Roman" panose="02020603050405020304" pitchFamily="18" charset="0"/>
            </a:endParaRPr>
          </a:p>
          <a:p>
            <a:pPr algn="r"/>
            <a:r>
              <a:rPr lang="en-AU" sz="1600" dirty="0">
                <a:latin typeface="Californian FB" panose="0207040306080B030204" pitchFamily="18" charset="0"/>
                <a:cs typeface="Times New Roman" panose="02020603050405020304" pitchFamily="18" charset="0"/>
              </a:rPr>
              <a:t>´O </a:t>
            </a:r>
            <a:r>
              <a:rPr lang="en-AU" sz="1600" dirty="0" err="1">
                <a:latin typeface="Californian FB" panose="0207040306080B030204" pitchFamily="18" charset="0"/>
                <a:cs typeface="Times New Roman" panose="02020603050405020304" pitchFamily="18" charset="0"/>
              </a:rPr>
              <a:t>h´Ogáin</a:t>
            </a:r>
            <a:r>
              <a:rPr lang="en-AU" sz="1600" dirty="0">
                <a:latin typeface="Californian FB" panose="0207040306080B030204" pitchFamily="18" charset="0"/>
                <a:cs typeface="Times New Roman" panose="02020603050405020304" pitchFamily="18" charset="0"/>
              </a:rPr>
              <a:t>, </a:t>
            </a:r>
            <a:r>
              <a:rPr lang="en-AU" sz="1600" i="1" dirty="0">
                <a:latin typeface="Californian FB" panose="0207040306080B030204" pitchFamily="18" charset="0"/>
                <a:cs typeface="Times New Roman" panose="02020603050405020304" pitchFamily="18" charset="0"/>
              </a:rPr>
              <a:t>The Sacred Isle,</a:t>
            </a:r>
            <a:r>
              <a:rPr lang="en-AU" sz="1600" dirty="0">
                <a:latin typeface="Californian FB" panose="0207040306080B030204" pitchFamily="18" charset="0"/>
                <a:cs typeface="Times New Roman" panose="02020603050405020304" pitchFamily="18" charset="0"/>
              </a:rPr>
              <a:t> 1999, 213; </a:t>
            </a:r>
          </a:p>
          <a:p>
            <a:pPr algn="r"/>
            <a:r>
              <a:rPr lang="en-AU" sz="1600" dirty="0" err="1">
                <a:latin typeface="Californian FB" panose="0207040306080B030204" pitchFamily="18" charset="0"/>
                <a:cs typeface="Times New Roman" panose="02020603050405020304" pitchFamily="18" charset="0"/>
              </a:rPr>
              <a:t>Bonwick</a:t>
            </a:r>
            <a:r>
              <a:rPr lang="en-AU" sz="1600" dirty="0">
                <a:latin typeface="Californian FB" panose="0207040306080B030204" pitchFamily="18" charset="0"/>
                <a:cs typeface="Times New Roman" panose="02020603050405020304" pitchFamily="18" charset="0"/>
              </a:rPr>
              <a:t>, </a:t>
            </a:r>
            <a:r>
              <a:rPr lang="en-AU" sz="1600" i="1" dirty="0">
                <a:latin typeface="Californian FB" panose="0207040306080B030204" pitchFamily="18" charset="0"/>
                <a:cs typeface="Times New Roman" panose="02020603050405020304" pitchFamily="18" charset="0"/>
              </a:rPr>
              <a:t>Irish Druids and the Old Irish Religions, </a:t>
            </a:r>
            <a:r>
              <a:rPr lang="en-AU" sz="1600" dirty="0">
                <a:latin typeface="Californian FB" panose="0207040306080B030204" pitchFamily="18" charset="0"/>
                <a:cs typeface="Times New Roman" panose="02020603050405020304" pitchFamily="18" charset="0"/>
              </a:rPr>
              <a:t>1894, 104.</a:t>
            </a:r>
          </a:p>
          <a:p>
            <a:endParaRPr lang="en-AU" dirty="0">
              <a:latin typeface="Californian FB" panose="0207040306080B030204" pitchFamily="18" charset="0"/>
            </a:endParaRPr>
          </a:p>
          <a:p>
            <a:endParaRPr lang="en-AU" dirty="0"/>
          </a:p>
        </p:txBody>
      </p:sp>
    </p:spTree>
    <p:extLst>
      <p:ext uri="{BB962C8B-B14F-4D97-AF65-F5344CB8AC3E}">
        <p14:creationId xmlns:p14="http://schemas.microsoft.com/office/powerpoint/2010/main" val="29884121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bstract Architecture Design">
            <a:extLst>
              <a:ext uri="{FF2B5EF4-FFF2-40B4-BE49-F238E27FC236}">
                <a16:creationId xmlns:a16="http://schemas.microsoft.com/office/drawing/2014/main" id="{E35A9050-E731-C024-24EE-E5B11E0D7F0A}"/>
              </a:ext>
            </a:extLst>
          </p:cNvPr>
          <p:cNvPicPr>
            <a:picLocks noChangeAspect="1"/>
          </p:cNvPicPr>
          <p:nvPr/>
        </p:nvPicPr>
        <p:blipFill>
          <a:blip r:embed="rId2" cstate="email">
            <a:alphaModFix amt="35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DAB5A845-F153-C31A-C215-85DDBFA32A74}"/>
              </a:ext>
            </a:extLst>
          </p:cNvPr>
          <p:cNvSpPr txBox="1"/>
          <p:nvPr/>
        </p:nvSpPr>
        <p:spPr>
          <a:xfrm>
            <a:off x="2882713" y="762516"/>
            <a:ext cx="6426574" cy="800219"/>
          </a:xfrm>
          <a:prstGeom prst="rect">
            <a:avLst/>
          </a:prstGeom>
          <a:noFill/>
        </p:spPr>
        <p:txBody>
          <a:bodyPr wrap="square" rtlCol="0">
            <a:spAutoFit/>
          </a:bodyPr>
          <a:lstStyle/>
          <a:p>
            <a:r>
              <a:rPr lang="en-AU" sz="2800" b="1" dirty="0">
                <a:latin typeface="Californian FB" panose="0207040306080B030204" pitchFamily="18" charset="0"/>
                <a:cs typeface="Times New Roman" panose="02020603050405020304" pitchFamily="18" charset="0"/>
              </a:rPr>
              <a:t>Trickery, Deception and Winding Sheets</a:t>
            </a:r>
            <a:endParaRPr lang="en-AU" sz="2800" dirty="0">
              <a:latin typeface="Californian FB" panose="0207040306080B030204" pitchFamily="18" charset="0"/>
              <a:cs typeface="Times New Roman" panose="02020603050405020304" pitchFamily="18" charset="0"/>
            </a:endParaRPr>
          </a:p>
          <a:p>
            <a:endParaRPr lang="en-AU" dirty="0"/>
          </a:p>
        </p:txBody>
      </p:sp>
      <p:sp>
        <p:nvSpPr>
          <p:cNvPr id="5" name="TextBox 4">
            <a:extLst>
              <a:ext uri="{FF2B5EF4-FFF2-40B4-BE49-F238E27FC236}">
                <a16:creationId xmlns:a16="http://schemas.microsoft.com/office/drawing/2014/main" id="{E3E9915F-88B5-A854-BCE8-731101ACAFD8}"/>
              </a:ext>
            </a:extLst>
          </p:cNvPr>
          <p:cNvSpPr txBox="1"/>
          <p:nvPr/>
        </p:nvSpPr>
        <p:spPr>
          <a:xfrm>
            <a:off x="1357743" y="1905121"/>
            <a:ext cx="9986409" cy="2062103"/>
          </a:xfrm>
          <a:prstGeom prst="rect">
            <a:avLst/>
          </a:prstGeom>
          <a:noFill/>
        </p:spPr>
        <p:txBody>
          <a:bodyPr wrap="square" rtlCol="0">
            <a:spAutoFit/>
          </a:bodyPr>
          <a:lstStyle/>
          <a:p>
            <a:pPr algn="just"/>
            <a:r>
              <a:rPr lang="en-AU" sz="2000" dirty="0">
                <a:latin typeface="Californian FB" panose="0207040306080B030204" pitchFamily="18" charset="0"/>
                <a:cs typeface="Times New Roman" panose="02020603050405020304" pitchFamily="18" charset="0"/>
              </a:rPr>
              <a:t>She talks of the trickery and Deception of the Fathers: “The basic sin of Phallocracy is </a:t>
            </a:r>
            <a:r>
              <a:rPr lang="en-AU" sz="2000" b="1" dirty="0">
                <a:latin typeface="Californian FB" panose="0207040306080B030204" pitchFamily="18" charset="0"/>
                <a:cs typeface="Times New Roman" panose="02020603050405020304" pitchFamily="18" charset="0"/>
              </a:rPr>
              <a:t>deception</a:t>
            </a:r>
            <a:r>
              <a:rPr lang="en-AU" sz="2000" dirty="0">
                <a:latin typeface="Californian FB" panose="0207040306080B030204" pitchFamily="18" charset="0"/>
                <a:cs typeface="Times New Roman" panose="02020603050405020304" pitchFamily="18" charset="0"/>
              </a:rPr>
              <a:t>”.</a:t>
            </a:r>
            <a:r>
              <a:rPr lang="en-AU" b="1" dirty="0">
                <a:latin typeface="Californian FB" panose="0207040306080B030204" pitchFamily="18" charset="0"/>
              </a:rPr>
              <a:t> </a:t>
            </a:r>
          </a:p>
          <a:p>
            <a:pPr algn="r"/>
            <a:r>
              <a:rPr lang="en-AU" sz="1600" dirty="0">
                <a:latin typeface="Californian FB" panose="0207040306080B030204" pitchFamily="18" charset="0"/>
                <a:cs typeface="Times New Roman" panose="02020603050405020304" pitchFamily="18" charset="0"/>
              </a:rPr>
              <a:t>Daly, </a:t>
            </a:r>
            <a:r>
              <a:rPr lang="en-AU" sz="1600" i="1" dirty="0">
                <a:latin typeface="Californian FB" panose="0207040306080B030204" pitchFamily="18" charset="0"/>
                <a:cs typeface="Times New Roman" panose="02020603050405020304" pitchFamily="18" charset="0"/>
              </a:rPr>
              <a:t>Gyn/Ecology</a:t>
            </a:r>
            <a:r>
              <a:rPr lang="en-AU" sz="1600" dirty="0">
                <a:latin typeface="Californian FB" panose="0207040306080B030204" pitchFamily="18" charset="0"/>
                <a:cs typeface="Times New Roman" panose="02020603050405020304" pitchFamily="18" charset="0"/>
              </a:rPr>
              <a:t>, 30.</a:t>
            </a:r>
          </a:p>
          <a:p>
            <a:endParaRPr lang="en-AU" b="1" dirty="0">
              <a:latin typeface="Californian FB" panose="0207040306080B030204" pitchFamily="18" charset="0"/>
            </a:endParaRPr>
          </a:p>
          <a:p>
            <a:r>
              <a:rPr lang="en-AU" sz="2000" dirty="0">
                <a:latin typeface="Californian FB" panose="0207040306080B030204" pitchFamily="18" charset="0"/>
                <a:cs typeface="Times New Roman" panose="02020603050405020304" pitchFamily="18" charset="0"/>
              </a:rPr>
              <a:t>“I Sensed subliminally that there was a plot afoot – that this was a </a:t>
            </a:r>
            <a:r>
              <a:rPr lang="en-AU" sz="2000" b="1" dirty="0">
                <a:latin typeface="Californian FB" panose="0207040306080B030204" pitchFamily="18" charset="0"/>
                <a:cs typeface="Times New Roman" panose="02020603050405020304" pitchFamily="18" charset="0"/>
              </a:rPr>
              <a:t>Dirty Trick</a:t>
            </a:r>
            <a:r>
              <a:rPr lang="en-AU" sz="2000" dirty="0">
                <a:latin typeface="Californian FB" panose="0207040306080B030204" pitchFamily="18" charset="0"/>
                <a:cs typeface="Times New Roman" panose="02020603050405020304" pitchFamily="18" charset="0"/>
              </a:rPr>
              <a:t>”. </a:t>
            </a:r>
          </a:p>
          <a:p>
            <a:pPr algn="r"/>
            <a:r>
              <a:rPr lang="en-AU" sz="1600" dirty="0">
                <a:latin typeface="Californian FB" panose="0207040306080B030204" pitchFamily="18" charset="0"/>
                <a:cs typeface="Times New Roman" panose="02020603050405020304" pitchFamily="18" charset="0"/>
              </a:rPr>
              <a:t>Daly, </a:t>
            </a:r>
            <a:r>
              <a:rPr lang="en-AU" sz="1600" i="1" dirty="0">
                <a:latin typeface="Californian FB" panose="0207040306080B030204" pitchFamily="18" charset="0"/>
                <a:cs typeface="Times New Roman" panose="02020603050405020304" pitchFamily="18" charset="0"/>
              </a:rPr>
              <a:t>Outercourse</a:t>
            </a:r>
            <a:r>
              <a:rPr lang="en-AU" sz="1600" dirty="0">
                <a:latin typeface="Californian FB" panose="0207040306080B030204" pitchFamily="18" charset="0"/>
                <a:cs typeface="Times New Roman" panose="02020603050405020304" pitchFamily="18" charset="0"/>
              </a:rPr>
              <a:t>, 17.</a:t>
            </a:r>
          </a:p>
          <a:p>
            <a:endParaRPr lang="en-AU" dirty="0"/>
          </a:p>
        </p:txBody>
      </p:sp>
      <p:sp>
        <p:nvSpPr>
          <p:cNvPr id="6" name="TextBox 5">
            <a:extLst>
              <a:ext uri="{FF2B5EF4-FFF2-40B4-BE49-F238E27FC236}">
                <a16:creationId xmlns:a16="http://schemas.microsoft.com/office/drawing/2014/main" id="{732AAB1D-8DF8-9714-2AE4-79C7BD5B7826}"/>
              </a:ext>
            </a:extLst>
          </p:cNvPr>
          <p:cNvSpPr txBox="1"/>
          <p:nvPr/>
        </p:nvSpPr>
        <p:spPr>
          <a:xfrm>
            <a:off x="1269419" y="4249120"/>
            <a:ext cx="10074733" cy="2154436"/>
          </a:xfrm>
          <a:prstGeom prst="rect">
            <a:avLst/>
          </a:prstGeom>
          <a:noFill/>
        </p:spPr>
        <p:txBody>
          <a:bodyPr wrap="square" rtlCol="0">
            <a:spAutoFit/>
          </a:bodyPr>
          <a:lstStyle/>
          <a:p>
            <a:pPr algn="just"/>
            <a:r>
              <a:rPr lang="en-AU" sz="2000" dirty="0">
                <a:latin typeface="Californian FB" panose="0207040306080B030204" pitchFamily="18" charset="0"/>
                <a:cs typeface="Times New Roman" panose="02020603050405020304" pitchFamily="18" charset="0"/>
              </a:rPr>
              <a:t>Daly refers to winding sheets when she says: “Spinning deeper into the Background is courageous sinning against the Sins of the Fathers. As our senses become more alive we can see/hear/feel how we have been tricked by their texts. We begin </a:t>
            </a:r>
            <a:r>
              <a:rPr lang="en-AU" sz="2000" dirty="0" err="1">
                <a:latin typeface="Californian FB" panose="0207040306080B030204" pitchFamily="18" charset="0"/>
                <a:cs typeface="Times New Roman" panose="02020603050405020304" pitchFamily="18" charset="0"/>
              </a:rPr>
              <a:t>unweaving</a:t>
            </a:r>
            <a:r>
              <a:rPr lang="en-AU" sz="2000" dirty="0">
                <a:latin typeface="Californian FB" panose="0207040306080B030204" pitchFamily="18" charset="0"/>
                <a:cs typeface="Times New Roman" panose="02020603050405020304" pitchFamily="18" charset="0"/>
              </a:rPr>
              <a:t> our winding sheets …When women unwind our veils, our winding sheets, our attention is at first fixed upon the unwinding”. </a:t>
            </a:r>
          </a:p>
          <a:p>
            <a:pPr algn="r"/>
            <a:r>
              <a:rPr lang="en-AU" sz="1600" dirty="0">
                <a:latin typeface="Californian FB" panose="0207040306080B030204" pitchFamily="18" charset="0"/>
                <a:cs typeface="Times New Roman" panose="02020603050405020304" pitchFamily="18" charset="0"/>
              </a:rPr>
              <a:t>Daly, </a:t>
            </a:r>
            <a:r>
              <a:rPr lang="en-AU" sz="1600" i="1" dirty="0">
                <a:latin typeface="Californian FB" panose="0207040306080B030204" pitchFamily="18" charset="0"/>
                <a:cs typeface="Times New Roman" panose="02020603050405020304" pitchFamily="18" charset="0"/>
              </a:rPr>
              <a:t>Gyn/Ecology</a:t>
            </a:r>
            <a:r>
              <a:rPr lang="en-AU" sz="1600" dirty="0">
                <a:latin typeface="Californian FB" panose="0207040306080B030204" pitchFamily="18" charset="0"/>
                <a:cs typeface="Times New Roman" panose="02020603050405020304" pitchFamily="18" charset="0"/>
              </a:rPr>
              <a:t>, 6, 339.</a:t>
            </a:r>
          </a:p>
          <a:p>
            <a:endParaRPr lang="en-AU" dirty="0"/>
          </a:p>
        </p:txBody>
      </p:sp>
    </p:spTree>
    <p:extLst>
      <p:ext uri="{BB962C8B-B14F-4D97-AF65-F5344CB8AC3E}">
        <p14:creationId xmlns:p14="http://schemas.microsoft.com/office/powerpoint/2010/main" val="20137776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erial view of river">
            <a:extLst>
              <a:ext uri="{FF2B5EF4-FFF2-40B4-BE49-F238E27FC236}">
                <a16:creationId xmlns:a16="http://schemas.microsoft.com/office/drawing/2014/main" id="{7B44C7A5-BC4D-A345-2589-A7998AF20F69}"/>
              </a:ext>
            </a:extLst>
          </p:cNvPr>
          <p:cNvPicPr>
            <a:picLocks noChangeAspect="1"/>
          </p:cNvPicPr>
          <p:nvPr/>
        </p:nvPicPr>
        <p:blipFill>
          <a:blip r:embed="rId2" cstate="email">
            <a:alphaModFix/>
            <a:extLst>
              <a:ext uri="{28A0092B-C50C-407E-A947-70E740481C1C}">
                <a14:useLocalDpi xmlns:a14="http://schemas.microsoft.com/office/drawing/2010/main"/>
              </a:ext>
            </a:extLst>
          </a:blip>
          <a:stretch>
            <a:fillRect/>
          </a:stretch>
        </p:blipFill>
        <p:spPr>
          <a:xfrm>
            <a:off x="0" y="0"/>
            <a:ext cx="12192000" cy="6922008"/>
          </a:xfrm>
          <a:prstGeom prst="rect">
            <a:avLst/>
          </a:prstGeom>
        </p:spPr>
      </p:pic>
      <p:sp>
        <p:nvSpPr>
          <p:cNvPr id="2" name="TextBox 1">
            <a:extLst>
              <a:ext uri="{FF2B5EF4-FFF2-40B4-BE49-F238E27FC236}">
                <a16:creationId xmlns:a16="http://schemas.microsoft.com/office/drawing/2014/main" id="{045C7612-1C52-8F5B-C32A-F7A61C65E04C}"/>
              </a:ext>
            </a:extLst>
          </p:cNvPr>
          <p:cNvSpPr txBox="1"/>
          <p:nvPr/>
        </p:nvSpPr>
        <p:spPr>
          <a:xfrm>
            <a:off x="3641357" y="763791"/>
            <a:ext cx="5092740" cy="800219"/>
          </a:xfrm>
          <a:prstGeom prst="rect">
            <a:avLst/>
          </a:prstGeom>
          <a:noFill/>
        </p:spPr>
        <p:txBody>
          <a:bodyPr wrap="square" rtlCol="0">
            <a:spAutoFit/>
          </a:bodyPr>
          <a:lstStyle/>
          <a:p>
            <a:r>
              <a:rPr lang="en-AU" sz="2800" b="1" dirty="0">
                <a:solidFill>
                  <a:schemeClr val="bg1"/>
                </a:solidFill>
                <a:latin typeface="Californian FB" panose="0207040306080B030204" pitchFamily="18" charset="0"/>
                <a:cs typeface="Times New Roman" panose="02020603050405020304" pitchFamily="18" charset="0"/>
              </a:rPr>
              <a:t>“Re-</a:t>
            </a:r>
            <a:r>
              <a:rPr lang="en-AU" sz="2800" b="1" dirty="0" err="1">
                <a:solidFill>
                  <a:schemeClr val="bg1"/>
                </a:solidFill>
                <a:latin typeface="Californian FB" panose="0207040306080B030204" pitchFamily="18" charset="0"/>
                <a:cs typeface="Times New Roman" panose="02020603050405020304" pitchFamily="18" charset="0"/>
              </a:rPr>
              <a:t>membering</a:t>
            </a:r>
            <a:r>
              <a:rPr lang="en-AU" sz="2800" b="1" dirty="0">
                <a:solidFill>
                  <a:schemeClr val="bg1"/>
                </a:solidFill>
                <a:latin typeface="Californian FB" panose="0207040306080B030204" pitchFamily="18" charset="0"/>
                <a:cs typeface="Times New Roman" panose="02020603050405020304" pitchFamily="18" charset="0"/>
              </a:rPr>
              <a:t> is the remedy”</a:t>
            </a:r>
            <a:endParaRPr lang="en-AU" sz="2800" dirty="0">
              <a:solidFill>
                <a:schemeClr val="bg1"/>
              </a:solidFill>
              <a:latin typeface="Californian FB" panose="0207040306080B030204" pitchFamily="18" charset="0"/>
              <a:cs typeface="Times New Roman" panose="02020603050405020304" pitchFamily="18" charset="0"/>
            </a:endParaRPr>
          </a:p>
          <a:p>
            <a:endParaRPr lang="en-AU" dirty="0"/>
          </a:p>
        </p:txBody>
      </p:sp>
      <p:sp>
        <p:nvSpPr>
          <p:cNvPr id="3" name="TextBox 2">
            <a:extLst>
              <a:ext uri="{FF2B5EF4-FFF2-40B4-BE49-F238E27FC236}">
                <a16:creationId xmlns:a16="http://schemas.microsoft.com/office/drawing/2014/main" id="{69893FFD-C4FE-4928-B689-48D23A54A7FB}"/>
              </a:ext>
            </a:extLst>
          </p:cNvPr>
          <p:cNvSpPr txBox="1"/>
          <p:nvPr/>
        </p:nvSpPr>
        <p:spPr>
          <a:xfrm>
            <a:off x="1278080" y="1916446"/>
            <a:ext cx="9780115" cy="1200329"/>
          </a:xfrm>
          <a:prstGeom prst="rect">
            <a:avLst/>
          </a:prstGeom>
          <a:noFill/>
        </p:spPr>
        <p:txBody>
          <a:bodyPr wrap="square" rtlCol="0">
            <a:spAutoFit/>
          </a:bodyPr>
          <a:lstStyle/>
          <a:p>
            <a:pPr algn="just"/>
            <a:r>
              <a:rPr lang="en-AU" dirty="0">
                <a:solidFill>
                  <a:schemeClr val="bg1"/>
                </a:solidFill>
                <a:latin typeface="Californian FB" panose="0207040306080B030204" pitchFamily="18" charset="0"/>
                <a:cs typeface="Times New Roman" panose="02020603050405020304" pitchFamily="18" charset="0"/>
              </a:rPr>
              <a:t>“Re-</a:t>
            </a:r>
            <a:r>
              <a:rPr lang="en-AU" dirty="0" err="1">
                <a:solidFill>
                  <a:schemeClr val="bg1"/>
                </a:solidFill>
                <a:latin typeface="Californian FB" panose="0207040306080B030204" pitchFamily="18" charset="0"/>
                <a:cs typeface="Times New Roman" panose="02020603050405020304" pitchFamily="18" charset="0"/>
              </a:rPr>
              <a:t>membering</a:t>
            </a:r>
            <a:r>
              <a:rPr lang="en-AU" dirty="0">
                <a:solidFill>
                  <a:schemeClr val="bg1"/>
                </a:solidFill>
                <a:latin typeface="Californian FB" panose="0207040306080B030204" pitchFamily="18" charset="0"/>
                <a:cs typeface="Times New Roman" panose="02020603050405020304" pitchFamily="18" charset="0"/>
              </a:rPr>
              <a:t> is the remedy … No longer comatose, the Self refuses to be a ‘candidate’ for such sacraments … The dis-covered Self refuses the white robes of these initiations into the rank realms of the living dead”. </a:t>
            </a:r>
          </a:p>
          <a:p>
            <a:pPr algn="r"/>
            <a:r>
              <a:rPr lang="en-AU" sz="1600" dirty="0">
                <a:solidFill>
                  <a:schemeClr val="bg1"/>
                </a:solidFill>
                <a:latin typeface="Californian FB" panose="0207040306080B030204" pitchFamily="18" charset="0"/>
                <a:cs typeface="Times New Roman" panose="02020603050405020304" pitchFamily="18" charset="0"/>
              </a:rPr>
              <a:t>Daly, </a:t>
            </a:r>
            <a:r>
              <a:rPr lang="en-AU" sz="1600" i="1" dirty="0">
                <a:solidFill>
                  <a:schemeClr val="bg1"/>
                </a:solidFill>
                <a:latin typeface="Californian FB" panose="0207040306080B030204" pitchFamily="18" charset="0"/>
                <a:cs typeface="Times New Roman" panose="02020603050405020304" pitchFamily="18" charset="0"/>
              </a:rPr>
              <a:t>Gyn/Ecology</a:t>
            </a:r>
            <a:r>
              <a:rPr lang="en-AU" sz="1600" dirty="0">
                <a:solidFill>
                  <a:schemeClr val="bg1"/>
                </a:solidFill>
                <a:latin typeface="Californian FB" panose="0207040306080B030204" pitchFamily="18" charset="0"/>
                <a:cs typeface="Times New Roman" panose="02020603050405020304" pitchFamily="18" charset="0"/>
              </a:rPr>
              <a:t>, 338</a:t>
            </a:r>
            <a:r>
              <a:rPr lang="en-AU" sz="1600" dirty="0">
                <a:solidFill>
                  <a:schemeClr val="bg1"/>
                </a:solidFill>
                <a:latin typeface="Times New Roman" panose="02020603050405020304" pitchFamily="18" charset="0"/>
                <a:cs typeface="Times New Roman" panose="02020603050405020304" pitchFamily="18" charset="0"/>
              </a:rPr>
              <a:t>.</a:t>
            </a:r>
          </a:p>
        </p:txBody>
      </p:sp>
      <p:sp>
        <p:nvSpPr>
          <p:cNvPr id="4" name="TextBox 3">
            <a:extLst>
              <a:ext uri="{FF2B5EF4-FFF2-40B4-BE49-F238E27FC236}">
                <a16:creationId xmlns:a16="http://schemas.microsoft.com/office/drawing/2014/main" id="{72B7F355-8F6F-7FEF-B312-34D3D603EBFA}"/>
              </a:ext>
            </a:extLst>
          </p:cNvPr>
          <p:cNvSpPr txBox="1"/>
          <p:nvPr/>
        </p:nvSpPr>
        <p:spPr>
          <a:xfrm flipH="1">
            <a:off x="1278081" y="3688773"/>
            <a:ext cx="9780115" cy="2585323"/>
          </a:xfrm>
          <a:prstGeom prst="rect">
            <a:avLst/>
          </a:prstGeom>
          <a:noFill/>
        </p:spPr>
        <p:txBody>
          <a:bodyPr wrap="square" rtlCol="0">
            <a:spAutoFit/>
          </a:bodyPr>
          <a:lstStyle/>
          <a:p>
            <a:pPr algn="just"/>
            <a:r>
              <a:rPr lang="en-AU" dirty="0">
                <a:solidFill>
                  <a:schemeClr val="bg1"/>
                </a:solidFill>
                <a:latin typeface="Californian FB" panose="0207040306080B030204" pitchFamily="18" charset="0"/>
                <a:cs typeface="Times New Roman" panose="02020603050405020304" pitchFamily="18" charset="0"/>
              </a:rPr>
              <a:t>“She forgets the identity of her torturer – and often the fact that there was/is a torturer – who gave her the problem she now seeks to solve … Women often deeply forget who they were before the destruction inflicted upon them in rapist society and they forget the destruction. This forgetting, interlaced with partial memory, debilitates, and it is rooted in fear … For memories do come in ribbons/chains and, as we have seen, many of these – if a woman allows herself to really feel them – are excruciating … </a:t>
            </a:r>
            <a:r>
              <a:rPr lang="en-AU" b="1" dirty="0">
                <a:solidFill>
                  <a:schemeClr val="bg1"/>
                </a:solidFill>
                <a:latin typeface="Californian FB" panose="0207040306080B030204" pitchFamily="18" charset="0"/>
                <a:cs typeface="Times New Roman" panose="02020603050405020304" pitchFamily="18" charset="0"/>
              </a:rPr>
              <a:t>a woman who Names deep Memory </a:t>
            </a:r>
            <a:r>
              <a:rPr lang="en-AU" dirty="0">
                <a:solidFill>
                  <a:schemeClr val="bg1"/>
                </a:solidFill>
                <a:latin typeface="Californian FB" panose="0207040306080B030204" pitchFamily="18" charset="0"/>
                <a:cs typeface="Times New Roman" panose="02020603050405020304" pitchFamily="18" charset="0"/>
              </a:rPr>
              <a:t>– any part of it that she can catch – makes the hope of Memory more accessible to other women, for, as we have seen, memories are connected … This re-</a:t>
            </a:r>
            <a:r>
              <a:rPr lang="en-AU" dirty="0" err="1">
                <a:solidFill>
                  <a:schemeClr val="bg1"/>
                </a:solidFill>
                <a:latin typeface="Californian FB" panose="0207040306080B030204" pitchFamily="18" charset="0"/>
                <a:cs typeface="Times New Roman" panose="02020603050405020304" pitchFamily="18" charset="0"/>
              </a:rPr>
              <a:t>membering</a:t>
            </a:r>
            <a:r>
              <a:rPr lang="en-AU" dirty="0">
                <a:solidFill>
                  <a:schemeClr val="bg1"/>
                </a:solidFill>
                <a:latin typeface="Californian FB" panose="0207040306080B030204" pitchFamily="18" charset="0"/>
                <a:cs typeface="Times New Roman" panose="02020603050405020304" pitchFamily="18" charset="0"/>
              </a:rPr>
              <a:t> is the most radical, the most necessary activism”.</a:t>
            </a:r>
          </a:p>
          <a:p>
            <a:pPr algn="r"/>
            <a:r>
              <a:rPr lang="en-AU" sz="1600" dirty="0">
                <a:solidFill>
                  <a:schemeClr val="bg1"/>
                </a:solidFill>
                <a:latin typeface="Californian FB" panose="0207040306080B030204" pitchFamily="18" charset="0"/>
                <a:cs typeface="Times New Roman" panose="02020603050405020304" pitchFamily="18" charset="0"/>
              </a:rPr>
              <a:t>Daly, </a:t>
            </a:r>
            <a:r>
              <a:rPr lang="en-AU" sz="1600" i="1" dirty="0">
                <a:solidFill>
                  <a:schemeClr val="bg1"/>
                </a:solidFill>
                <a:latin typeface="Californian FB" panose="0207040306080B030204" pitchFamily="18" charset="0"/>
                <a:cs typeface="Times New Roman" panose="02020603050405020304" pitchFamily="18" charset="0"/>
              </a:rPr>
              <a:t>Pure Lust, </a:t>
            </a:r>
            <a:r>
              <a:rPr lang="en-AU" sz="1600" dirty="0">
                <a:solidFill>
                  <a:schemeClr val="bg1"/>
                </a:solidFill>
                <a:latin typeface="Californian FB" panose="0207040306080B030204" pitchFamily="18" charset="0"/>
                <a:cs typeface="Times New Roman" panose="02020603050405020304" pitchFamily="18" charset="0"/>
              </a:rPr>
              <a:t>1984, 170; </a:t>
            </a:r>
            <a:r>
              <a:rPr lang="en-AU" sz="1600" i="1" dirty="0">
                <a:solidFill>
                  <a:schemeClr val="bg1"/>
                </a:solidFill>
                <a:latin typeface="Californian FB" panose="0207040306080B030204" pitchFamily="18" charset="0"/>
                <a:cs typeface="Times New Roman" panose="02020603050405020304" pitchFamily="18" charset="0"/>
              </a:rPr>
              <a:t>Gyn/Ecology</a:t>
            </a:r>
            <a:r>
              <a:rPr lang="en-AU" sz="1600" dirty="0">
                <a:solidFill>
                  <a:schemeClr val="bg1"/>
                </a:solidFill>
                <a:latin typeface="Californian FB" panose="0207040306080B030204" pitchFamily="18" charset="0"/>
                <a:cs typeface="Times New Roman" panose="02020603050405020304" pitchFamily="18" charset="0"/>
              </a:rPr>
              <a:t>, 178.</a:t>
            </a:r>
          </a:p>
        </p:txBody>
      </p:sp>
    </p:spTree>
    <p:extLst>
      <p:ext uri="{BB962C8B-B14F-4D97-AF65-F5344CB8AC3E}">
        <p14:creationId xmlns:p14="http://schemas.microsoft.com/office/powerpoint/2010/main" val="4532587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extured background">
            <a:extLst>
              <a:ext uri="{FF2B5EF4-FFF2-40B4-BE49-F238E27FC236}">
                <a16:creationId xmlns:a16="http://schemas.microsoft.com/office/drawing/2014/main" id="{7A82DABF-4D9A-8277-1C94-A9550620AD8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2F420B16-57A2-E83D-2AFD-739A9920FF03}"/>
              </a:ext>
            </a:extLst>
          </p:cNvPr>
          <p:cNvSpPr txBox="1"/>
          <p:nvPr/>
        </p:nvSpPr>
        <p:spPr>
          <a:xfrm>
            <a:off x="1350280" y="1413357"/>
            <a:ext cx="9568091" cy="1477328"/>
          </a:xfrm>
          <a:prstGeom prst="rect">
            <a:avLst/>
          </a:prstGeom>
          <a:noFill/>
        </p:spPr>
        <p:txBody>
          <a:bodyPr wrap="square" rtlCol="0">
            <a:spAutoFit/>
          </a:bodyPr>
          <a:lstStyle/>
          <a:p>
            <a:r>
              <a:rPr lang="en-AU" dirty="0">
                <a:latin typeface="Times New Roman" panose="02020603050405020304" pitchFamily="18" charset="0"/>
                <a:cs typeface="Times New Roman" panose="02020603050405020304" pitchFamily="18" charset="0"/>
              </a:rPr>
              <a:t>Three case studies in </a:t>
            </a:r>
            <a:r>
              <a:rPr lang="en-AU" i="1" dirty="0">
                <a:latin typeface="Times New Roman" panose="02020603050405020304" pitchFamily="18" charset="0"/>
                <a:cs typeface="Times New Roman" panose="02020603050405020304" pitchFamily="18" charset="0"/>
              </a:rPr>
              <a:t>Gyn/Ecology</a:t>
            </a:r>
            <a:r>
              <a:rPr lang="en-AU" dirty="0">
                <a:latin typeface="Times New Roman" panose="02020603050405020304" pitchFamily="18" charset="0"/>
                <a:cs typeface="Times New Roman" panose="02020603050405020304" pitchFamily="18" charset="0"/>
              </a:rPr>
              <a:t>: </a:t>
            </a:r>
          </a:p>
          <a:p>
            <a:r>
              <a:rPr lang="en-AU" dirty="0">
                <a:latin typeface="Times New Roman" panose="02020603050405020304" pitchFamily="18" charset="0"/>
                <a:cs typeface="Times New Roman" panose="02020603050405020304" pitchFamily="18" charset="0"/>
              </a:rPr>
              <a:t>Indian suttee – Chinese foot-binding – African genital mutilation</a:t>
            </a:r>
          </a:p>
          <a:p>
            <a:r>
              <a:rPr lang="en-AU" dirty="0">
                <a:latin typeface="Times New Roman" panose="02020603050405020304" pitchFamily="18" charset="0"/>
                <a:cs typeface="Times New Roman" panose="02020603050405020304" pitchFamily="18" charset="0"/>
              </a:rPr>
              <a:t>She also mentions attacks on Japanese girls spinning yarn in a textile factory by men’s secret societies and European witch-burning </a:t>
            </a:r>
          </a:p>
          <a:p>
            <a:r>
              <a:rPr lang="en-AU" dirty="0">
                <a:latin typeface="Times New Roman" panose="02020603050405020304" pitchFamily="18" charset="0"/>
                <a:cs typeface="Times New Roman" panose="02020603050405020304" pitchFamily="18" charset="0"/>
              </a:rPr>
              <a:t>The closest she gets to her own society is in her mention of American </a:t>
            </a:r>
            <a:r>
              <a:rPr lang="en-AU" dirty="0" err="1">
                <a:latin typeface="Times New Roman" panose="02020603050405020304" pitchFamily="18" charset="0"/>
                <a:cs typeface="Times New Roman" panose="02020603050405020304" pitchFamily="18" charset="0"/>
              </a:rPr>
              <a:t>gynecology</a:t>
            </a:r>
            <a:r>
              <a:rPr lang="en-AU" dirty="0">
                <a:latin typeface="Times New Roman" panose="02020603050405020304" pitchFamily="18" charset="0"/>
                <a:cs typeface="Times New Roman" panose="02020603050405020304" pitchFamily="18" charset="0"/>
              </a:rPr>
              <a:t>. </a:t>
            </a:r>
            <a:endParaRPr lang="en-AU" dirty="0"/>
          </a:p>
        </p:txBody>
      </p:sp>
      <p:sp>
        <p:nvSpPr>
          <p:cNvPr id="3" name="TextBox 2">
            <a:extLst>
              <a:ext uri="{FF2B5EF4-FFF2-40B4-BE49-F238E27FC236}">
                <a16:creationId xmlns:a16="http://schemas.microsoft.com/office/drawing/2014/main" id="{FAAFEC16-2D0A-249D-BB04-B008EC058609}"/>
              </a:ext>
            </a:extLst>
          </p:cNvPr>
          <p:cNvSpPr txBox="1"/>
          <p:nvPr/>
        </p:nvSpPr>
        <p:spPr>
          <a:xfrm>
            <a:off x="1690552" y="674693"/>
            <a:ext cx="8887545" cy="738664"/>
          </a:xfrm>
          <a:prstGeom prst="rect">
            <a:avLst/>
          </a:prstGeom>
          <a:noFill/>
        </p:spPr>
        <p:txBody>
          <a:bodyPr wrap="square" rtlCol="0">
            <a:spAutoFit/>
          </a:bodyPr>
          <a:lstStyle/>
          <a:p>
            <a:r>
              <a:rPr lang="en-AU" sz="2400" b="1" dirty="0">
                <a:latin typeface="Californian FB" panose="0207040306080B030204" pitchFamily="18" charset="0"/>
                <a:cs typeface="Times New Roman" panose="02020603050405020304" pitchFamily="18" charset="0"/>
              </a:rPr>
              <a:t>Looking for answers elsewhere and the backlash against her work</a:t>
            </a:r>
          </a:p>
          <a:p>
            <a:endParaRPr lang="en-AU" dirty="0"/>
          </a:p>
        </p:txBody>
      </p:sp>
      <p:sp>
        <p:nvSpPr>
          <p:cNvPr id="4" name="TextBox 3">
            <a:extLst>
              <a:ext uri="{FF2B5EF4-FFF2-40B4-BE49-F238E27FC236}">
                <a16:creationId xmlns:a16="http://schemas.microsoft.com/office/drawing/2014/main" id="{D7E7D4FA-737D-1A00-6049-9B29960194C3}"/>
              </a:ext>
            </a:extLst>
          </p:cNvPr>
          <p:cNvSpPr txBox="1"/>
          <p:nvPr/>
        </p:nvSpPr>
        <p:spPr>
          <a:xfrm>
            <a:off x="1350280" y="3276600"/>
            <a:ext cx="9568091" cy="3354765"/>
          </a:xfrm>
          <a:prstGeom prst="rect">
            <a:avLst/>
          </a:prstGeom>
          <a:noFill/>
        </p:spPr>
        <p:txBody>
          <a:bodyPr wrap="square" rtlCol="0">
            <a:spAutoFit/>
          </a:bodyPr>
          <a:lstStyle/>
          <a:p>
            <a:pPr algn="just"/>
            <a:r>
              <a:rPr lang="en-AU" dirty="0">
                <a:latin typeface="Times New Roman" panose="02020603050405020304" pitchFamily="18" charset="0"/>
                <a:cs typeface="Times New Roman" panose="02020603050405020304" pitchFamily="18" charset="0"/>
              </a:rPr>
              <a:t> “Open Letter to Mary Daly” from Audre Lorde – saying that Daly’s position was very Eurocentric.</a:t>
            </a:r>
          </a:p>
          <a:p>
            <a:r>
              <a:rPr lang="en-AU" dirty="0">
                <a:latin typeface="Times New Roman" panose="02020603050405020304" pitchFamily="18" charset="0"/>
                <a:cs typeface="Times New Roman" panose="02020603050405020304" pitchFamily="18" charset="0"/>
              </a:rPr>
              <a:t> Uma Narayan – said that Daly’s discussions of Third World women’s situations lacked depth.</a:t>
            </a:r>
          </a:p>
          <a:p>
            <a:pPr algn="r"/>
            <a:r>
              <a:rPr lang="en-AU" dirty="0">
                <a:latin typeface="Times New Roman" panose="02020603050405020304" pitchFamily="18" charset="0"/>
                <a:cs typeface="Times New Roman" panose="02020603050405020304" pitchFamily="18" charset="0"/>
              </a:rPr>
              <a:t> </a:t>
            </a:r>
            <a:r>
              <a:rPr lang="en-AU" sz="1600" dirty="0">
                <a:latin typeface="Times New Roman" panose="02020603050405020304" pitchFamily="18" charset="0"/>
                <a:cs typeface="Times New Roman" panose="02020603050405020304" pitchFamily="18" charset="0"/>
              </a:rPr>
              <a:t>Weedon, </a:t>
            </a:r>
            <a:r>
              <a:rPr lang="en-AU" sz="1600" i="1" dirty="0">
                <a:latin typeface="Times New Roman" panose="02020603050405020304" pitchFamily="18" charset="0"/>
                <a:cs typeface="Times New Roman" panose="02020603050405020304" pitchFamily="18" charset="0"/>
              </a:rPr>
              <a:t>Feminism, Theory and the Politics of Difference</a:t>
            </a:r>
            <a:r>
              <a:rPr lang="en-AU" sz="1600" dirty="0">
                <a:latin typeface="Times New Roman" panose="02020603050405020304" pitchFamily="18" charset="0"/>
                <a:cs typeface="Times New Roman" panose="02020603050405020304" pitchFamily="18" charset="0"/>
              </a:rPr>
              <a:t>, 2000, 39, 192.</a:t>
            </a:r>
          </a:p>
          <a:p>
            <a:pPr algn="r"/>
            <a:endParaRPr lang="en-AU" sz="1600" dirty="0">
              <a:latin typeface="Times New Roman" panose="02020603050405020304" pitchFamily="18" charset="0"/>
              <a:cs typeface="Times New Roman" panose="02020603050405020304" pitchFamily="18" charset="0"/>
            </a:endParaRPr>
          </a:p>
          <a:p>
            <a:r>
              <a:rPr lang="en-AU" dirty="0">
                <a:latin typeface="Times New Roman" panose="02020603050405020304" pitchFamily="18" charset="0"/>
                <a:cs typeface="Times New Roman" panose="02020603050405020304" pitchFamily="18" charset="0"/>
              </a:rPr>
              <a:t>“Third World women, women of </a:t>
            </a:r>
            <a:r>
              <a:rPr lang="en-AU" dirty="0" err="1">
                <a:latin typeface="Times New Roman" panose="02020603050405020304" pitchFamily="18" charset="0"/>
                <a:cs typeface="Times New Roman" panose="02020603050405020304" pitchFamily="18" charset="0"/>
              </a:rPr>
              <a:t>color</a:t>
            </a:r>
            <a:r>
              <a:rPr lang="en-AU" dirty="0">
                <a:latin typeface="Times New Roman" panose="02020603050405020304" pitchFamily="18" charset="0"/>
                <a:cs typeface="Times New Roman" panose="02020603050405020304" pitchFamily="18" charset="0"/>
              </a:rPr>
              <a:t>, and transgender people all had well-publicized disagreements with Daly, some of them resulting in permanent severing of connections and conversations”.</a:t>
            </a:r>
          </a:p>
          <a:p>
            <a:pPr algn="r"/>
            <a:r>
              <a:rPr lang="en-AU" sz="1600" dirty="0">
                <a:latin typeface="Times New Roman" panose="02020603050405020304" pitchFamily="18" charset="0"/>
                <a:cs typeface="Times New Roman" panose="02020603050405020304" pitchFamily="18" charset="0"/>
              </a:rPr>
              <a:t> </a:t>
            </a:r>
            <a:r>
              <a:rPr lang="en-AU" sz="1600" i="1" dirty="0">
                <a:latin typeface="Times New Roman" panose="02020603050405020304" pitchFamily="18" charset="0"/>
                <a:cs typeface="Times New Roman" panose="02020603050405020304" pitchFamily="18" charset="0"/>
              </a:rPr>
              <a:t>Mary Daly Reader, </a:t>
            </a:r>
            <a:r>
              <a:rPr lang="en-AU" sz="1600" dirty="0">
                <a:latin typeface="Times New Roman" panose="02020603050405020304" pitchFamily="18" charset="0"/>
                <a:cs typeface="Times New Roman" panose="02020603050405020304" pitchFamily="18" charset="0"/>
              </a:rPr>
              <a:t>2. </a:t>
            </a:r>
          </a:p>
          <a:p>
            <a:endParaRPr lang="en-AU" dirty="0"/>
          </a:p>
          <a:p>
            <a:r>
              <a:rPr lang="en-AU" dirty="0">
                <a:latin typeface="Times New Roman" panose="02020603050405020304" pitchFamily="18" charset="0"/>
                <a:cs typeface="Times New Roman" panose="02020603050405020304" pitchFamily="18" charset="0"/>
              </a:rPr>
              <a:t>One of the outcomes of projection onto, and identification with another’s pain without acknowledging one’s own, can be the problem of misinterpretation, over-generalisation and a failure to allow the victim to speak from her own perspective.</a:t>
            </a:r>
          </a:p>
          <a:p>
            <a:endParaRPr lang="en-AU" dirty="0"/>
          </a:p>
        </p:txBody>
      </p:sp>
    </p:spTree>
    <p:extLst>
      <p:ext uri="{BB962C8B-B14F-4D97-AF65-F5344CB8AC3E}">
        <p14:creationId xmlns:p14="http://schemas.microsoft.com/office/powerpoint/2010/main" val="3813553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extured background">
            <a:extLst>
              <a:ext uri="{FF2B5EF4-FFF2-40B4-BE49-F238E27FC236}">
                <a16:creationId xmlns:a16="http://schemas.microsoft.com/office/drawing/2014/main" id="{5EACCA13-5DA0-A5F3-E35D-BFAD0BFF5E0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797A99B4-274E-76EB-CA3E-2B8C8F7C7AA4}"/>
              </a:ext>
            </a:extLst>
          </p:cNvPr>
          <p:cNvSpPr txBox="1"/>
          <p:nvPr/>
        </p:nvSpPr>
        <p:spPr>
          <a:xfrm>
            <a:off x="2686877" y="787785"/>
            <a:ext cx="6818244" cy="523220"/>
          </a:xfrm>
          <a:prstGeom prst="rect">
            <a:avLst/>
          </a:prstGeom>
          <a:noFill/>
        </p:spPr>
        <p:txBody>
          <a:bodyPr wrap="square" rtlCol="0">
            <a:spAutoFit/>
          </a:bodyPr>
          <a:lstStyle/>
          <a:p>
            <a:pPr algn="ctr"/>
            <a:r>
              <a:rPr lang="en-AU" sz="2800" b="1" dirty="0">
                <a:latin typeface="Californian FB" panose="0207040306080B030204" pitchFamily="18" charset="0"/>
                <a:cs typeface="Times New Roman" panose="02020603050405020304" pitchFamily="18" charset="0"/>
              </a:rPr>
              <a:t>Psychobiography and the cultural historian </a:t>
            </a:r>
          </a:p>
        </p:txBody>
      </p:sp>
      <p:sp>
        <p:nvSpPr>
          <p:cNvPr id="5" name="TextBox 4">
            <a:extLst>
              <a:ext uri="{FF2B5EF4-FFF2-40B4-BE49-F238E27FC236}">
                <a16:creationId xmlns:a16="http://schemas.microsoft.com/office/drawing/2014/main" id="{A2D0D645-84DC-AFF6-2F5C-976887ED10A4}"/>
              </a:ext>
            </a:extLst>
          </p:cNvPr>
          <p:cNvSpPr txBox="1"/>
          <p:nvPr/>
        </p:nvSpPr>
        <p:spPr>
          <a:xfrm>
            <a:off x="1248188" y="1808964"/>
            <a:ext cx="9740347" cy="1200329"/>
          </a:xfrm>
          <a:prstGeom prst="rect">
            <a:avLst/>
          </a:prstGeom>
          <a:noFill/>
        </p:spPr>
        <p:txBody>
          <a:bodyPr wrap="square" rtlCol="0">
            <a:spAutoFit/>
          </a:bodyPr>
          <a:lstStyle/>
          <a:p>
            <a:r>
              <a:rPr lang="en-AU" b="1" dirty="0">
                <a:latin typeface="Californian FB" panose="0207040306080B030204" pitchFamily="18" charset="0"/>
              </a:rPr>
              <a:t>Goldwater Rule </a:t>
            </a:r>
            <a:r>
              <a:rPr lang="en-AU" dirty="0">
                <a:latin typeface="Californian FB" panose="0207040306080B030204" pitchFamily="18" charset="0"/>
              </a:rPr>
              <a:t>in the US:</a:t>
            </a:r>
          </a:p>
          <a:p>
            <a:pPr algn="just"/>
            <a:r>
              <a:rPr lang="en-AU" dirty="0">
                <a:latin typeface="Californian FB" panose="0207040306080B030204" pitchFamily="18" charset="0"/>
              </a:rPr>
              <a:t>“Nothing in this opinion precludes the psychological profiling of historical figures aimed at enhancing public and governmental understanding of these individuals.” </a:t>
            </a:r>
          </a:p>
          <a:p>
            <a:r>
              <a:rPr lang="en-AU" sz="1600" dirty="0">
                <a:latin typeface="Californian FB" panose="0207040306080B030204" pitchFamily="18" charset="0"/>
              </a:rPr>
              <a:t>					(American Psychiatric Association Ethics Committee. 2017). </a:t>
            </a:r>
          </a:p>
        </p:txBody>
      </p:sp>
      <p:sp>
        <p:nvSpPr>
          <p:cNvPr id="6" name="TextBox 5">
            <a:extLst>
              <a:ext uri="{FF2B5EF4-FFF2-40B4-BE49-F238E27FC236}">
                <a16:creationId xmlns:a16="http://schemas.microsoft.com/office/drawing/2014/main" id="{30C3EC02-04CB-E1EA-6239-FC55D7B2800D}"/>
              </a:ext>
            </a:extLst>
          </p:cNvPr>
          <p:cNvSpPr txBox="1"/>
          <p:nvPr/>
        </p:nvSpPr>
        <p:spPr>
          <a:xfrm>
            <a:off x="1225826" y="4520744"/>
            <a:ext cx="9740347" cy="1754326"/>
          </a:xfrm>
          <a:prstGeom prst="rect">
            <a:avLst/>
          </a:prstGeom>
          <a:noFill/>
        </p:spPr>
        <p:txBody>
          <a:bodyPr wrap="square" rtlCol="0">
            <a:spAutoFit/>
          </a:bodyPr>
          <a:lstStyle/>
          <a:p>
            <a:r>
              <a:rPr lang="en-AU" b="1" dirty="0">
                <a:latin typeface="Californian FB" panose="0207040306080B030204" pitchFamily="18" charset="0"/>
              </a:rPr>
              <a:t>The rise of occult practices within the Catholic religion</a:t>
            </a:r>
          </a:p>
          <a:p>
            <a:pPr algn="just"/>
            <a:r>
              <a:rPr lang="en-AU" dirty="0">
                <a:latin typeface="Californian FB" panose="0207040306080B030204" pitchFamily="18" charset="0"/>
              </a:rPr>
              <a:t>Leaders from the International Association of Exorcists (AIE) recently met with Pope Leo XIV to present their concerns and called for “every Catholic diocese worldwide to appoint at least one trained exorcist to handle complex cases.” </a:t>
            </a:r>
          </a:p>
          <a:p>
            <a:pPr algn="r"/>
            <a:r>
              <a:rPr lang="en-AU" sz="1600" i="1" dirty="0">
                <a:latin typeface="Californian FB" panose="0207040306080B030204" pitchFamily="18" charset="0"/>
              </a:rPr>
              <a:t>The Express</a:t>
            </a:r>
            <a:r>
              <a:rPr lang="en-AU" sz="1600" dirty="0">
                <a:latin typeface="Californian FB" panose="0207040306080B030204" pitchFamily="18" charset="0"/>
              </a:rPr>
              <a:t>, citing reports from EWTN Vatican and </a:t>
            </a:r>
            <a:r>
              <a:rPr lang="en-AU" sz="1600" dirty="0" err="1">
                <a:latin typeface="Californian FB" panose="0207040306080B030204" pitchFamily="18" charset="0"/>
              </a:rPr>
              <a:t>InfoVaticana</a:t>
            </a:r>
            <a:r>
              <a:rPr lang="en-AU" sz="1600" dirty="0">
                <a:latin typeface="Californian FB" panose="0207040306080B030204" pitchFamily="18" charset="0"/>
              </a:rPr>
              <a:t>. March 29, 2026.</a:t>
            </a:r>
          </a:p>
          <a:p>
            <a:endParaRPr lang="en-AU" dirty="0">
              <a:latin typeface="Californian FB" panose="0207040306080B030204" pitchFamily="18" charset="0"/>
            </a:endParaRPr>
          </a:p>
        </p:txBody>
      </p:sp>
      <p:sp>
        <p:nvSpPr>
          <p:cNvPr id="9" name="TextBox 8">
            <a:extLst>
              <a:ext uri="{FF2B5EF4-FFF2-40B4-BE49-F238E27FC236}">
                <a16:creationId xmlns:a16="http://schemas.microsoft.com/office/drawing/2014/main" id="{F7031A75-DB50-FC2A-3B0D-706FDC76FC7E}"/>
              </a:ext>
            </a:extLst>
          </p:cNvPr>
          <p:cNvSpPr txBox="1"/>
          <p:nvPr/>
        </p:nvSpPr>
        <p:spPr>
          <a:xfrm>
            <a:off x="1248188" y="3441853"/>
            <a:ext cx="9785072" cy="646331"/>
          </a:xfrm>
          <a:prstGeom prst="rect">
            <a:avLst/>
          </a:prstGeom>
          <a:noFill/>
        </p:spPr>
        <p:txBody>
          <a:bodyPr wrap="square" rtlCol="0">
            <a:spAutoFit/>
          </a:bodyPr>
          <a:lstStyle/>
          <a:p>
            <a:r>
              <a:rPr lang="en-AU" b="1" dirty="0">
                <a:latin typeface="Californian FB" panose="0207040306080B030204" pitchFamily="18" charset="0"/>
              </a:rPr>
              <a:t>Mary Daly </a:t>
            </a:r>
            <a:r>
              <a:rPr lang="en-AU" dirty="0">
                <a:latin typeface="Californian FB" panose="0207040306080B030204" pitchFamily="18" charset="0"/>
              </a:rPr>
              <a:t>(1928-2010)  </a:t>
            </a:r>
          </a:p>
          <a:p>
            <a:r>
              <a:rPr lang="en-AU" dirty="0">
                <a:latin typeface="Californian FB" panose="0207040306080B030204" pitchFamily="18" charset="0"/>
              </a:rPr>
              <a:t>A case study of a high-profile contemporary woman who emerged from the </a:t>
            </a:r>
            <a:r>
              <a:rPr lang="en-AU" b="1" dirty="0">
                <a:latin typeface="Californian FB" panose="0207040306080B030204" pitchFamily="18" charset="0"/>
              </a:rPr>
              <a:t>Catholic</a:t>
            </a:r>
            <a:r>
              <a:rPr lang="en-AU" dirty="0">
                <a:latin typeface="Californian FB" panose="0207040306080B030204" pitchFamily="18" charset="0"/>
              </a:rPr>
              <a:t> tradition.</a:t>
            </a:r>
          </a:p>
        </p:txBody>
      </p:sp>
    </p:spTree>
    <p:extLst>
      <p:ext uri="{BB962C8B-B14F-4D97-AF65-F5344CB8AC3E}">
        <p14:creationId xmlns:p14="http://schemas.microsoft.com/office/powerpoint/2010/main" val="18962745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lack and white rough wall texture">
            <a:extLst>
              <a:ext uri="{FF2B5EF4-FFF2-40B4-BE49-F238E27FC236}">
                <a16:creationId xmlns:a16="http://schemas.microsoft.com/office/drawing/2014/main" id="{97A42192-835B-5053-8115-6C3EA769CA55}"/>
              </a:ext>
            </a:extLst>
          </p:cNvPr>
          <p:cNvPicPr>
            <a:picLocks noChangeAspect="1"/>
          </p:cNvPicPr>
          <p:nvPr/>
        </p:nvPicPr>
        <p:blipFill>
          <a:blip r:embed="rId2" cstate="email">
            <a:duotone>
              <a:prstClr val="black"/>
              <a:schemeClr val="accent2">
                <a:tint val="45000"/>
                <a:satMod val="400000"/>
              </a:schemeClr>
            </a:duotone>
            <a:alphaModFix amt="70000"/>
            <a:extLst>
              <a:ext uri="{BEBA8EAE-BF5A-486C-A8C5-ECC9F3942E4B}">
                <a14:imgProps xmlns:a14="http://schemas.microsoft.com/office/drawing/2010/main">
                  <a14:imgLayer r:embed="rId3">
                    <a14:imgEffect>
                      <a14:artisticPaintBrush/>
                    </a14:imgEffect>
                  </a14:imgLayer>
                </a14:imgProps>
              </a:ex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049D8904-538F-2FFC-53B9-ED156F5FE1F9}"/>
              </a:ext>
            </a:extLst>
          </p:cNvPr>
          <p:cNvSpPr txBox="1"/>
          <p:nvPr/>
        </p:nvSpPr>
        <p:spPr>
          <a:xfrm>
            <a:off x="5629039" y="858633"/>
            <a:ext cx="4065742" cy="523220"/>
          </a:xfrm>
          <a:prstGeom prst="rect">
            <a:avLst/>
          </a:prstGeom>
          <a:noFill/>
        </p:spPr>
        <p:txBody>
          <a:bodyPr wrap="square" rtlCol="0">
            <a:spAutoFit/>
          </a:bodyPr>
          <a:lstStyle/>
          <a:p>
            <a:r>
              <a:rPr lang="en-AU" sz="2800" b="1" dirty="0">
                <a:solidFill>
                  <a:schemeClr val="bg1"/>
                </a:solidFill>
                <a:latin typeface="Californian FB" panose="0207040306080B030204" pitchFamily="18" charset="0"/>
                <a:cs typeface="Times New Roman" panose="02020603050405020304" pitchFamily="18" charset="0"/>
              </a:rPr>
              <a:t>Furies, Crones and Hags</a:t>
            </a:r>
            <a:endParaRPr lang="en-AU" sz="2800" dirty="0">
              <a:solidFill>
                <a:schemeClr val="bg1"/>
              </a:solidFill>
              <a:latin typeface="Californian FB" panose="0207040306080B0302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E9BDCD0D-2C5E-4C17-4182-27A3DF13CD13}"/>
              </a:ext>
            </a:extLst>
          </p:cNvPr>
          <p:cNvSpPr txBox="1"/>
          <p:nvPr/>
        </p:nvSpPr>
        <p:spPr>
          <a:xfrm>
            <a:off x="4566710" y="1749702"/>
            <a:ext cx="6534974" cy="1261884"/>
          </a:xfrm>
          <a:prstGeom prst="rect">
            <a:avLst/>
          </a:prstGeom>
          <a:noFill/>
        </p:spPr>
        <p:txBody>
          <a:bodyPr wrap="square" rtlCol="0">
            <a:spAutoFit/>
          </a:bodyPr>
          <a:lstStyle/>
          <a:p>
            <a:r>
              <a:rPr lang="en-AU" sz="2000" dirty="0">
                <a:solidFill>
                  <a:schemeClr val="bg1"/>
                </a:solidFill>
                <a:latin typeface="Californian FB" panose="0207040306080B030204" pitchFamily="18" charset="0"/>
                <a:cs typeface="Times New Roman" panose="02020603050405020304" pitchFamily="18" charset="0"/>
              </a:rPr>
              <a:t>“The Background into which feminist journeying spins”, she says, “is the wild realm of Hags and Crones. It is </a:t>
            </a:r>
            <a:r>
              <a:rPr lang="en-AU" sz="2000" dirty="0" err="1">
                <a:solidFill>
                  <a:schemeClr val="bg1"/>
                </a:solidFill>
                <a:latin typeface="Californian FB" panose="0207040306080B030204" pitchFamily="18" charset="0"/>
                <a:cs typeface="Times New Roman" panose="02020603050405020304" pitchFamily="18" charset="0"/>
              </a:rPr>
              <a:t>Hagocracy</a:t>
            </a:r>
            <a:r>
              <a:rPr lang="en-AU" sz="2000" dirty="0">
                <a:solidFill>
                  <a:schemeClr val="bg1"/>
                </a:solidFill>
                <a:latin typeface="Californian FB" panose="0207040306080B030204" pitchFamily="18" charset="0"/>
                <a:cs typeface="Times New Roman" panose="02020603050405020304" pitchFamily="18" charset="0"/>
              </a:rPr>
              <a:t>”.</a:t>
            </a:r>
            <a:r>
              <a:rPr lang="en-AU" dirty="0">
                <a:solidFill>
                  <a:schemeClr val="bg1"/>
                </a:solidFill>
                <a:latin typeface="Californian FB" panose="0207040306080B030204" pitchFamily="18" charset="0"/>
                <a:cs typeface="Times New Roman" panose="02020603050405020304" pitchFamily="18" charset="0"/>
              </a:rPr>
              <a:t>					</a:t>
            </a:r>
            <a:r>
              <a:rPr lang="en-AU" sz="1600" dirty="0">
                <a:solidFill>
                  <a:schemeClr val="bg1"/>
                </a:solidFill>
                <a:latin typeface="Californian FB" panose="0207040306080B030204" pitchFamily="18" charset="0"/>
                <a:cs typeface="Times New Roman" panose="02020603050405020304" pitchFamily="18" charset="0"/>
              </a:rPr>
              <a:t>Daly, </a:t>
            </a:r>
            <a:r>
              <a:rPr lang="en-AU" sz="1600" i="1" dirty="0">
                <a:solidFill>
                  <a:schemeClr val="bg1"/>
                </a:solidFill>
                <a:latin typeface="Californian FB" panose="0207040306080B030204" pitchFamily="18" charset="0"/>
                <a:cs typeface="Times New Roman" panose="02020603050405020304" pitchFamily="18" charset="0"/>
              </a:rPr>
              <a:t>Gyn/Ecology</a:t>
            </a:r>
            <a:r>
              <a:rPr lang="en-AU" sz="1600" dirty="0">
                <a:solidFill>
                  <a:schemeClr val="bg1"/>
                </a:solidFill>
                <a:latin typeface="Californian FB" panose="0207040306080B030204" pitchFamily="18" charset="0"/>
                <a:cs typeface="Times New Roman" panose="02020603050405020304" pitchFamily="18" charset="0"/>
              </a:rPr>
              <a:t>, 2. </a:t>
            </a:r>
          </a:p>
          <a:p>
            <a:endParaRPr lang="en-AU" dirty="0"/>
          </a:p>
        </p:txBody>
      </p:sp>
      <p:sp>
        <p:nvSpPr>
          <p:cNvPr id="4" name="TextBox 3">
            <a:extLst>
              <a:ext uri="{FF2B5EF4-FFF2-40B4-BE49-F238E27FC236}">
                <a16:creationId xmlns:a16="http://schemas.microsoft.com/office/drawing/2014/main" id="{2C5D5DE6-A796-DC35-0DE4-E6FE490AB0F2}"/>
              </a:ext>
            </a:extLst>
          </p:cNvPr>
          <p:cNvSpPr txBox="1"/>
          <p:nvPr/>
        </p:nvSpPr>
        <p:spPr>
          <a:xfrm>
            <a:off x="4566708" y="2952379"/>
            <a:ext cx="6534974" cy="3046988"/>
          </a:xfrm>
          <a:prstGeom prst="rect">
            <a:avLst/>
          </a:prstGeom>
          <a:noFill/>
        </p:spPr>
        <p:txBody>
          <a:bodyPr wrap="square" rtlCol="0">
            <a:spAutoFit/>
          </a:bodyPr>
          <a:lstStyle/>
          <a:p>
            <a:r>
              <a:rPr lang="en-AU" sz="2000" dirty="0">
                <a:solidFill>
                  <a:schemeClr val="bg1"/>
                </a:solidFill>
                <a:latin typeface="Californian FB" panose="0207040306080B030204" pitchFamily="18" charset="0"/>
                <a:cs typeface="Times New Roman" panose="02020603050405020304" pitchFamily="18" charset="0"/>
              </a:rPr>
              <a:t>The Roman historian Tacitus says:</a:t>
            </a:r>
          </a:p>
          <a:p>
            <a:r>
              <a:rPr lang="en-AU" sz="2000" dirty="0">
                <a:solidFill>
                  <a:schemeClr val="bg1"/>
                </a:solidFill>
                <a:latin typeface="Californian FB" panose="0207040306080B030204" pitchFamily="18" charset="0"/>
                <a:cs typeface="Times New Roman" panose="02020603050405020304" pitchFamily="18" charset="0"/>
              </a:rPr>
              <a:t> </a:t>
            </a:r>
          </a:p>
          <a:p>
            <a:pPr algn="just"/>
            <a:r>
              <a:rPr lang="en-AU" sz="2000" dirty="0">
                <a:solidFill>
                  <a:schemeClr val="bg1"/>
                </a:solidFill>
                <a:latin typeface="Californian FB" panose="0207040306080B030204" pitchFamily="18" charset="0"/>
                <a:cs typeface="Times New Roman" panose="02020603050405020304" pitchFamily="18" charset="0"/>
              </a:rPr>
              <a:t>“On the shore stood the opposing army with its dense array of armed warriors, while between the ranks dashed women in black attire like Furies, with hair dishevelled waving brands”. The Druidesses ferociously promoted war and many of the Irish goddesses, also known as the Furies, were warmongers.</a:t>
            </a:r>
          </a:p>
          <a:p>
            <a:r>
              <a:rPr lang="en-AU" dirty="0">
                <a:solidFill>
                  <a:schemeClr val="bg1"/>
                </a:solidFill>
                <a:latin typeface="Californian FB" panose="0207040306080B030204" pitchFamily="18" charset="0"/>
                <a:cs typeface="Times New Roman" panose="02020603050405020304" pitchFamily="18" charset="0"/>
              </a:rPr>
              <a:t> </a:t>
            </a:r>
          </a:p>
          <a:p>
            <a:pPr algn="r"/>
            <a:r>
              <a:rPr lang="en-AU" sz="1600" dirty="0">
                <a:solidFill>
                  <a:schemeClr val="bg1"/>
                </a:solidFill>
                <a:latin typeface="Californian FB" panose="0207040306080B030204" pitchFamily="18" charset="0"/>
                <a:cs typeface="Times New Roman" panose="02020603050405020304" pitchFamily="18" charset="0"/>
              </a:rPr>
              <a:t>´O </a:t>
            </a:r>
            <a:r>
              <a:rPr lang="en-AU" sz="1600" dirty="0" err="1">
                <a:solidFill>
                  <a:schemeClr val="bg1"/>
                </a:solidFill>
                <a:latin typeface="Californian FB" panose="0207040306080B030204" pitchFamily="18" charset="0"/>
                <a:cs typeface="Times New Roman" panose="02020603050405020304" pitchFamily="18" charset="0"/>
              </a:rPr>
              <a:t>h´Ogáin</a:t>
            </a:r>
            <a:r>
              <a:rPr lang="en-AU" sz="1600" dirty="0">
                <a:solidFill>
                  <a:schemeClr val="bg1"/>
                </a:solidFill>
                <a:latin typeface="Californian FB" panose="0207040306080B030204" pitchFamily="18" charset="0"/>
                <a:cs typeface="Times New Roman" panose="02020603050405020304" pitchFamily="18" charset="0"/>
              </a:rPr>
              <a:t>, </a:t>
            </a:r>
            <a:r>
              <a:rPr lang="en-AU" sz="1600" i="1" dirty="0">
                <a:solidFill>
                  <a:schemeClr val="bg1"/>
                </a:solidFill>
                <a:latin typeface="Californian FB" panose="0207040306080B030204" pitchFamily="18" charset="0"/>
                <a:cs typeface="Times New Roman" panose="02020603050405020304" pitchFamily="18" charset="0"/>
              </a:rPr>
              <a:t>The Sacred Isle,</a:t>
            </a:r>
            <a:r>
              <a:rPr lang="en-AU" sz="1600" dirty="0">
                <a:solidFill>
                  <a:schemeClr val="bg1"/>
                </a:solidFill>
                <a:latin typeface="Californian FB" panose="0207040306080B030204" pitchFamily="18" charset="0"/>
                <a:cs typeface="Times New Roman" panose="02020603050405020304" pitchFamily="18" charset="0"/>
              </a:rPr>
              <a:t> 95; </a:t>
            </a:r>
            <a:r>
              <a:rPr lang="en-AU" sz="1600" dirty="0" err="1">
                <a:solidFill>
                  <a:schemeClr val="bg1"/>
                </a:solidFill>
                <a:latin typeface="Californian FB" panose="0207040306080B030204" pitchFamily="18" charset="0"/>
                <a:cs typeface="Times New Roman" panose="02020603050405020304" pitchFamily="18" charset="0"/>
              </a:rPr>
              <a:t>Bonwick</a:t>
            </a:r>
            <a:r>
              <a:rPr lang="en-AU" sz="1600" dirty="0">
                <a:solidFill>
                  <a:schemeClr val="bg1"/>
                </a:solidFill>
                <a:latin typeface="Californian FB" panose="0207040306080B030204" pitchFamily="18" charset="0"/>
                <a:cs typeface="Times New Roman" panose="02020603050405020304" pitchFamily="18" charset="0"/>
              </a:rPr>
              <a:t>, </a:t>
            </a:r>
            <a:r>
              <a:rPr lang="en-AU" sz="1600" i="1" dirty="0">
                <a:solidFill>
                  <a:schemeClr val="bg1"/>
                </a:solidFill>
                <a:latin typeface="Californian FB" panose="0207040306080B030204" pitchFamily="18" charset="0"/>
                <a:cs typeface="Times New Roman" panose="02020603050405020304" pitchFamily="18" charset="0"/>
              </a:rPr>
              <a:t>Irish Druids</a:t>
            </a:r>
            <a:r>
              <a:rPr lang="en-AU" sz="1600" dirty="0">
                <a:solidFill>
                  <a:schemeClr val="bg1"/>
                </a:solidFill>
                <a:latin typeface="Californian FB" panose="0207040306080B030204" pitchFamily="18" charset="0"/>
                <a:cs typeface="Times New Roman" panose="02020603050405020304" pitchFamily="18" charset="0"/>
              </a:rPr>
              <a:t>, 140.</a:t>
            </a:r>
          </a:p>
          <a:p>
            <a:endParaRPr lang="en-AU" dirty="0"/>
          </a:p>
        </p:txBody>
      </p:sp>
      <p:pic>
        <p:nvPicPr>
          <p:cNvPr id="7" name="Picture 6">
            <a:extLst>
              <a:ext uri="{FF2B5EF4-FFF2-40B4-BE49-F238E27FC236}">
                <a16:creationId xmlns:a16="http://schemas.microsoft.com/office/drawing/2014/main" id="{D427CB42-EEF1-6EE9-3C4D-FE169BCF8A0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97454" y="601855"/>
            <a:ext cx="2971800" cy="5800725"/>
          </a:xfrm>
          <a:prstGeom prst="rect">
            <a:avLst/>
          </a:prstGeom>
        </p:spPr>
      </p:pic>
      <p:sp>
        <p:nvSpPr>
          <p:cNvPr id="6" name="TextBox 5">
            <a:extLst>
              <a:ext uri="{FF2B5EF4-FFF2-40B4-BE49-F238E27FC236}">
                <a16:creationId xmlns:a16="http://schemas.microsoft.com/office/drawing/2014/main" id="{1BF1BD58-0090-FC0A-3A9F-E3B7C582AE90}"/>
              </a:ext>
            </a:extLst>
          </p:cNvPr>
          <p:cNvSpPr txBox="1"/>
          <p:nvPr/>
        </p:nvSpPr>
        <p:spPr>
          <a:xfrm>
            <a:off x="3881719" y="6001346"/>
            <a:ext cx="2492188" cy="307777"/>
          </a:xfrm>
          <a:prstGeom prst="rect">
            <a:avLst/>
          </a:prstGeom>
          <a:noFill/>
        </p:spPr>
        <p:txBody>
          <a:bodyPr wrap="square" rtlCol="0">
            <a:spAutoFit/>
          </a:bodyPr>
          <a:lstStyle/>
          <a:p>
            <a:r>
              <a:rPr lang="en-AU" sz="1400" dirty="0">
                <a:solidFill>
                  <a:schemeClr val="bg1"/>
                </a:solidFill>
                <a:latin typeface="Californian FB" panose="0207040306080B030204" pitchFamily="18" charset="0"/>
              </a:rPr>
              <a:t>Lynn Brunet, “The Crone”, 1999.</a:t>
            </a:r>
          </a:p>
        </p:txBody>
      </p:sp>
    </p:spTree>
    <p:extLst>
      <p:ext uri="{BB962C8B-B14F-4D97-AF65-F5344CB8AC3E}">
        <p14:creationId xmlns:p14="http://schemas.microsoft.com/office/powerpoint/2010/main" val="3571579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unset on the grassy meadow">
            <a:extLst>
              <a:ext uri="{FF2B5EF4-FFF2-40B4-BE49-F238E27FC236}">
                <a16:creationId xmlns:a16="http://schemas.microsoft.com/office/drawing/2014/main" id="{59D356C5-AE61-D866-2FEF-7EEE290AD05A}"/>
              </a:ext>
            </a:extLst>
          </p:cNvPr>
          <p:cNvPicPr>
            <a:picLocks noChangeAspect="1"/>
          </p:cNvPicPr>
          <p:nvPr/>
        </p:nvPicPr>
        <p:blipFill>
          <a:blip r:embed="rId2" cstate="email">
            <a:alphaModFix amt="50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1A79A65F-01C5-B536-F9B8-D6012797D4D2}"/>
              </a:ext>
            </a:extLst>
          </p:cNvPr>
          <p:cNvSpPr txBox="1"/>
          <p:nvPr/>
        </p:nvSpPr>
        <p:spPr>
          <a:xfrm>
            <a:off x="2081128" y="461665"/>
            <a:ext cx="4396071" cy="523220"/>
          </a:xfrm>
          <a:prstGeom prst="rect">
            <a:avLst/>
          </a:prstGeom>
          <a:noFill/>
        </p:spPr>
        <p:txBody>
          <a:bodyPr wrap="square" rtlCol="0">
            <a:spAutoFit/>
          </a:bodyPr>
          <a:lstStyle/>
          <a:p>
            <a:r>
              <a:rPr lang="en-AU" sz="2800" b="1" dirty="0">
                <a:latin typeface="Californian FB" panose="0207040306080B030204" pitchFamily="18" charset="0"/>
                <a:cs typeface="Times New Roman" panose="02020603050405020304" pitchFamily="18" charset="0"/>
              </a:rPr>
              <a:t>Feminist Goddess worship</a:t>
            </a:r>
          </a:p>
        </p:txBody>
      </p:sp>
      <p:sp>
        <p:nvSpPr>
          <p:cNvPr id="2" name="TextBox 1">
            <a:extLst>
              <a:ext uri="{FF2B5EF4-FFF2-40B4-BE49-F238E27FC236}">
                <a16:creationId xmlns:a16="http://schemas.microsoft.com/office/drawing/2014/main" id="{504BEF49-75E5-E081-576A-01B9602AFD19}"/>
              </a:ext>
            </a:extLst>
          </p:cNvPr>
          <p:cNvSpPr txBox="1"/>
          <p:nvPr/>
        </p:nvSpPr>
        <p:spPr>
          <a:xfrm>
            <a:off x="1168133" y="1336119"/>
            <a:ext cx="6222062" cy="2092881"/>
          </a:xfrm>
          <a:prstGeom prst="rect">
            <a:avLst/>
          </a:prstGeom>
          <a:noFill/>
        </p:spPr>
        <p:txBody>
          <a:bodyPr wrap="square" rtlCol="0">
            <a:spAutoFit/>
          </a:bodyPr>
          <a:lstStyle/>
          <a:p>
            <a:pPr algn="just"/>
            <a:r>
              <a:rPr lang="en-AU" sz="2000" dirty="0">
                <a:latin typeface="Californian FB" panose="0207040306080B030204" pitchFamily="18" charset="0"/>
                <a:cs typeface="Times New Roman" panose="02020603050405020304" pitchFamily="18" charset="0"/>
              </a:rPr>
              <a:t>In her summary of the development of feminist spirituality in the 1990s Annette Van Dyke states:</a:t>
            </a:r>
          </a:p>
          <a:p>
            <a:pPr algn="just"/>
            <a:r>
              <a:rPr lang="en-AU" sz="2000" dirty="0">
                <a:latin typeface="Californian FB" panose="0207040306080B030204" pitchFamily="18" charset="0"/>
                <a:cs typeface="Times New Roman" panose="02020603050405020304" pitchFamily="18" charset="0"/>
              </a:rPr>
              <a:t>“For Euro-American women seeking a woman-centred spiritual heritage, Celtic traditions offer real possibilities”. </a:t>
            </a:r>
          </a:p>
          <a:p>
            <a:pPr algn="r"/>
            <a:endParaRPr lang="en-AU" sz="1600" i="1" dirty="0">
              <a:latin typeface="Californian FB" panose="0207040306080B030204" pitchFamily="18" charset="0"/>
              <a:cs typeface="Times New Roman" panose="02020603050405020304" pitchFamily="18" charset="0"/>
            </a:endParaRPr>
          </a:p>
          <a:p>
            <a:pPr algn="r"/>
            <a:r>
              <a:rPr lang="en-AU" sz="1600" dirty="0">
                <a:latin typeface="Californian FB" panose="0207040306080B030204" pitchFamily="18" charset="0"/>
                <a:cs typeface="Times New Roman" panose="02020603050405020304" pitchFamily="18" charset="0"/>
              </a:rPr>
              <a:t>Van Dyke</a:t>
            </a:r>
            <a:r>
              <a:rPr lang="en-AU" sz="1600" i="1" dirty="0">
                <a:latin typeface="Californian FB" panose="0207040306080B030204" pitchFamily="18" charset="0"/>
                <a:cs typeface="Times New Roman" panose="02020603050405020304" pitchFamily="18" charset="0"/>
              </a:rPr>
              <a:t>, The Search for a Woman Identified Spirituality</a:t>
            </a:r>
            <a:r>
              <a:rPr lang="en-AU" sz="1600" dirty="0">
                <a:latin typeface="Californian FB" panose="0207040306080B030204" pitchFamily="18" charset="0"/>
                <a:cs typeface="Times New Roman" panose="02020603050405020304" pitchFamily="18" charset="0"/>
              </a:rPr>
              <a:t>, 1992, 89.</a:t>
            </a:r>
          </a:p>
          <a:p>
            <a:endParaRPr lang="en-AU" dirty="0"/>
          </a:p>
        </p:txBody>
      </p:sp>
      <p:sp>
        <p:nvSpPr>
          <p:cNvPr id="4" name="TextBox 3">
            <a:extLst>
              <a:ext uri="{FF2B5EF4-FFF2-40B4-BE49-F238E27FC236}">
                <a16:creationId xmlns:a16="http://schemas.microsoft.com/office/drawing/2014/main" id="{E7E58DB1-862F-C836-F1B8-EA4CAEB202A2}"/>
              </a:ext>
            </a:extLst>
          </p:cNvPr>
          <p:cNvSpPr txBox="1"/>
          <p:nvPr/>
        </p:nvSpPr>
        <p:spPr>
          <a:xfrm>
            <a:off x="1168133" y="3429000"/>
            <a:ext cx="6154888" cy="3077766"/>
          </a:xfrm>
          <a:prstGeom prst="rect">
            <a:avLst/>
          </a:prstGeom>
          <a:noFill/>
        </p:spPr>
        <p:txBody>
          <a:bodyPr wrap="square" rtlCol="0">
            <a:spAutoFit/>
          </a:bodyPr>
          <a:lstStyle/>
          <a:p>
            <a:pPr algn="just"/>
            <a:r>
              <a:rPr lang="en-AU" sz="2000" dirty="0">
                <a:latin typeface="Californian FB" panose="0207040306080B030204" pitchFamily="18" charset="0"/>
                <a:cs typeface="Times New Roman" panose="02020603050405020304" pitchFamily="18" charset="0"/>
              </a:rPr>
              <a:t>The Celtic Fairy tradition was embraced by self-identified witches such as Starhawk (Miriam Simos) who, like Daly, adhered to the concept of the Irish Otherworld as the Land of Women and incorporates many references to spinning and whirling themes, set in the context of cosmic consciousness. Starhawk regards the Goddess peoples as the Sidhe, the Picts or Pixies, the Fair Folk or Faeries. </a:t>
            </a:r>
          </a:p>
          <a:p>
            <a:pPr algn="r"/>
            <a:r>
              <a:rPr lang="en-AU" sz="1600" dirty="0">
                <a:latin typeface="Californian FB" panose="0207040306080B030204" pitchFamily="18" charset="0"/>
                <a:cs typeface="Times New Roman" panose="02020603050405020304" pitchFamily="18" charset="0"/>
              </a:rPr>
              <a:t>Van Dyke</a:t>
            </a:r>
            <a:r>
              <a:rPr lang="en-AU" sz="1600" i="1" dirty="0">
                <a:latin typeface="Californian FB" panose="0207040306080B030204" pitchFamily="18" charset="0"/>
                <a:cs typeface="Times New Roman" panose="02020603050405020304" pitchFamily="18" charset="0"/>
              </a:rPr>
              <a:t>, 1992.</a:t>
            </a:r>
            <a:endParaRPr lang="en-AU" sz="1600" dirty="0">
              <a:latin typeface="Californian FB" panose="0207040306080B030204" pitchFamily="18" charset="0"/>
              <a:cs typeface="Times New Roman" panose="02020603050405020304" pitchFamily="18" charset="0"/>
            </a:endParaRPr>
          </a:p>
          <a:p>
            <a:endParaRPr lang="en-AU" dirty="0"/>
          </a:p>
        </p:txBody>
      </p:sp>
      <p:pic>
        <p:nvPicPr>
          <p:cNvPr id="12" name="Picture 11">
            <a:extLst>
              <a:ext uri="{FF2B5EF4-FFF2-40B4-BE49-F238E27FC236}">
                <a16:creationId xmlns:a16="http://schemas.microsoft.com/office/drawing/2014/main" id="{03024D9C-385B-E786-66D5-CFAC1C20D08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964709" y="502023"/>
            <a:ext cx="3168015" cy="5610225"/>
          </a:xfrm>
          <a:prstGeom prst="rect">
            <a:avLst/>
          </a:prstGeom>
        </p:spPr>
      </p:pic>
      <p:sp>
        <p:nvSpPr>
          <p:cNvPr id="5" name="TextBox 4">
            <a:extLst>
              <a:ext uri="{FF2B5EF4-FFF2-40B4-BE49-F238E27FC236}">
                <a16:creationId xmlns:a16="http://schemas.microsoft.com/office/drawing/2014/main" id="{D17B009F-0B6D-DBD6-E85D-DF9FD0354F29}"/>
              </a:ext>
            </a:extLst>
          </p:cNvPr>
          <p:cNvSpPr txBox="1"/>
          <p:nvPr/>
        </p:nvSpPr>
        <p:spPr>
          <a:xfrm>
            <a:off x="7964708" y="6223514"/>
            <a:ext cx="3168015" cy="523220"/>
          </a:xfrm>
          <a:prstGeom prst="rect">
            <a:avLst/>
          </a:prstGeom>
          <a:noFill/>
        </p:spPr>
        <p:txBody>
          <a:bodyPr wrap="square" rtlCol="0">
            <a:spAutoFit/>
          </a:bodyPr>
          <a:lstStyle/>
          <a:p>
            <a:pPr algn="ctr"/>
            <a:r>
              <a:rPr lang="en-AU" sz="1400" dirty="0">
                <a:latin typeface="Californian FB" panose="0207040306080B030204" pitchFamily="18" charset="0"/>
              </a:rPr>
              <a:t>Lynn Brunet, “The Morrigan” (Celtic goddess), 1999.</a:t>
            </a:r>
          </a:p>
        </p:txBody>
      </p:sp>
    </p:spTree>
    <p:extLst>
      <p:ext uri="{BB962C8B-B14F-4D97-AF65-F5344CB8AC3E}">
        <p14:creationId xmlns:p14="http://schemas.microsoft.com/office/powerpoint/2010/main" val="656916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extured wall orange and red abstract background">
            <a:extLst>
              <a:ext uri="{FF2B5EF4-FFF2-40B4-BE49-F238E27FC236}">
                <a16:creationId xmlns:a16="http://schemas.microsoft.com/office/drawing/2014/main" id="{A29AB882-6014-0F51-E14C-2A9BA8DC7D73}"/>
              </a:ext>
            </a:extLst>
          </p:cNvPr>
          <p:cNvPicPr>
            <a:picLocks noChangeAspect="1"/>
          </p:cNvPicPr>
          <p:nvPr/>
        </p:nvPicPr>
        <p:blipFill>
          <a:blip r:embed="rId2" cstate="email">
            <a:alphaModFix amt="50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E3B4A960-BD3D-A951-28B6-5FE0EEE2EAF1}"/>
              </a:ext>
            </a:extLst>
          </p:cNvPr>
          <p:cNvSpPr txBox="1"/>
          <p:nvPr/>
        </p:nvSpPr>
        <p:spPr>
          <a:xfrm>
            <a:off x="1636395" y="287233"/>
            <a:ext cx="8919210" cy="1569660"/>
          </a:xfrm>
          <a:prstGeom prst="rect">
            <a:avLst/>
          </a:prstGeom>
          <a:noFill/>
        </p:spPr>
        <p:txBody>
          <a:bodyPr wrap="square" rtlCol="0">
            <a:spAutoFit/>
          </a:bodyPr>
          <a:lstStyle/>
          <a:p>
            <a:pPr algn="ctr"/>
            <a:r>
              <a:rPr lang="en-AU" sz="3200" b="1" dirty="0">
                <a:latin typeface="Californian FB" panose="0207040306080B030204" pitchFamily="18" charset="0"/>
                <a:cs typeface="Times New Roman" panose="02020603050405020304" pitchFamily="18" charset="0"/>
              </a:rPr>
              <a:t>Mary Daly </a:t>
            </a:r>
          </a:p>
          <a:p>
            <a:pPr algn="ctr"/>
            <a:r>
              <a:rPr lang="en-AU" sz="3200" b="1" dirty="0">
                <a:latin typeface="Californian FB" panose="0207040306080B030204" pitchFamily="18" charset="0"/>
                <a:cs typeface="Times New Roman" panose="02020603050405020304" pitchFamily="18" charset="0"/>
              </a:rPr>
              <a:t>Passionate, fiery warrior for the rights of women</a:t>
            </a:r>
            <a:endParaRPr lang="en-AU" sz="3200" dirty="0">
              <a:latin typeface="Californian FB" panose="0207040306080B030204" pitchFamily="18" charset="0"/>
              <a:cs typeface="Times New Roman" panose="02020603050405020304" pitchFamily="18" charset="0"/>
            </a:endParaRPr>
          </a:p>
          <a:p>
            <a:endParaRPr lang="en-AU" sz="32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9072D737-04EA-6F48-577D-4F4277CEE693}"/>
              </a:ext>
            </a:extLst>
          </p:cNvPr>
          <p:cNvSpPr txBox="1"/>
          <p:nvPr/>
        </p:nvSpPr>
        <p:spPr>
          <a:xfrm>
            <a:off x="5248656" y="1600861"/>
            <a:ext cx="5815584" cy="2800767"/>
          </a:xfrm>
          <a:prstGeom prst="rect">
            <a:avLst/>
          </a:prstGeom>
          <a:noFill/>
        </p:spPr>
        <p:txBody>
          <a:bodyPr wrap="square" rtlCol="0">
            <a:spAutoFit/>
          </a:bodyPr>
          <a:lstStyle/>
          <a:p>
            <a:pPr algn="just"/>
            <a:r>
              <a:rPr lang="en-AU" dirty="0">
                <a:latin typeface="Californian FB" panose="0207040306080B030204" pitchFamily="18" charset="0"/>
              </a:rPr>
              <a:t>Victor Turner notes one of the by-products of </a:t>
            </a:r>
            <a:r>
              <a:rPr lang="en-AU" b="1" dirty="0">
                <a:latin typeface="Californian FB" panose="0207040306080B030204" pitchFamily="18" charset="0"/>
              </a:rPr>
              <a:t>the liminal state of initiation</a:t>
            </a:r>
            <a:r>
              <a:rPr lang="en-AU" dirty="0">
                <a:latin typeface="Californian FB" panose="0207040306080B030204" pitchFamily="18" charset="0"/>
              </a:rPr>
              <a:t> is the</a:t>
            </a:r>
            <a:r>
              <a:rPr lang="en-AU" b="1" dirty="0">
                <a:latin typeface="Californian FB" panose="0207040306080B030204" pitchFamily="18" charset="0"/>
              </a:rPr>
              <a:t> ludic</a:t>
            </a:r>
            <a:r>
              <a:rPr lang="en-AU" dirty="0">
                <a:latin typeface="Californian FB" panose="0207040306080B030204" pitchFamily="18" charset="0"/>
              </a:rPr>
              <a:t>, in which the mind is thrust into a state of associative thinking.</a:t>
            </a:r>
          </a:p>
          <a:p>
            <a:pPr algn="just"/>
            <a:endParaRPr lang="en-AU" dirty="0">
              <a:latin typeface="Californian FB" panose="0207040306080B030204" pitchFamily="18" charset="0"/>
            </a:endParaRPr>
          </a:p>
          <a:p>
            <a:pPr algn="just"/>
            <a:r>
              <a:rPr lang="en-AU" b="1" dirty="0">
                <a:latin typeface="Californian FB" panose="0207040306080B030204" pitchFamily="18" charset="0"/>
              </a:rPr>
              <a:t>Liminality: </a:t>
            </a:r>
            <a:r>
              <a:rPr lang="en-AU" dirty="0">
                <a:latin typeface="Californian FB" panose="0207040306080B030204" pitchFamily="18" charset="0"/>
              </a:rPr>
              <a:t>“the realm of primitive hypothesis, where there is a certain freedom to juggle with the factors of existence”. Playful free association leading to ingenuity, novelty, and fresh ways of seeing the world. </a:t>
            </a:r>
          </a:p>
          <a:p>
            <a:pPr algn="r"/>
            <a:r>
              <a:rPr lang="en-AU" sz="1600" dirty="0">
                <a:latin typeface="Californian FB" panose="0207040306080B030204" pitchFamily="18" charset="0"/>
              </a:rPr>
              <a:t>Carus Mahdi et al, </a:t>
            </a:r>
            <a:r>
              <a:rPr lang="en-AU" sz="1600" i="1" dirty="0">
                <a:latin typeface="Californian FB" panose="0207040306080B030204" pitchFamily="18" charset="0"/>
              </a:rPr>
              <a:t>Betwixt and Between: </a:t>
            </a:r>
          </a:p>
          <a:p>
            <a:pPr algn="r"/>
            <a:r>
              <a:rPr lang="en-AU" sz="1600" i="1" dirty="0">
                <a:latin typeface="Californian FB" panose="0207040306080B030204" pitchFamily="18" charset="0"/>
              </a:rPr>
              <a:t>Patterns of Masculine and Feminine Initiation</a:t>
            </a:r>
            <a:r>
              <a:rPr lang="en-AU" sz="1600" dirty="0">
                <a:latin typeface="Californian FB" panose="0207040306080B030204" pitchFamily="18" charset="0"/>
              </a:rPr>
              <a:t>, 15. </a:t>
            </a:r>
          </a:p>
        </p:txBody>
      </p:sp>
      <p:sp>
        <p:nvSpPr>
          <p:cNvPr id="4" name="TextBox 3">
            <a:extLst>
              <a:ext uri="{FF2B5EF4-FFF2-40B4-BE49-F238E27FC236}">
                <a16:creationId xmlns:a16="http://schemas.microsoft.com/office/drawing/2014/main" id="{B0748B8B-487A-C09C-D6D3-3C1A46841FED}"/>
              </a:ext>
            </a:extLst>
          </p:cNvPr>
          <p:cNvSpPr txBox="1"/>
          <p:nvPr/>
        </p:nvSpPr>
        <p:spPr>
          <a:xfrm>
            <a:off x="5248656" y="4666232"/>
            <a:ext cx="5861304" cy="1723549"/>
          </a:xfrm>
          <a:prstGeom prst="rect">
            <a:avLst/>
          </a:prstGeom>
          <a:noFill/>
        </p:spPr>
        <p:txBody>
          <a:bodyPr wrap="square" rtlCol="0">
            <a:spAutoFit/>
          </a:bodyPr>
          <a:lstStyle/>
          <a:p>
            <a:pPr algn="just"/>
            <a:r>
              <a:rPr lang="en-AU" dirty="0">
                <a:latin typeface="Californian FB" panose="0207040306080B030204" pitchFamily="18" charset="0"/>
              </a:rPr>
              <a:t>Daly uses the term </a:t>
            </a:r>
            <a:r>
              <a:rPr lang="en-AU" b="1" dirty="0">
                <a:latin typeface="Californian FB" panose="0207040306080B030204" pitchFamily="18" charset="0"/>
              </a:rPr>
              <a:t>Ludic Cerebration</a:t>
            </a:r>
            <a:r>
              <a:rPr lang="en-AU" dirty="0">
                <a:latin typeface="Californian FB" panose="0207040306080B030204" pitchFamily="18" charset="0"/>
              </a:rPr>
              <a:t>: </a:t>
            </a:r>
          </a:p>
          <a:p>
            <a:pPr algn="just"/>
            <a:r>
              <a:rPr lang="en-AU" dirty="0">
                <a:latin typeface="Californian FB" panose="0207040306080B030204" pitchFamily="18" charset="0"/>
              </a:rPr>
              <a:t>“thinking out of the experience of being; the free playful intuition in New Space, giving rise to thinking that is vigorous, informed, multidimensional, independent, creative, tough” </a:t>
            </a:r>
          </a:p>
          <a:p>
            <a:pPr algn="r"/>
            <a:r>
              <a:rPr lang="en-AU" sz="1600" dirty="0">
                <a:latin typeface="Californian FB" panose="0207040306080B030204" pitchFamily="18" charset="0"/>
              </a:rPr>
              <a:t>Daly, </a:t>
            </a:r>
            <a:r>
              <a:rPr lang="en-AU" sz="1600" i="1" dirty="0">
                <a:latin typeface="Californian FB" panose="0207040306080B030204" pitchFamily="18" charset="0"/>
              </a:rPr>
              <a:t>Gyn/Ecology</a:t>
            </a:r>
            <a:r>
              <a:rPr lang="en-AU" sz="1600" dirty="0">
                <a:latin typeface="Californian FB" panose="0207040306080B030204" pitchFamily="18" charset="0"/>
              </a:rPr>
              <a:t>, 143. </a:t>
            </a:r>
          </a:p>
        </p:txBody>
      </p:sp>
      <p:pic>
        <p:nvPicPr>
          <p:cNvPr id="7" name="Picture 6">
            <a:extLst>
              <a:ext uri="{FF2B5EF4-FFF2-40B4-BE49-F238E27FC236}">
                <a16:creationId xmlns:a16="http://schemas.microsoft.com/office/drawing/2014/main" id="{D670F377-5317-D624-BCDA-D29470D8B52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33117" y="1600861"/>
            <a:ext cx="2897341" cy="4346012"/>
          </a:xfrm>
          <a:prstGeom prst="rect">
            <a:avLst/>
          </a:prstGeom>
        </p:spPr>
      </p:pic>
      <p:sp>
        <p:nvSpPr>
          <p:cNvPr id="8" name="TextBox 7">
            <a:extLst>
              <a:ext uri="{FF2B5EF4-FFF2-40B4-BE49-F238E27FC236}">
                <a16:creationId xmlns:a16="http://schemas.microsoft.com/office/drawing/2014/main" id="{2C67AA63-9CE7-14E1-3099-A070C4C855E2}"/>
              </a:ext>
            </a:extLst>
          </p:cNvPr>
          <p:cNvSpPr txBox="1"/>
          <p:nvPr/>
        </p:nvSpPr>
        <p:spPr>
          <a:xfrm>
            <a:off x="1672260" y="6047547"/>
            <a:ext cx="2619053" cy="523220"/>
          </a:xfrm>
          <a:prstGeom prst="rect">
            <a:avLst/>
          </a:prstGeom>
          <a:noFill/>
        </p:spPr>
        <p:txBody>
          <a:bodyPr wrap="square" rtlCol="0">
            <a:spAutoFit/>
          </a:bodyPr>
          <a:lstStyle/>
          <a:p>
            <a:pPr algn="just"/>
            <a:r>
              <a:rPr lang="en-AU" sz="1400" dirty="0">
                <a:latin typeface="Californian FB" panose="0207040306080B030204" pitchFamily="18" charset="0"/>
              </a:rPr>
              <a:t>Credit: Gail Bryan, photographer</a:t>
            </a:r>
          </a:p>
          <a:p>
            <a:pPr algn="just"/>
            <a:r>
              <a:rPr lang="en-AU" sz="1400" dirty="0">
                <a:latin typeface="Californian FB" panose="0207040306080B030204" pitchFamily="18" charset="0"/>
              </a:rPr>
              <a:t> New York University Press, 2017.</a:t>
            </a:r>
          </a:p>
        </p:txBody>
      </p:sp>
    </p:spTree>
    <p:extLst>
      <p:ext uri="{BB962C8B-B14F-4D97-AF65-F5344CB8AC3E}">
        <p14:creationId xmlns:p14="http://schemas.microsoft.com/office/powerpoint/2010/main" val="2540068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Vintage grey background">
            <a:extLst>
              <a:ext uri="{FF2B5EF4-FFF2-40B4-BE49-F238E27FC236}">
                <a16:creationId xmlns:a16="http://schemas.microsoft.com/office/drawing/2014/main" id="{77C5E05D-A79E-82C4-70B1-6A3F3BB45E05}"/>
              </a:ext>
            </a:extLst>
          </p:cNvPr>
          <p:cNvPicPr>
            <a:picLocks noChangeAspect="1"/>
          </p:cNvPicPr>
          <p:nvPr/>
        </p:nvPicPr>
        <p:blipFill>
          <a:blip r:embed="rId2" cstate="email">
            <a:alphaModFix amt="70000"/>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89EE0ABF-7EF2-686F-0831-18512906EF3D}"/>
              </a:ext>
            </a:extLst>
          </p:cNvPr>
          <p:cNvSpPr txBox="1"/>
          <p:nvPr/>
        </p:nvSpPr>
        <p:spPr>
          <a:xfrm>
            <a:off x="1063090" y="2904292"/>
            <a:ext cx="10405242" cy="3170099"/>
          </a:xfrm>
          <a:prstGeom prst="rect">
            <a:avLst/>
          </a:prstGeom>
          <a:noFill/>
        </p:spPr>
        <p:txBody>
          <a:bodyPr wrap="square">
            <a:spAutoFit/>
          </a:bodyPr>
          <a:lstStyle/>
          <a:p>
            <a:r>
              <a:rPr lang="en-AU" dirty="0">
                <a:solidFill>
                  <a:schemeClr val="tx1"/>
                </a:solidFill>
                <a:latin typeface="Californian FB" panose="0207040306080B030204" pitchFamily="18" charset="0"/>
                <a:cs typeface="Times New Roman" panose="02020603050405020304" pitchFamily="18" charset="0"/>
              </a:rPr>
              <a:t>Born </a:t>
            </a:r>
            <a:r>
              <a:rPr lang="en-AU" dirty="0">
                <a:latin typeface="Californian FB" panose="0207040306080B030204" pitchFamily="18" charset="0"/>
                <a:cs typeface="Times New Roman" panose="02020603050405020304" pitchFamily="18" charset="0"/>
              </a:rPr>
              <a:t>in</a:t>
            </a:r>
            <a:r>
              <a:rPr lang="en-AU" dirty="0">
                <a:solidFill>
                  <a:schemeClr val="tx1"/>
                </a:solidFill>
                <a:latin typeface="Californian FB" panose="0207040306080B030204" pitchFamily="18" charset="0"/>
                <a:cs typeface="Times New Roman" panose="02020603050405020304" pitchFamily="18" charset="0"/>
              </a:rPr>
              <a:t> Schenectady, New York, which she called a </a:t>
            </a:r>
            <a:r>
              <a:rPr lang="en-AU" dirty="0">
                <a:latin typeface="Californian FB" panose="0207040306080B030204" pitchFamily="18" charset="0"/>
                <a:cs typeface="Times New Roman" panose="02020603050405020304" pitchFamily="18" charset="0"/>
              </a:rPr>
              <a:t>C</a:t>
            </a:r>
            <a:r>
              <a:rPr lang="en-AU" dirty="0">
                <a:solidFill>
                  <a:schemeClr val="tx1"/>
                </a:solidFill>
                <a:latin typeface="Californian FB" panose="0207040306080B030204" pitchFamily="18" charset="0"/>
                <a:cs typeface="Times New Roman" panose="02020603050405020304" pitchFamily="18" charset="0"/>
              </a:rPr>
              <a:t>atholic ghetto.</a:t>
            </a:r>
          </a:p>
          <a:p>
            <a:endParaRPr lang="en-AU" dirty="0">
              <a:solidFill>
                <a:schemeClr val="tx1"/>
              </a:solidFill>
              <a:latin typeface="Californian FB" panose="0207040306080B030204" pitchFamily="18" charset="0"/>
              <a:cs typeface="Times New Roman" panose="02020603050405020304" pitchFamily="18" charset="0"/>
            </a:endParaRPr>
          </a:p>
          <a:p>
            <a:r>
              <a:rPr lang="en-AU" dirty="0">
                <a:latin typeface="Californian FB" panose="0207040306080B030204" pitchFamily="18" charset="0"/>
                <a:cs typeface="Times New Roman" panose="02020603050405020304" pitchFamily="18" charset="0"/>
              </a:rPr>
              <a:t>E</a:t>
            </a:r>
            <a:r>
              <a:rPr lang="en-AU" dirty="0">
                <a:solidFill>
                  <a:schemeClr val="tx1"/>
                </a:solidFill>
                <a:latin typeface="Californian FB" panose="0207040306080B030204" pitchFamily="18" charset="0"/>
                <a:cs typeface="Times New Roman" panose="02020603050405020304" pitchFamily="18" charset="0"/>
              </a:rPr>
              <a:t>ducated in Catholic schools</a:t>
            </a:r>
            <a:r>
              <a:rPr lang="en-AU" dirty="0">
                <a:latin typeface="Californian FB" panose="0207040306080B030204" pitchFamily="18" charset="0"/>
                <a:cs typeface="Times New Roman" panose="02020603050405020304" pitchFamily="18" charset="0"/>
              </a:rPr>
              <a:t> and</a:t>
            </a:r>
            <a:r>
              <a:rPr lang="en-AU" dirty="0">
                <a:solidFill>
                  <a:schemeClr val="tx1"/>
                </a:solidFill>
                <a:latin typeface="Californian FB" panose="0207040306080B030204" pitchFamily="18" charset="0"/>
                <a:cs typeface="Times New Roman" panose="02020603050405020304" pitchFamily="18" charset="0"/>
              </a:rPr>
              <a:t> even as a child she said she wanted to be a philosopher. </a:t>
            </a:r>
          </a:p>
          <a:p>
            <a:endParaRPr lang="en-AU" dirty="0">
              <a:solidFill>
                <a:schemeClr val="tx1"/>
              </a:solidFill>
              <a:latin typeface="Californian FB" panose="0207040306080B030204" pitchFamily="18" charset="0"/>
              <a:cs typeface="Times New Roman" panose="02020603050405020304" pitchFamily="18" charset="0"/>
            </a:endParaRPr>
          </a:p>
          <a:p>
            <a:r>
              <a:rPr lang="en-AU" dirty="0">
                <a:latin typeface="Californian FB" panose="0207040306080B030204" pitchFamily="18" charset="0"/>
                <a:cs typeface="Times New Roman" panose="02020603050405020304" pitchFamily="18" charset="0"/>
              </a:rPr>
              <a:t>Her training to become a philosopher and theologian began in Catholic colleges and a Catholic university where she earned an Arts degree, followed by an MA in English and then a PhD in religion.  </a:t>
            </a:r>
          </a:p>
          <a:p>
            <a:r>
              <a:rPr lang="en-AU" dirty="0">
                <a:latin typeface="Californian FB" panose="0207040306080B030204" pitchFamily="18" charset="0"/>
                <a:cs typeface="Times New Roman" panose="02020603050405020304" pitchFamily="18" charset="0"/>
              </a:rPr>
              <a:t>She then went to Fribourg University in Switzerland to complete two more PhDs, one in philosophy and one in sacred theology. She spent the early 1960s in Europe studying and teaching.</a:t>
            </a:r>
          </a:p>
          <a:p>
            <a:endParaRPr lang="en-AU" dirty="0">
              <a:latin typeface="Californian FB" panose="0207040306080B030204" pitchFamily="18" charset="0"/>
              <a:cs typeface="Times New Roman" panose="02020603050405020304" pitchFamily="18" charset="0"/>
            </a:endParaRPr>
          </a:p>
          <a:p>
            <a:r>
              <a:rPr lang="en-AU" dirty="0">
                <a:latin typeface="Californian FB" panose="0207040306080B030204" pitchFamily="18" charset="0"/>
                <a:cs typeface="Times New Roman" panose="02020603050405020304" pitchFamily="18" charset="0"/>
              </a:rPr>
              <a:t>Coming back to the US, she was then employed at the Jesuit-run Boston College from 1966 to 1999.</a:t>
            </a:r>
          </a:p>
          <a:p>
            <a:r>
              <a:rPr lang="en-AU" dirty="0">
                <a:solidFill>
                  <a:schemeClr val="tx1"/>
                </a:solidFill>
                <a:latin typeface="Californian FB" panose="0207040306080B030204" pitchFamily="18" charset="0"/>
                <a:cs typeface="Times New Roman" panose="02020603050405020304" pitchFamily="18" charset="0"/>
              </a:rPr>
              <a:t>Her first book was </a:t>
            </a:r>
            <a:r>
              <a:rPr lang="en-AU" i="1" dirty="0">
                <a:solidFill>
                  <a:schemeClr val="tx1"/>
                </a:solidFill>
                <a:latin typeface="Californian FB" panose="0207040306080B030204" pitchFamily="18" charset="0"/>
                <a:cs typeface="Times New Roman" panose="02020603050405020304" pitchFamily="18" charset="0"/>
              </a:rPr>
              <a:t>The Church and the Second Sex </a:t>
            </a:r>
            <a:r>
              <a:rPr lang="en-AU" dirty="0">
                <a:solidFill>
                  <a:schemeClr val="tx1"/>
                </a:solidFill>
                <a:latin typeface="Californian FB" panose="0207040306080B030204" pitchFamily="18" charset="0"/>
                <a:cs typeface="Times New Roman" panose="02020603050405020304" pitchFamily="18" charset="0"/>
              </a:rPr>
              <a:t>(1968).	</a:t>
            </a:r>
            <a:r>
              <a:rPr lang="en-AU" sz="2000" dirty="0">
                <a:solidFill>
                  <a:schemeClr val="tx1"/>
                </a:solidFill>
                <a:latin typeface="Californian FB" panose="0207040306080B030204" pitchFamily="18" charset="0"/>
                <a:cs typeface="Times New Roman" panose="02020603050405020304" pitchFamily="18" charset="0"/>
              </a:rPr>
              <a:t>			    </a:t>
            </a:r>
            <a:r>
              <a:rPr lang="en-AU" sz="1600" i="1" dirty="0">
                <a:latin typeface="Californian FB" panose="0207040306080B030204" pitchFamily="18" charset="0"/>
              </a:rPr>
              <a:t>Mary Daly Reader, </a:t>
            </a:r>
            <a:r>
              <a:rPr lang="en-AU" sz="1600" dirty="0">
                <a:latin typeface="Californian FB" panose="0207040306080B030204" pitchFamily="18" charset="0"/>
              </a:rPr>
              <a:t>2017</a:t>
            </a:r>
            <a:r>
              <a:rPr lang="en-AU" sz="1600" dirty="0">
                <a:solidFill>
                  <a:schemeClr val="tx1"/>
                </a:solidFill>
                <a:latin typeface="Californian FB" panose="0207040306080B030204" pitchFamily="18" charset="0"/>
                <a:cs typeface="Times New Roman" panose="02020603050405020304" pitchFamily="18" charset="0"/>
              </a:rPr>
              <a:t> </a:t>
            </a:r>
          </a:p>
        </p:txBody>
      </p:sp>
      <p:sp>
        <p:nvSpPr>
          <p:cNvPr id="2" name="TextBox 1">
            <a:extLst>
              <a:ext uri="{FF2B5EF4-FFF2-40B4-BE49-F238E27FC236}">
                <a16:creationId xmlns:a16="http://schemas.microsoft.com/office/drawing/2014/main" id="{5307B275-4047-B918-8402-98768C2555C6}"/>
              </a:ext>
            </a:extLst>
          </p:cNvPr>
          <p:cNvSpPr txBox="1"/>
          <p:nvPr/>
        </p:nvSpPr>
        <p:spPr>
          <a:xfrm>
            <a:off x="2894479" y="330863"/>
            <a:ext cx="6403041" cy="2523768"/>
          </a:xfrm>
          <a:prstGeom prst="rect">
            <a:avLst/>
          </a:prstGeom>
          <a:noFill/>
        </p:spPr>
        <p:txBody>
          <a:bodyPr wrap="square" rtlCol="0">
            <a:spAutoFit/>
          </a:bodyPr>
          <a:lstStyle/>
          <a:p>
            <a:pPr algn="ctr"/>
            <a:r>
              <a:rPr lang="en-AU" sz="2800" b="1" dirty="0">
                <a:latin typeface="Californian FB" panose="0207040306080B030204" pitchFamily="18" charset="0"/>
                <a:cs typeface="Times New Roman" panose="02020603050405020304" pitchFamily="18" charset="0"/>
              </a:rPr>
              <a:t>Mary Daly</a:t>
            </a:r>
          </a:p>
          <a:p>
            <a:endParaRPr lang="en-AU" dirty="0"/>
          </a:p>
          <a:p>
            <a:endParaRPr lang="en-AU" dirty="0"/>
          </a:p>
          <a:p>
            <a:r>
              <a:rPr lang="en-AU" sz="2000" b="1" dirty="0">
                <a:latin typeface="Californian FB" panose="0207040306080B030204" pitchFamily="18" charset="0"/>
              </a:rPr>
              <a:t>“Mary Daly was a Positively Revolting Hag, Amazonian adventurer, and Radical Lesbian-Feminist Philosopher. She Spun Her Webs on this Planet from 1928 until 2010.” </a:t>
            </a:r>
          </a:p>
          <a:p>
            <a:pPr algn="r"/>
            <a:r>
              <a:rPr lang="en-AU" sz="1600" i="1" dirty="0">
                <a:latin typeface="Californian FB" panose="0207040306080B030204" pitchFamily="18" charset="0"/>
              </a:rPr>
              <a:t>Mary Daly Reader</a:t>
            </a:r>
            <a:r>
              <a:rPr lang="en-AU" sz="1600" dirty="0">
                <a:latin typeface="Californian FB" panose="0207040306080B030204" pitchFamily="18" charset="0"/>
              </a:rPr>
              <a:t>, 450.</a:t>
            </a:r>
            <a:endParaRPr lang="en-AU" sz="1600" dirty="0">
              <a:latin typeface="Californian FB" panose="0207040306080B030204" pitchFamily="18" charset="0"/>
              <a:cs typeface="Times New Roman" panose="02020603050405020304" pitchFamily="18" charset="0"/>
            </a:endParaRPr>
          </a:p>
          <a:p>
            <a:endParaRPr lang="en-AU" dirty="0"/>
          </a:p>
        </p:txBody>
      </p:sp>
    </p:spTree>
    <p:extLst>
      <p:ext uri="{BB962C8B-B14F-4D97-AF65-F5344CB8AC3E}">
        <p14:creationId xmlns:p14="http://schemas.microsoft.com/office/powerpoint/2010/main" val="1720107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Vintage grey background">
            <a:extLst>
              <a:ext uri="{FF2B5EF4-FFF2-40B4-BE49-F238E27FC236}">
                <a16:creationId xmlns:a16="http://schemas.microsoft.com/office/drawing/2014/main" id="{C2674616-F4BF-D94B-06F6-CC24A264C08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09772C30-F11F-C851-34E8-A78BCBA9AF1D}"/>
              </a:ext>
            </a:extLst>
          </p:cNvPr>
          <p:cNvSpPr txBox="1"/>
          <p:nvPr/>
        </p:nvSpPr>
        <p:spPr>
          <a:xfrm>
            <a:off x="4221480" y="488204"/>
            <a:ext cx="3749040" cy="800219"/>
          </a:xfrm>
          <a:prstGeom prst="rect">
            <a:avLst/>
          </a:prstGeom>
          <a:noFill/>
        </p:spPr>
        <p:txBody>
          <a:bodyPr wrap="square" rtlCol="0">
            <a:spAutoFit/>
          </a:bodyPr>
          <a:lstStyle/>
          <a:p>
            <a:r>
              <a:rPr lang="en-AU" sz="2800" b="1" dirty="0">
                <a:latin typeface="Californian FB" panose="0207040306080B030204" pitchFamily="18" charset="0"/>
              </a:rPr>
              <a:t>Childhood experiences </a:t>
            </a:r>
          </a:p>
          <a:p>
            <a:endParaRPr lang="en-AU" dirty="0"/>
          </a:p>
        </p:txBody>
      </p:sp>
      <p:sp>
        <p:nvSpPr>
          <p:cNvPr id="3" name="TextBox 2">
            <a:extLst>
              <a:ext uri="{FF2B5EF4-FFF2-40B4-BE49-F238E27FC236}">
                <a16:creationId xmlns:a16="http://schemas.microsoft.com/office/drawing/2014/main" id="{0515C159-CED8-1DFC-8BAF-D1AB7D904E4C}"/>
              </a:ext>
            </a:extLst>
          </p:cNvPr>
          <p:cNvSpPr txBox="1"/>
          <p:nvPr/>
        </p:nvSpPr>
        <p:spPr>
          <a:xfrm>
            <a:off x="1482852" y="1288423"/>
            <a:ext cx="9226296" cy="3139321"/>
          </a:xfrm>
          <a:prstGeom prst="rect">
            <a:avLst/>
          </a:prstGeom>
          <a:noFill/>
        </p:spPr>
        <p:txBody>
          <a:bodyPr wrap="square" rtlCol="0">
            <a:spAutoFit/>
          </a:bodyPr>
          <a:lstStyle/>
          <a:p>
            <a:pPr algn="just"/>
            <a:r>
              <a:rPr lang="en-AU" dirty="0">
                <a:latin typeface="Californian FB" panose="0207040306080B030204" pitchFamily="18" charset="0"/>
              </a:rPr>
              <a:t>In </a:t>
            </a:r>
            <a:r>
              <a:rPr lang="en-AU" i="1" dirty="0">
                <a:latin typeface="Californian FB" panose="0207040306080B030204" pitchFamily="18" charset="0"/>
              </a:rPr>
              <a:t>Outercourse: The Bedazzling Voyage, </a:t>
            </a:r>
            <a:r>
              <a:rPr lang="en-AU" dirty="0">
                <a:latin typeface="Californian FB" panose="0207040306080B030204" pitchFamily="18" charset="0"/>
              </a:rPr>
              <a:t>published in 1992, Daly looked back on her upbringing during the Great Depression in the Catholic ghetto, her strong sense of her Irish nationality and her vague feelings, then, that something was terribly wrong. </a:t>
            </a:r>
          </a:p>
          <a:p>
            <a:pPr algn="just"/>
            <a:endParaRPr lang="en-AU" dirty="0">
              <a:latin typeface="Californian FB" panose="0207040306080B030204" pitchFamily="18" charset="0"/>
            </a:endParaRPr>
          </a:p>
          <a:p>
            <a:pPr algn="just"/>
            <a:r>
              <a:rPr lang="en-AU" dirty="0">
                <a:latin typeface="Californian FB" panose="0207040306080B030204" pitchFamily="18" charset="0"/>
              </a:rPr>
              <a:t>Various holidays such as Christmas, Easter and Halloween, rather than producing a sense of delight, produce uneasy feelings, and movies like Dracula haunted her for many years. When she talks of Christmas Day, she also mentions the torture of her two white rabbits and being harassed by ‘dirty old men’ in parks. </a:t>
            </a:r>
          </a:p>
          <a:p>
            <a:endParaRPr lang="en-AU" dirty="0">
              <a:latin typeface="Californian FB" panose="0207040306080B030204" pitchFamily="18" charset="0"/>
            </a:endParaRPr>
          </a:p>
          <a:p>
            <a:r>
              <a:rPr lang="en-AU" sz="2000" dirty="0">
                <a:latin typeface="Californian FB" panose="0207040306080B030204" pitchFamily="18" charset="0"/>
              </a:rPr>
              <a:t>		“I knew that it was tapping into some </a:t>
            </a:r>
            <a:r>
              <a:rPr lang="en-AU" sz="2000" b="1" dirty="0">
                <a:latin typeface="Californian FB" panose="0207040306080B030204" pitchFamily="18" charset="0"/>
              </a:rPr>
              <a:t>horrible truth</a:t>
            </a:r>
            <a:r>
              <a:rPr lang="en-AU" sz="2000" dirty="0">
                <a:latin typeface="Californian FB" panose="0207040306080B030204" pitchFamily="18" charset="0"/>
              </a:rPr>
              <a:t>”. </a:t>
            </a:r>
          </a:p>
          <a:p>
            <a:pPr algn="r"/>
            <a:r>
              <a:rPr lang="en-AU" sz="1600" dirty="0">
                <a:latin typeface="Californian FB" panose="0207040306080B030204" pitchFamily="18" charset="0"/>
              </a:rPr>
              <a:t>Daly, </a:t>
            </a:r>
            <a:r>
              <a:rPr lang="en-AU" sz="1600" i="1" dirty="0">
                <a:latin typeface="Californian FB" panose="0207040306080B030204" pitchFamily="18" charset="0"/>
              </a:rPr>
              <a:t>Outercourse</a:t>
            </a:r>
            <a:r>
              <a:rPr lang="en-AU" sz="1600" dirty="0">
                <a:latin typeface="Californian FB" panose="0207040306080B030204" pitchFamily="18" charset="0"/>
              </a:rPr>
              <a:t>, 32. </a:t>
            </a:r>
          </a:p>
        </p:txBody>
      </p:sp>
      <p:sp>
        <p:nvSpPr>
          <p:cNvPr id="4" name="TextBox 3">
            <a:extLst>
              <a:ext uri="{FF2B5EF4-FFF2-40B4-BE49-F238E27FC236}">
                <a16:creationId xmlns:a16="http://schemas.microsoft.com/office/drawing/2014/main" id="{441FC92D-C992-2106-EDF6-BD86435EE9F1}"/>
              </a:ext>
            </a:extLst>
          </p:cNvPr>
          <p:cNvSpPr txBox="1"/>
          <p:nvPr/>
        </p:nvSpPr>
        <p:spPr>
          <a:xfrm>
            <a:off x="1482852" y="4615470"/>
            <a:ext cx="9142476" cy="1754326"/>
          </a:xfrm>
          <a:prstGeom prst="rect">
            <a:avLst/>
          </a:prstGeom>
          <a:noFill/>
        </p:spPr>
        <p:txBody>
          <a:bodyPr wrap="square" rtlCol="0">
            <a:spAutoFit/>
          </a:bodyPr>
          <a:lstStyle/>
          <a:p>
            <a:pPr algn="just"/>
            <a:r>
              <a:rPr lang="en-AU" dirty="0">
                <a:latin typeface="Californian FB" panose="0207040306080B030204" pitchFamily="18" charset="0"/>
              </a:rPr>
              <a:t>Daly also notes that she was occasionally struck by intense magical or mystical states and experiences of complete wonder, such as when looking at a block of ice in the snow or a flower. </a:t>
            </a:r>
          </a:p>
          <a:p>
            <a:pPr algn="just"/>
            <a:endParaRPr lang="en-AU" dirty="0">
              <a:latin typeface="Californian FB" panose="0207040306080B030204" pitchFamily="18" charset="0"/>
            </a:endParaRPr>
          </a:p>
          <a:p>
            <a:pPr algn="just"/>
            <a:r>
              <a:rPr lang="en-AU" dirty="0">
                <a:latin typeface="Californian FB" panose="0207040306080B030204" pitchFamily="18" charset="0"/>
              </a:rPr>
              <a:t>She coined one experience ‘The Dream of Green’ and thought that it had been inspired by her reading of mystical themes in Middle English texts such as </a:t>
            </a:r>
            <a:r>
              <a:rPr lang="en-AU" i="1" dirty="0">
                <a:latin typeface="Californian FB" panose="0207040306080B030204" pitchFamily="18" charset="0"/>
              </a:rPr>
              <a:t>Sir Gawain and the Green Knight</a:t>
            </a:r>
            <a:r>
              <a:rPr lang="en-AU" dirty="0">
                <a:latin typeface="Californian FB" panose="0207040306080B030204" pitchFamily="18" charset="0"/>
              </a:rPr>
              <a:t>. </a:t>
            </a:r>
          </a:p>
          <a:p>
            <a:pPr algn="r"/>
            <a:r>
              <a:rPr lang="en-AU" sz="1600" dirty="0">
                <a:latin typeface="Californian FB" panose="0207040306080B030204" pitchFamily="18" charset="0"/>
              </a:rPr>
              <a:t>Daly, </a:t>
            </a:r>
            <a:r>
              <a:rPr lang="en-AU" sz="1600" i="1" dirty="0">
                <a:latin typeface="Californian FB" panose="0207040306080B030204" pitchFamily="18" charset="0"/>
              </a:rPr>
              <a:t>Outercourse</a:t>
            </a:r>
            <a:r>
              <a:rPr lang="en-AU" sz="1600" dirty="0">
                <a:latin typeface="Californian FB" panose="0207040306080B030204" pitchFamily="18" charset="0"/>
              </a:rPr>
              <a:t>, 48. </a:t>
            </a:r>
          </a:p>
        </p:txBody>
      </p:sp>
    </p:spTree>
    <p:extLst>
      <p:ext uri="{BB962C8B-B14F-4D97-AF65-F5344CB8AC3E}">
        <p14:creationId xmlns:p14="http://schemas.microsoft.com/office/powerpoint/2010/main" val="17740811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D3F1125-DC4B-F9E8-C52A-EC0D8B9F2D7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7043947"/>
          </a:xfrm>
          <a:prstGeom prst="rect">
            <a:avLst/>
          </a:prstGeom>
        </p:spPr>
      </p:pic>
      <p:sp>
        <p:nvSpPr>
          <p:cNvPr id="2" name="TextBox 1">
            <a:extLst>
              <a:ext uri="{FF2B5EF4-FFF2-40B4-BE49-F238E27FC236}">
                <a16:creationId xmlns:a16="http://schemas.microsoft.com/office/drawing/2014/main" id="{7ED124AD-68B8-DA27-82F8-F515F7DF38EA}"/>
              </a:ext>
            </a:extLst>
          </p:cNvPr>
          <p:cNvSpPr txBox="1"/>
          <p:nvPr/>
        </p:nvSpPr>
        <p:spPr>
          <a:xfrm>
            <a:off x="3497524" y="829487"/>
            <a:ext cx="5196951" cy="584775"/>
          </a:xfrm>
          <a:prstGeom prst="rect">
            <a:avLst/>
          </a:prstGeom>
          <a:noFill/>
        </p:spPr>
        <p:txBody>
          <a:bodyPr wrap="square" rtlCol="0">
            <a:spAutoFit/>
          </a:bodyPr>
          <a:lstStyle/>
          <a:p>
            <a:r>
              <a:rPr lang="en-AU" sz="3200" b="1" i="1" dirty="0">
                <a:solidFill>
                  <a:schemeClr val="bg1"/>
                </a:solidFill>
                <a:latin typeface="Californian FB" panose="0207040306080B030204" pitchFamily="18" charset="0"/>
                <a:cs typeface="Times New Roman" panose="02020603050405020304" pitchFamily="18" charset="0"/>
              </a:rPr>
              <a:t>Beyond God the Father </a:t>
            </a:r>
            <a:r>
              <a:rPr lang="en-AU" sz="2400" dirty="0">
                <a:solidFill>
                  <a:schemeClr val="bg1"/>
                </a:solidFill>
                <a:latin typeface="Californian FB" panose="0207040306080B030204" pitchFamily="18" charset="0"/>
                <a:cs typeface="Times New Roman" panose="02020603050405020304" pitchFamily="18" charset="0"/>
              </a:rPr>
              <a:t>(1973)</a:t>
            </a:r>
          </a:p>
        </p:txBody>
      </p:sp>
      <p:sp>
        <p:nvSpPr>
          <p:cNvPr id="3" name="TextBox 2">
            <a:extLst>
              <a:ext uri="{FF2B5EF4-FFF2-40B4-BE49-F238E27FC236}">
                <a16:creationId xmlns:a16="http://schemas.microsoft.com/office/drawing/2014/main" id="{CB520221-34E3-7F72-1867-DAE5240AA13A}"/>
              </a:ext>
            </a:extLst>
          </p:cNvPr>
          <p:cNvSpPr txBox="1"/>
          <p:nvPr/>
        </p:nvSpPr>
        <p:spPr>
          <a:xfrm>
            <a:off x="945931" y="1954609"/>
            <a:ext cx="10300138" cy="1077218"/>
          </a:xfrm>
          <a:prstGeom prst="rect">
            <a:avLst/>
          </a:prstGeom>
          <a:noFill/>
        </p:spPr>
        <p:txBody>
          <a:bodyPr wrap="square" rtlCol="0">
            <a:spAutoFit/>
          </a:bodyPr>
          <a:lstStyle/>
          <a:p>
            <a:pPr algn="just"/>
            <a:r>
              <a:rPr lang="en-AU" sz="2200" dirty="0">
                <a:solidFill>
                  <a:schemeClr val="bg1"/>
                </a:solidFill>
                <a:latin typeface="Californian FB" panose="0207040306080B030204" pitchFamily="18" charset="0"/>
                <a:cs typeface="Times New Roman" panose="02020603050405020304" pitchFamily="18" charset="0"/>
              </a:rPr>
              <a:t>“As long as God is imaged exclusively as male, then the male can feel justified in playing God.” </a:t>
            </a:r>
            <a:r>
              <a:rPr lang="en-AU" sz="2400" dirty="0">
                <a:solidFill>
                  <a:schemeClr val="bg1"/>
                </a:solidFill>
                <a:latin typeface="Californian FB" panose="0207040306080B030204" pitchFamily="18" charset="0"/>
                <a:cs typeface="Times New Roman" panose="02020603050405020304" pitchFamily="18" charset="0"/>
              </a:rPr>
              <a:t>									</a:t>
            </a:r>
          </a:p>
          <a:p>
            <a:pPr algn="r"/>
            <a:r>
              <a:rPr lang="en-AU" sz="1600" i="1" dirty="0">
                <a:solidFill>
                  <a:schemeClr val="bg1"/>
                </a:solidFill>
                <a:latin typeface="Californian FB" panose="0207040306080B030204" pitchFamily="18" charset="0"/>
                <a:cs typeface="Times New Roman" panose="02020603050405020304" pitchFamily="18" charset="0"/>
              </a:rPr>
              <a:t>Mary Daly Reader</a:t>
            </a:r>
            <a:r>
              <a:rPr lang="en-AU" sz="1600" dirty="0">
                <a:solidFill>
                  <a:schemeClr val="bg1"/>
                </a:solidFill>
                <a:latin typeface="Californian FB" panose="0207040306080B030204" pitchFamily="18" charset="0"/>
                <a:cs typeface="Times New Roman" panose="02020603050405020304" pitchFamily="18" charset="0"/>
              </a:rPr>
              <a:t>, 40. </a:t>
            </a:r>
          </a:p>
        </p:txBody>
      </p:sp>
      <p:sp>
        <p:nvSpPr>
          <p:cNvPr id="5" name="TextBox 4">
            <a:extLst>
              <a:ext uri="{FF2B5EF4-FFF2-40B4-BE49-F238E27FC236}">
                <a16:creationId xmlns:a16="http://schemas.microsoft.com/office/drawing/2014/main" id="{A50BA91E-388D-759B-78F4-FCEEF842151E}"/>
              </a:ext>
            </a:extLst>
          </p:cNvPr>
          <p:cNvSpPr txBox="1"/>
          <p:nvPr/>
        </p:nvSpPr>
        <p:spPr>
          <a:xfrm>
            <a:off x="945931" y="3425856"/>
            <a:ext cx="10300139" cy="1723549"/>
          </a:xfrm>
          <a:prstGeom prst="rect">
            <a:avLst/>
          </a:prstGeom>
          <a:noFill/>
        </p:spPr>
        <p:txBody>
          <a:bodyPr wrap="square" rtlCol="0">
            <a:spAutoFit/>
          </a:bodyPr>
          <a:lstStyle/>
          <a:p>
            <a:pPr algn="just"/>
            <a:r>
              <a:rPr lang="en-AU" sz="2200" dirty="0">
                <a:solidFill>
                  <a:schemeClr val="bg1"/>
                </a:solidFill>
                <a:latin typeface="Californian FB" panose="0207040306080B030204" pitchFamily="18" charset="0"/>
                <a:cs typeface="Times New Roman" panose="02020603050405020304" pitchFamily="18" charset="0"/>
              </a:rPr>
              <a:t>Daly gave a speech in 1971, during the presidency of Richard Nixon (1969-1974). Here, she described Christianity in the US as “a civil religion in which ‘God’, the Savior-President, and ‘our nation’ more or less merge … Under God, the president becomes a Christ figure.”</a:t>
            </a:r>
            <a:r>
              <a:rPr lang="en-AU" sz="2200" b="1" dirty="0">
                <a:solidFill>
                  <a:schemeClr val="bg1"/>
                </a:solidFill>
                <a:latin typeface="Californian FB" panose="0207040306080B030204" pitchFamily="18" charset="0"/>
                <a:cs typeface="Times New Roman" panose="02020603050405020304" pitchFamily="18" charset="0"/>
              </a:rPr>
              <a:t> </a:t>
            </a:r>
          </a:p>
          <a:p>
            <a:pPr algn="r"/>
            <a:r>
              <a:rPr lang="en-AU" sz="1600" i="1" dirty="0">
                <a:solidFill>
                  <a:schemeClr val="bg1"/>
                </a:solidFill>
                <a:latin typeface="Californian FB" panose="0207040306080B030204" pitchFamily="18" charset="0"/>
                <a:cs typeface="Times New Roman" panose="02020603050405020304" pitchFamily="18" charset="0"/>
              </a:rPr>
              <a:t>Mary Daly Reader</a:t>
            </a:r>
            <a:r>
              <a:rPr lang="en-AU" sz="1600" dirty="0">
                <a:solidFill>
                  <a:schemeClr val="bg1"/>
                </a:solidFill>
                <a:latin typeface="Californian FB" panose="0207040306080B030204" pitchFamily="18" charset="0"/>
                <a:cs typeface="Times New Roman" panose="02020603050405020304" pitchFamily="18" charset="0"/>
              </a:rPr>
              <a:t>, 64. </a:t>
            </a:r>
          </a:p>
          <a:p>
            <a:endParaRPr lang="en-AU" sz="24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11541BE1-018E-57F2-2DB4-C9EF1FB135BC}"/>
              </a:ext>
            </a:extLst>
          </p:cNvPr>
          <p:cNvSpPr txBox="1"/>
          <p:nvPr/>
        </p:nvSpPr>
        <p:spPr>
          <a:xfrm>
            <a:off x="1023730" y="5059017"/>
            <a:ext cx="10222339" cy="677108"/>
          </a:xfrm>
          <a:prstGeom prst="rect">
            <a:avLst/>
          </a:prstGeom>
          <a:noFill/>
        </p:spPr>
        <p:txBody>
          <a:bodyPr wrap="square" rtlCol="0">
            <a:spAutoFit/>
          </a:bodyPr>
          <a:lstStyle/>
          <a:p>
            <a:r>
              <a:rPr lang="en-AU" sz="2200" dirty="0">
                <a:solidFill>
                  <a:schemeClr val="bg1"/>
                </a:solidFill>
                <a:latin typeface="Californian FB" panose="0207040306080B030204" pitchFamily="18" charset="0"/>
              </a:rPr>
              <a:t>Later, she states “patriarchy is the prevailing religion of the entire planet.” </a:t>
            </a:r>
          </a:p>
          <a:p>
            <a:pPr algn="r"/>
            <a:r>
              <a:rPr lang="en-AU" sz="1600" dirty="0">
                <a:solidFill>
                  <a:schemeClr val="bg1"/>
                </a:solidFill>
                <a:latin typeface="Californian FB" panose="0207040306080B030204" pitchFamily="18" charset="0"/>
              </a:rPr>
              <a:t>Daly, </a:t>
            </a:r>
            <a:r>
              <a:rPr lang="en-AU" sz="1600" i="1" dirty="0">
                <a:solidFill>
                  <a:schemeClr val="bg1"/>
                </a:solidFill>
                <a:latin typeface="Californian FB" panose="0207040306080B030204" pitchFamily="18" charset="0"/>
              </a:rPr>
              <a:t>Gyn/Ecology</a:t>
            </a:r>
            <a:r>
              <a:rPr lang="en-AU" sz="1600" dirty="0">
                <a:solidFill>
                  <a:schemeClr val="bg1"/>
                </a:solidFill>
                <a:latin typeface="Californian FB" panose="0207040306080B030204" pitchFamily="18" charset="0"/>
              </a:rPr>
              <a:t>, 39.</a:t>
            </a:r>
          </a:p>
        </p:txBody>
      </p:sp>
    </p:spTree>
    <p:extLst>
      <p:ext uri="{BB962C8B-B14F-4D97-AF65-F5344CB8AC3E}">
        <p14:creationId xmlns:p14="http://schemas.microsoft.com/office/powerpoint/2010/main" val="586034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extured background">
            <a:extLst>
              <a:ext uri="{FF2B5EF4-FFF2-40B4-BE49-F238E27FC236}">
                <a16:creationId xmlns:a16="http://schemas.microsoft.com/office/drawing/2014/main" id="{CFA187B7-9431-6F2B-753E-B337A2CDE56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B62E69F8-53B6-CEFC-D7DA-85D2EABE24C3}"/>
              </a:ext>
            </a:extLst>
          </p:cNvPr>
          <p:cNvSpPr txBox="1"/>
          <p:nvPr/>
        </p:nvSpPr>
        <p:spPr>
          <a:xfrm>
            <a:off x="3537408" y="578862"/>
            <a:ext cx="5020269" cy="584775"/>
          </a:xfrm>
          <a:prstGeom prst="rect">
            <a:avLst/>
          </a:prstGeom>
          <a:noFill/>
        </p:spPr>
        <p:txBody>
          <a:bodyPr wrap="square">
            <a:spAutoFit/>
          </a:bodyPr>
          <a:lstStyle/>
          <a:p>
            <a:r>
              <a:rPr lang="en-AU" sz="3200" b="1" dirty="0">
                <a:latin typeface="Californian FB" panose="0207040306080B030204" pitchFamily="18" charset="0"/>
                <a:cs typeface="Times New Roman" panose="02020603050405020304" pitchFamily="18" charset="0"/>
              </a:rPr>
              <a:t>What is Radical Feminism? </a:t>
            </a:r>
          </a:p>
        </p:txBody>
      </p:sp>
      <p:sp>
        <p:nvSpPr>
          <p:cNvPr id="2" name="TextBox 1">
            <a:extLst>
              <a:ext uri="{FF2B5EF4-FFF2-40B4-BE49-F238E27FC236}">
                <a16:creationId xmlns:a16="http://schemas.microsoft.com/office/drawing/2014/main" id="{AF7F1315-66D2-4359-D685-8EF6014FF9C9}"/>
              </a:ext>
            </a:extLst>
          </p:cNvPr>
          <p:cNvSpPr txBox="1"/>
          <p:nvPr/>
        </p:nvSpPr>
        <p:spPr>
          <a:xfrm>
            <a:off x="1543630" y="3082958"/>
            <a:ext cx="9248172" cy="3108543"/>
          </a:xfrm>
          <a:prstGeom prst="rect">
            <a:avLst/>
          </a:prstGeom>
          <a:noFill/>
        </p:spPr>
        <p:txBody>
          <a:bodyPr wrap="square" rtlCol="0">
            <a:spAutoFit/>
          </a:bodyPr>
          <a:lstStyle/>
          <a:p>
            <a:r>
              <a:rPr lang="en-AU" sz="2000" dirty="0">
                <a:latin typeface="Californian FB" panose="0207040306080B030204" pitchFamily="18" charset="0"/>
                <a:cs typeface="Times New Roman" panose="02020603050405020304" pitchFamily="18" charset="0"/>
              </a:rPr>
              <a:t>Daly’s definition is </a:t>
            </a:r>
            <a:r>
              <a:rPr lang="en-AU" sz="2000" b="1" dirty="0">
                <a:latin typeface="Californian FB" panose="0207040306080B030204" pitchFamily="18" charset="0"/>
                <a:cs typeface="Times New Roman" panose="02020603050405020304" pitchFamily="18" charset="0"/>
              </a:rPr>
              <a:t>“a way of be-</a:t>
            </a:r>
            <a:r>
              <a:rPr lang="en-AU" sz="2000" b="1" dirty="0" err="1">
                <a:latin typeface="Californian FB" panose="0207040306080B030204" pitchFamily="18" charset="0"/>
                <a:cs typeface="Times New Roman" panose="02020603050405020304" pitchFamily="18" charset="0"/>
              </a:rPr>
              <a:t>ing</a:t>
            </a:r>
            <a:r>
              <a:rPr lang="en-AU" sz="2000" b="1" dirty="0">
                <a:latin typeface="Californian FB" panose="0207040306080B030204" pitchFamily="18" charset="0"/>
                <a:cs typeface="Times New Roman" panose="02020603050405020304" pitchFamily="18" charset="0"/>
              </a:rPr>
              <a:t>” </a:t>
            </a:r>
            <a:r>
              <a:rPr lang="en-AU" sz="2000" dirty="0">
                <a:latin typeface="Californian FB" panose="0207040306080B030204" pitchFamily="18" charset="0"/>
                <a:cs typeface="Times New Roman" panose="02020603050405020304" pitchFamily="18" charset="0"/>
              </a:rPr>
              <a:t>characterised by: </a:t>
            </a:r>
          </a:p>
          <a:p>
            <a:r>
              <a:rPr lang="en-AU" sz="2000" b="1" dirty="0">
                <a:latin typeface="Californian FB" panose="0207040306080B030204" pitchFamily="18" charset="0"/>
                <a:cs typeface="Times New Roman" panose="02020603050405020304" pitchFamily="18" charset="0"/>
              </a:rPr>
              <a:t>a) an Awesome and Ecstatic sense of Otherness from patriarchal norms and values </a:t>
            </a:r>
          </a:p>
          <a:p>
            <a:r>
              <a:rPr lang="en-AU" sz="2000" b="1" dirty="0">
                <a:latin typeface="Californian FB" panose="0207040306080B030204" pitchFamily="18" charset="0"/>
                <a:cs typeface="Times New Roman" panose="02020603050405020304" pitchFamily="18" charset="0"/>
              </a:rPr>
              <a:t>b) conscious awareness </a:t>
            </a:r>
          </a:p>
          <a:p>
            <a:r>
              <a:rPr lang="en-AU" sz="2000" b="1" dirty="0">
                <a:latin typeface="Californian FB" panose="0207040306080B030204" pitchFamily="18" charset="0"/>
                <a:cs typeface="Times New Roman" panose="02020603050405020304" pitchFamily="18" charset="0"/>
              </a:rPr>
              <a:t>c) moral outrage </a:t>
            </a:r>
          </a:p>
          <a:p>
            <a:r>
              <a:rPr lang="en-AU" sz="2000" b="1" dirty="0">
                <a:latin typeface="Californian FB" panose="0207040306080B030204" pitchFamily="18" charset="0"/>
                <a:cs typeface="Times New Roman" panose="02020603050405020304" pitchFamily="18" charset="0"/>
              </a:rPr>
              <a:t>d) commitment</a:t>
            </a:r>
          </a:p>
          <a:p>
            <a:endParaRPr lang="en-AU" sz="2000" b="1" dirty="0">
              <a:latin typeface="Californian FB" panose="0207040306080B030204" pitchFamily="18" charset="0"/>
              <a:cs typeface="Times New Roman" panose="02020603050405020304" pitchFamily="18" charset="0"/>
            </a:endParaRPr>
          </a:p>
          <a:p>
            <a:r>
              <a:rPr lang="en-AU" sz="2000" dirty="0">
                <a:latin typeface="Californian FB" panose="0207040306080B030204" pitchFamily="18" charset="0"/>
                <a:cs typeface="Times New Roman" panose="02020603050405020304" pitchFamily="18" charset="0"/>
              </a:rPr>
              <a:t>She defines </a:t>
            </a:r>
            <a:r>
              <a:rPr lang="en-AU" sz="2000" b="1" dirty="0">
                <a:latin typeface="Californian FB" panose="0207040306080B030204" pitchFamily="18" charset="0"/>
                <a:cs typeface="Times New Roman" panose="02020603050405020304" pitchFamily="18" charset="0"/>
              </a:rPr>
              <a:t>“be-</a:t>
            </a:r>
            <a:r>
              <a:rPr lang="en-AU" sz="2000" b="1" dirty="0" err="1">
                <a:latin typeface="Californian FB" panose="0207040306080B030204" pitchFamily="18" charset="0"/>
                <a:cs typeface="Times New Roman" panose="02020603050405020304" pitchFamily="18" charset="0"/>
              </a:rPr>
              <a:t>ing</a:t>
            </a:r>
            <a:r>
              <a:rPr lang="en-AU" sz="2000" b="1" dirty="0">
                <a:latin typeface="Californian FB" panose="0207040306080B030204" pitchFamily="18" charset="0"/>
                <a:cs typeface="Times New Roman" panose="02020603050405020304" pitchFamily="18" charset="0"/>
              </a:rPr>
              <a:t>” </a:t>
            </a:r>
            <a:r>
              <a:rPr lang="en-AU" sz="2000" dirty="0">
                <a:latin typeface="Californian FB" panose="0207040306080B030204" pitchFamily="18" charset="0"/>
                <a:cs typeface="Times New Roman" panose="02020603050405020304" pitchFamily="18" charset="0"/>
              </a:rPr>
              <a:t>as </a:t>
            </a:r>
            <a:r>
              <a:rPr lang="en-AU" dirty="0">
                <a:latin typeface="Californian FB" panose="0207040306080B030204" pitchFamily="18" charset="0"/>
              </a:rPr>
              <a:t>participatory divine energy or </a:t>
            </a:r>
            <a:r>
              <a:rPr lang="en-AU" b="1" dirty="0">
                <a:latin typeface="Californian FB" panose="0207040306080B030204" pitchFamily="18" charset="0"/>
              </a:rPr>
              <a:t>God the Verb</a:t>
            </a:r>
            <a:r>
              <a:rPr lang="en-AU" dirty="0">
                <a:latin typeface="Californian FB" panose="0207040306080B030204" pitchFamily="18" charset="0"/>
              </a:rPr>
              <a:t>. </a:t>
            </a:r>
          </a:p>
          <a:p>
            <a:endParaRPr lang="en-AU" sz="2000" dirty="0">
              <a:latin typeface="Californian FB" panose="0207040306080B030204" pitchFamily="18" charset="0"/>
              <a:cs typeface="Times New Roman" panose="02020603050405020304" pitchFamily="18" charset="0"/>
            </a:endParaRPr>
          </a:p>
          <a:p>
            <a:pPr algn="r"/>
            <a:r>
              <a:rPr lang="en-AU" sz="1600" dirty="0">
                <a:latin typeface="Californian FB" panose="0207040306080B030204" pitchFamily="18" charset="0"/>
              </a:rPr>
              <a:t>Daly &amp; Caputi, </a:t>
            </a:r>
            <a:r>
              <a:rPr lang="en-AU" sz="1600" i="1" dirty="0">
                <a:latin typeface="Californian FB" panose="0207040306080B030204" pitchFamily="18" charset="0"/>
              </a:rPr>
              <a:t>Webster’s First New Intergalactic </a:t>
            </a:r>
            <a:r>
              <a:rPr lang="en-AU" sz="1600" i="1" dirty="0" err="1">
                <a:latin typeface="Californian FB" panose="0207040306080B030204" pitchFamily="18" charset="0"/>
              </a:rPr>
              <a:t>Wickedary</a:t>
            </a:r>
            <a:r>
              <a:rPr lang="en-AU" sz="1600" i="1" dirty="0">
                <a:latin typeface="Californian FB" panose="0207040306080B030204" pitchFamily="18" charset="0"/>
              </a:rPr>
              <a:t> of the English Language, </a:t>
            </a:r>
            <a:r>
              <a:rPr lang="en-AU" sz="1600" dirty="0">
                <a:latin typeface="Californian FB" panose="0207040306080B030204" pitchFamily="18" charset="0"/>
              </a:rPr>
              <a:t>1987. </a:t>
            </a:r>
          </a:p>
          <a:p>
            <a:endParaRPr lang="en-AU" sz="2000" dirty="0">
              <a:latin typeface="Californian FB" panose="0207040306080B0302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6207498C-5DC0-33E8-AD61-D0C1EEAEF254}"/>
              </a:ext>
            </a:extLst>
          </p:cNvPr>
          <p:cNvSpPr txBox="1"/>
          <p:nvPr/>
        </p:nvSpPr>
        <p:spPr>
          <a:xfrm>
            <a:off x="1543630" y="1659781"/>
            <a:ext cx="9007826" cy="1015663"/>
          </a:xfrm>
          <a:prstGeom prst="rect">
            <a:avLst/>
          </a:prstGeom>
          <a:noFill/>
        </p:spPr>
        <p:txBody>
          <a:bodyPr wrap="square" rtlCol="0">
            <a:spAutoFit/>
          </a:bodyPr>
          <a:lstStyle/>
          <a:p>
            <a:pPr algn="just"/>
            <a:r>
              <a:rPr lang="en-AU" sz="2000" dirty="0">
                <a:latin typeface="Californian FB" panose="0207040306080B030204" pitchFamily="18" charset="0"/>
              </a:rPr>
              <a:t>Definitions of Radical Feminism vary with different emphasis on dismantling the Patriarchy as the root cause of women’s oppression, challenging gender roles, ending sexual violence, emphasising reproductive control, and so on.</a:t>
            </a:r>
          </a:p>
        </p:txBody>
      </p:sp>
    </p:spTree>
    <p:extLst>
      <p:ext uri="{BB962C8B-B14F-4D97-AF65-F5344CB8AC3E}">
        <p14:creationId xmlns:p14="http://schemas.microsoft.com/office/powerpoint/2010/main" val="28981675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louds in sky">
            <a:extLst>
              <a:ext uri="{FF2B5EF4-FFF2-40B4-BE49-F238E27FC236}">
                <a16:creationId xmlns:a16="http://schemas.microsoft.com/office/drawing/2014/main" id="{78A07966-0EBD-F710-7C3F-E9029066BE2F}"/>
              </a:ext>
            </a:extLst>
          </p:cNvPr>
          <p:cNvPicPr>
            <a:picLocks noChangeAspect="1"/>
          </p:cNvPicPr>
          <p:nvPr/>
        </p:nvPicPr>
        <p:blipFill>
          <a:blip r:embed="rId2" cstate="email">
            <a:alphaModFix amt="85000"/>
            <a:duotone>
              <a:schemeClr val="accent2">
                <a:shade val="45000"/>
                <a:satMod val="135000"/>
              </a:schemeClr>
              <a:prstClr val="white"/>
            </a:duotone>
            <a:extLst>
              <a:ext uri="{BEBA8EAE-BF5A-486C-A8C5-ECC9F3942E4B}">
                <a14:imgProps xmlns:a14="http://schemas.microsoft.com/office/drawing/2010/main">
                  <a14:imgLayer r:embed="rId3">
                    <a14:imgEffect>
                      <a14:artisticPaintStrokes/>
                    </a14:imgEffect>
                  </a14:imgLayer>
                </a14:imgProps>
              </a:ex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6A8CFE-B32E-7C74-7820-C37A54C36A3D}"/>
              </a:ext>
            </a:extLst>
          </p:cNvPr>
          <p:cNvSpPr>
            <a:spLocks noGrp="1"/>
          </p:cNvSpPr>
          <p:nvPr>
            <p:ph type="title"/>
          </p:nvPr>
        </p:nvSpPr>
        <p:spPr>
          <a:xfrm>
            <a:off x="1261891" y="709354"/>
            <a:ext cx="9785098" cy="611864"/>
          </a:xfrm>
        </p:spPr>
        <p:style>
          <a:lnRef idx="2">
            <a:schemeClr val="accent2">
              <a:shade val="15000"/>
            </a:schemeClr>
          </a:lnRef>
          <a:fillRef idx="1">
            <a:schemeClr val="accent2"/>
          </a:fillRef>
          <a:effectRef idx="0">
            <a:schemeClr val="accent2"/>
          </a:effectRef>
          <a:fontRef idx="minor">
            <a:schemeClr val="lt1"/>
          </a:fontRef>
        </p:style>
        <p:txBody>
          <a:bodyPr>
            <a:noAutofit/>
          </a:bodyPr>
          <a:lstStyle/>
          <a:p>
            <a:r>
              <a:rPr lang="en-AU" sz="3200" b="1" i="1" dirty="0">
                <a:solidFill>
                  <a:schemeClr val="tx1"/>
                </a:solidFill>
                <a:latin typeface="Californian FB" panose="0207040306080B030204" pitchFamily="18" charset="0"/>
                <a:cs typeface="Times New Roman" panose="02020603050405020304" pitchFamily="18" charset="0"/>
              </a:rPr>
              <a:t>Gyn/Ecology: the Metaethics of Radical Feminism </a:t>
            </a:r>
            <a:r>
              <a:rPr lang="en-AU" sz="2400" dirty="0">
                <a:solidFill>
                  <a:schemeClr val="tx1"/>
                </a:solidFill>
                <a:latin typeface="Californian FB" panose="0207040306080B030204" pitchFamily="18" charset="0"/>
                <a:cs typeface="Times New Roman" panose="02020603050405020304" pitchFamily="18" charset="0"/>
              </a:rPr>
              <a:t>(1978)</a:t>
            </a:r>
          </a:p>
        </p:txBody>
      </p:sp>
      <p:sp>
        <p:nvSpPr>
          <p:cNvPr id="4" name="TextBox 3">
            <a:extLst>
              <a:ext uri="{FF2B5EF4-FFF2-40B4-BE49-F238E27FC236}">
                <a16:creationId xmlns:a16="http://schemas.microsoft.com/office/drawing/2014/main" id="{9F01CCC4-EF87-F424-81A6-3D78C630F873}"/>
              </a:ext>
            </a:extLst>
          </p:cNvPr>
          <p:cNvSpPr txBox="1"/>
          <p:nvPr/>
        </p:nvSpPr>
        <p:spPr>
          <a:xfrm>
            <a:off x="995423" y="2053591"/>
            <a:ext cx="10318035" cy="1938992"/>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r>
              <a:rPr lang="en-AU" sz="2400" b="1" dirty="0">
                <a:solidFill>
                  <a:schemeClr val="tx1"/>
                </a:solidFill>
                <a:latin typeface="Californian FB" panose="0207040306080B030204" pitchFamily="18" charset="0"/>
                <a:cs typeface="Times New Roman" panose="02020603050405020304" pitchFamily="18" charset="0"/>
              </a:rPr>
              <a:t>“My thunderbolt of rage” and “an invitation to the Wild Witch in all women who long to spin” 						               </a:t>
            </a:r>
            <a:r>
              <a:rPr lang="en-AU" sz="1600" dirty="0">
                <a:solidFill>
                  <a:schemeClr val="tx1"/>
                </a:solidFill>
                <a:latin typeface="Californian FB" panose="0207040306080B030204" pitchFamily="18" charset="0"/>
                <a:cs typeface="Times New Roman" panose="02020603050405020304" pitchFamily="18" charset="0"/>
              </a:rPr>
              <a:t>Daly, </a:t>
            </a:r>
            <a:r>
              <a:rPr lang="en-AU" sz="1600" i="1" dirty="0">
                <a:solidFill>
                  <a:schemeClr val="tx1"/>
                </a:solidFill>
                <a:latin typeface="Californian FB" panose="0207040306080B030204" pitchFamily="18" charset="0"/>
                <a:cs typeface="Times New Roman" panose="02020603050405020304" pitchFamily="18" charset="0"/>
              </a:rPr>
              <a:t>Gyn/Ecology</a:t>
            </a:r>
            <a:r>
              <a:rPr lang="en-AU" sz="1600" dirty="0">
                <a:solidFill>
                  <a:schemeClr val="tx1"/>
                </a:solidFill>
                <a:latin typeface="Californian FB" panose="0207040306080B030204" pitchFamily="18" charset="0"/>
                <a:cs typeface="Times New Roman" panose="02020603050405020304" pitchFamily="18" charset="0"/>
              </a:rPr>
              <a:t>, xv. </a:t>
            </a:r>
          </a:p>
          <a:p>
            <a:endParaRPr lang="en-AU" sz="2400" b="1" dirty="0">
              <a:solidFill>
                <a:schemeClr val="tx1"/>
              </a:solidFill>
              <a:latin typeface="Californian FB" panose="0207040306080B030204" pitchFamily="18" charset="0"/>
              <a:cs typeface="Times New Roman" panose="02020603050405020304" pitchFamily="18" charset="0"/>
            </a:endParaRPr>
          </a:p>
          <a:p>
            <a:pPr algn="just"/>
            <a:r>
              <a:rPr lang="en-AU" sz="2400" b="1" dirty="0">
                <a:solidFill>
                  <a:schemeClr val="tx1"/>
                </a:solidFill>
                <a:latin typeface="Californian FB" panose="0207040306080B030204" pitchFamily="18" charset="0"/>
                <a:cs typeface="Times New Roman" panose="02020603050405020304" pitchFamily="18" charset="0"/>
              </a:rPr>
              <a:t>Primary metaphor – spinning; she talks about “ecstatic spiral journeys” that involve exorcism.</a:t>
            </a:r>
          </a:p>
        </p:txBody>
      </p:sp>
      <p:sp>
        <p:nvSpPr>
          <p:cNvPr id="5" name="TextBox 4">
            <a:extLst>
              <a:ext uri="{FF2B5EF4-FFF2-40B4-BE49-F238E27FC236}">
                <a16:creationId xmlns:a16="http://schemas.microsoft.com/office/drawing/2014/main" id="{1FBC3157-46CF-A41A-97D1-29DDBE2BD5A1}"/>
              </a:ext>
            </a:extLst>
          </p:cNvPr>
          <p:cNvSpPr txBox="1"/>
          <p:nvPr/>
        </p:nvSpPr>
        <p:spPr>
          <a:xfrm>
            <a:off x="995423" y="4199515"/>
            <a:ext cx="10416289" cy="1846659"/>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algn="just"/>
            <a:r>
              <a:rPr lang="en-AU" sz="2400" b="1" i="1" dirty="0">
                <a:solidFill>
                  <a:schemeClr val="tx1"/>
                </a:solidFill>
                <a:latin typeface="Californian FB" panose="0207040306080B030204" pitchFamily="18" charset="0"/>
              </a:rPr>
              <a:t>Exorcism:</a:t>
            </a:r>
            <a:r>
              <a:rPr lang="en-AU" sz="2400" b="1" dirty="0">
                <a:solidFill>
                  <a:schemeClr val="tx1"/>
                </a:solidFill>
                <a:latin typeface="Californian FB" panose="0207040306080B030204" pitchFamily="18" charset="0"/>
              </a:rPr>
              <a:t> a series of A-mazing Acts of Dispossession, expelling both internal and external manifestations of the godfather; Naming the demons who block each passage of the Otherworld Journey and thereby ousting these obstacles to the Ecstatic Process.</a:t>
            </a:r>
            <a:r>
              <a:rPr lang="en-AU" sz="2400" dirty="0">
                <a:solidFill>
                  <a:schemeClr val="tx1"/>
                </a:solidFill>
                <a:latin typeface="Californian FB" panose="0207040306080B030204" pitchFamily="18" charset="0"/>
              </a:rPr>
              <a:t> </a:t>
            </a:r>
          </a:p>
          <a:p>
            <a:pPr algn="r"/>
            <a:r>
              <a:rPr lang="en-AU" sz="1600" dirty="0">
                <a:solidFill>
                  <a:schemeClr val="tx1"/>
                </a:solidFill>
                <a:latin typeface="Californian FB" panose="0207040306080B030204" pitchFamily="18" charset="0"/>
              </a:rPr>
              <a:t>Daly &amp; Caputi, </a:t>
            </a:r>
            <a:r>
              <a:rPr lang="en-AU" i="1" dirty="0" err="1">
                <a:solidFill>
                  <a:schemeClr val="tx1"/>
                </a:solidFill>
                <a:latin typeface="Californian FB" panose="0207040306080B030204" pitchFamily="18" charset="0"/>
              </a:rPr>
              <a:t>Wickedary</a:t>
            </a:r>
            <a:r>
              <a:rPr lang="en-AU" dirty="0">
                <a:solidFill>
                  <a:schemeClr val="tx1"/>
                </a:solidFill>
                <a:latin typeface="Californian FB" panose="0207040306080B030204" pitchFamily="18" charset="0"/>
              </a:rPr>
              <a:t>,  </a:t>
            </a:r>
            <a:r>
              <a:rPr lang="en-AU" sz="1600" dirty="0">
                <a:solidFill>
                  <a:schemeClr val="tx1"/>
                </a:solidFill>
                <a:latin typeface="Californian FB" panose="0207040306080B030204" pitchFamily="18" charset="0"/>
              </a:rPr>
              <a:t>75.</a:t>
            </a:r>
            <a:r>
              <a:rPr lang="en-AU" sz="1600" dirty="0">
                <a:solidFill>
                  <a:srgbClr val="FF0000"/>
                </a:solidFill>
                <a:latin typeface="Californian FB" panose="0207040306080B030204" pitchFamily="18" charset="0"/>
              </a:rPr>
              <a:t> </a:t>
            </a:r>
          </a:p>
        </p:txBody>
      </p:sp>
    </p:spTree>
    <p:extLst>
      <p:ext uri="{BB962C8B-B14F-4D97-AF65-F5344CB8AC3E}">
        <p14:creationId xmlns:p14="http://schemas.microsoft.com/office/powerpoint/2010/main" val="1784078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piral shell pattern">
            <a:extLst>
              <a:ext uri="{FF2B5EF4-FFF2-40B4-BE49-F238E27FC236}">
                <a16:creationId xmlns:a16="http://schemas.microsoft.com/office/drawing/2014/main" id="{51356A71-4EC4-995B-86E8-696A963163BD}"/>
              </a:ext>
            </a:extLst>
          </p:cNvPr>
          <p:cNvPicPr>
            <a:picLocks noChangeAspect="1"/>
          </p:cNvPicPr>
          <p:nvPr/>
        </p:nvPicPr>
        <p:blipFill>
          <a:blip r:embed="rId2" cstate="email">
            <a:alphaModFix amt="20000"/>
            <a:extLst>
              <a:ext uri="{BEBA8EAE-BF5A-486C-A8C5-ECC9F3942E4B}">
                <a14:imgProps xmlns:a14="http://schemas.microsoft.com/office/drawing/2010/main">
                  <a14:imgLayer r:embed="rId3">
                    <a14:imgEffect>
                      <a14:artisticChalkSketch/>
                    </a14:imgEffect>
                  </a14:imgLayer>
                </a14:imgProps>
              </a:ext>
              <a:ext uri="{28A0092B-C50C-407E-A947-70E740481C1C}">
                <a14:useLocalDpi xmlns:a14="http://schemas.microsoft.com/office/drawing/2010/main"/>
              </a:ext>
            </a:extLst>
          </a:blip>
          <a:stretch>
            <a:fillRect/>
          </a:stretch>
        </p:blipFill>
        <p:spPr>
          <a:xfrm>
            <a:off x="0" y="0"/>
            <a:ext cx="12192001" cy="6858000"/>
          </a:xfrm>
          <a:prstGeom prst="rect">
            <a:avLst/>
          </a:prstGeom>
        </p:spPr>
      </p:pic>
      <p:sp>
        <p:nvSpPr>
          <p:cNvPr id="2" name="TextBox 1">
            <a:extLst>
              <a:ext uri="{FF2B5EF4-FFF2-40B4-BE49-F238E27FC236}">
                <a16:creationId xmlns:a16="http://schemas.microsoft.com/office/drawing/2014/main" id="{55EB7248-CBD7-BA31-70F8-CF0FD32105A3}"/>
              </a:ext>
            </a:extLst>
          </p:cNvPr>
          <p:cNvSpPr txBox="1"/>
          <p:nvPr/>
        </p:nvSpPr>
        <p:spPr>
          <a:xfrm>
            <a:off x="2829710" y="607248"/>
            <a:ext cx="6532579" cy="584775"/>
          </a:xfrm>
          <a:prstGeom prst="rect">
            <a:avLst/>
          </a:prstGeom>
          <a:noFill/>
        </p:spPr>
        <p:txBody>
          <a:bodyPr wrap="square" rtlCol="0">
            <a:spAutoFit/>
          </a:bodyPr>
          <a:lstStyle/>
          <a:p>
            <a:r>
              <a:rPr lang="en-AU" sz="3200" b="1" dirty="0">
                <a:latin typeface="Californian FB" panose="0207040306080B030204" pitchFamily="18" charset="0"/>
                <a:cs typeface="Times New Roman" panose="02020603050405020304" pitchFamily="18" charset="0"/>
              </a:rPr>
              <a:t>Spinning and the Mystical Tradition</a:t>
            </a:r>
          </a:p>
        </p:txBody>
      </p:sp>
      <p:sp>
        <p:nvSpPr>
          <p:cNvPr id="3" name="AutoShape 2">
            <a:extLst>
              <a:ext uri="{FF2B5EF4-FFF2-40B4-BE49-F238E27FC236}">
                <a16:creationId xmlns:a16="http://schemas.microsoft.com/office/drawing/2014/main" id="{4FA679D6-B13D-DD9C-8872-C09D9259CB62}"/>
              </a:ext>
            </a:extLst>
          </p:cNvPr>
          <p:cNvSpPr>
            <a:spLocks noChangeAspect="1" noChangeArrowheads="1"/>
          </p:cNvSpPr>
          <p:nvPr/>
        </p:nvSpPr>
        <p:spPr bwMode="auto">
          <a:xfrm>
            <a:off x="5943599" y="3276599"/>
            <a:ext cx="1475509" cy="147550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4" name="TextBox 3">
            <a:extLst>
              <a:ext uri="{FF2B5EF4-FFF2-40B4-BE49-F238E27FC236}">
                <a16:creationId xmlns:a16="http://schemas.microsoft.com/office/drawing/2014/main" id="{53F481B2-4737-BA16-C8CA-80E9D1381E1A}"/>
              </a:ext>
            </a:extLst>
          </p:cNvPr>
          <p:cNvSpPr txBox="1"/>
          <p:nvPr/>
        </p:nvSpPr>
        <p:spPr>
          <a:xfrm>
            <a:off x="1205822" y="1654058"/>
            <a:ext cx="9677329" cy="2215991"/>
          </a:xfrm>
          <a:prstGeom prst="rect">
            <a:avLst/>
          </a:prstGeom>
          <a:noFill/>
        </p:spPr>
        <p:txBody>
          <a:bodyPr wrap="square" rtlCol="0">
            <a:spAutoFit/>
          </a:bodyPr>
          <a:lstStyle/>
          <a:p>
            <a:pPr algn="just"/>
            <a:r>
              <a:rPr lang="en-AU" sz="2000" dirty="0">
                <a:latin typeface="Californian FB" panose="0207040306080B030204" pitchFamily="18" charset="0"/>
                <a:ea typeface="Calibri" panose="020F0502020204030204" pitchFamily="34" charset="0"/>
              </a:rPr>
              <a:t>At the beginning of</a:t>
            </a:r>
            <a:r>
              <a:rPr lang="en-AU" sz="2000" dirty="0">
                <a:effectLst/>
                <a:latin typeface="Californian FB" panose="0207040306080B030204" pitchFamily="18" charset="0"/>
                <a:ea typeface="Calibri" panose="020F0502020204030204" pitchFamily="34" charset="0"/>
              </a:rPr>
              <a:t> </a:t>
            </a:r>
            <a:r>
              <a:rPr lang="en-AU" sz="2000" i="1" dirty="0">
                <a:effectLst/>
                <a:latin typeface="Californian FB" panose="0207040306080B030204" pitchFamily="18" charset="0"/>
                <a:ea typeface="Calibri" panose="020F0502020204030204" pitchFamily="34" charset="0"/>
              </a:rPr>
              <a:t>Gyn/Ecology</a:t>
            </a:r>
            <a:r>
              <a:rPr lang="en-AU" sz="2000" dirty="0">
                <a:effectLst/>
                <a:latin typeface="Californian FB" panose="0207040306080B030204" pitchFamily="18" charset="0"/>
                <a:ea typeface="Calibri" panose="020F0502020204030204" pitchFamily="34" charset="0"/>
              </a:rPr>
              <a:t> Daly mentions the</a:t>
            </a:r>
            <a:r>
              <a:rPr lang="en-AU" sz="2000" b="1" dirty="0">
                <a:latin typeface="Californian FB" panose="0207040306080B030204" pitchFamily="18" charset="0"/>
                <a:ea typeface="Calibri" panose="020F0502020204030204" pitchFamily="34" charset="0"/>
              </a:rPr>
              <a:t> </a:t>
            </a:r>
            <a:r>
              <a:rPr lang="en-AU" sz="2000" b="1" dirty="0">
                <a:effectLst/>
                <a:latin typeface="Californian FB" panose="0207040306080B030204" pitchFamily="18" charset="0"/>
                <a:ea typeface="Calibri" panose="020F0502020204030204" pitchFamily="34" charset="0"/>
              </a:rPr>
              <a:t>Whirling Dervishes</a:t>
            </a:r>
            <a:r>
              <a:rPr lang="en-AU" sz="2000" dirty="0">
                <a:effectLst/>
                <a:latin typeface="Californian FB" panose="0207040306080B030204" pitchFamily="18" charset="0"/>
                <a:ea typeface="Calibri" panose="020F0502020204030204" pitchFamily="34" charset="0"/>
              </a:rPr>
              <a:t>, the 13</a:t>
            </a:r>
            <a:r>
              <a:rPr lang="en-AU" sz="2000" baseline="30000" dirty="0">
                <a:effectLst/>
                <a:latin typeface="Californian FB" panose="0207040306080B030204" pitchFamily="18" charset="0"/>
                <a:ea typeface="Calibri" panose="020F0502020204030204" pitchFamily="34" charset="0"/>
              </a:rPr>
              <a:t>th</a:t>
            </a:r>
            <a:r>
              <a:rPr lang="en-AU" sz="2000" dirty="0">
                <a:effectLst/>
                <a:latin typeface="Californian FB" panose="0207040306080B030204" pitchFamily="18" charset="0"/>
                <a:ea typeface="Calibri" panose="020F0502020204030204" pitchFamily="34" charset="0"/>
              </a:rPr>
              <a:t> century Turkish practitioners of Sufism, where spinning is aimed at achieving a state of spiritual ecstasy and divine love. </a:t>
            </a:r>
            <a:r>
              <a:rPr lang="en-AU" sz="2000" dirty="0">
                <a:latin typeface="Californian FB" panose="0207040306080B030204" pitchFamily="18" charset="0"/>
                <a:cs typeface="Times New Roman" panose="02020603050405020304" pitchFamily="18" charset="0"/>
              </a:rPr>
              <a:t>She relates them to the concept of the</a:t>
            </a:r>
            <a:r>
              <a:rPr lang="en-AU" sz="2000" b="1" dirty="0">
                <a:latin typeface="Californian FB" panose="0207040306080B030204" pitchFamily="18" charset="0"/>
                <a:cs typeface="Times New Roman" panose="02020603050405020304" pitchFamily="18" charset="0"/>
              </a:rPr>
              <a:t> Spinster</a:t>
            </a:r>
            <a:r>
              <a:rPr lang="en-AU" sz="2000" dirty="0">
                <a:latin typeface="Californian FB" panose="0207040306080B030204" pitchFamily="18" charset="0"/>
                <a:cs typeface="Times New Roman" panose="02020603050405020304" pitchFamily="18" charset="0"/>
              </a:rPr>
              <a:t>, which she defines as a woman who is </a:t>
            </a:r>
            <a:r>
              <a:rPr lang="en-AU" sz="2000" b="1" dirty="0">
                <a:latin typeface="Californian FB" panose="0207040306080B030204" pitchFamily="18" charset="0"/>
                <a:cs typeface="Times New Roman" panose="02020603050405020304" pitchFamily="18" charset="0"/>
              </a:rPr>
              <a:t>Self-identified</a:t>
            </a:r>
            <a:r>
              <a:rPr lang="en-AU" sz="2000" dirty="0">
                <a:latin typeface="Californian FB" panose="0207040306080B030204" pitchFamily="18" charset="0"/>
                <a:cs typeface="Times New Roman" panose="02020603050405020304" pitchFamily="18" charset="0"/>
              </a:rPr>
              <a:t>, spinning in a new time/space, and places the journeying necessary for this newly identified radical feminist in the context of </a:t>
            </a:r>
            <a:r>
              <a:rPr lang="en-AU" sz="2000" b="1" dirty="0">
                <a:latin typeface="Californian FB" panose="0207040306080B030204" pitchFamily="18" charset="0"/>
                <a:cs typeface="Times New Roman" panose="02020603050405020304" pitchFamily="18" charset="0"/>
              </a:rPr>
              <a:t>mystical journeys</a:t>
            </a:r>
            <a:r>
              <a:rPr lang="en-AU" sz="2000" dirty="0">
                <a:latin typeface="Californian FB" panose="0207040306080B030204" pitchFamily="18" charset="0"/>
                <a:cs typeface="Times New Roman" panose="02020603050405020304" pitchFamily="18" charset="0"/>
              </a:rPr>
              <a:t>,</a:t>
            </a:r>
            <a:r>
              <a:rPr lang="en-AU" sz="2000" b="1" dirty="0">
                <a:latin typeface="Californian FB" panose="0207040306080B030204" pitchFamily="18" charset="0"/>
                <a:cs typeface="Times New Roman" panose="02020603050405020304" pitchFamily="18" charset="0"/>
              </a:rPr>
              <a:t> </a:t>
            </a:r>
            <a:r>
              <a:rPr lang="en-AU" sz="2000" dirty="0">
                <a:latin typeface="Californian FB" panose="0207040306080B030204" pitchFamily="18" charset="0"/>
                <a:cs typeface="Times New Roman" panose="02020603050405020304" pitchFamily="18" charset="0"/>
              </a:rPr>
              <a:t>quests</a:t>
            </a:r>
            <a:r>
              <a:rPr lang="en-AU" sz="2000" b="1" dirty="0">
                <a:latin typeface="Californian FB" panose="0207040306080B030204" pitchFamily="18" charset="0"/>
                <a:cs typeface="Times New Roman" panose="02020603050405020304" pitchFamily="18" charset="0"/>
              </a:rPr>
              <a:t> </a:t>
            </a:r>
            <a:r>
              <a:rPr lang="en-AU" sz="2000" dirty="0">
                <a:latin typeface="Californian FB" panose="0207040306080B030204" pitchFamily="18" charset="0"/>
                <a:cs typeface="Times New Roman" panose="02020603050405020304" pitchFamily="18" charset="0"/>
              </a:rPr>
              <a:t>and the creation of </a:t>
            </a:r>
            <a:r>
              <a:rPr lang="en-AU" sz="2000" b="1" dirty="0">
                <a:latin typeface="Californian FB" panose="0207040306080B030204" pitchFamily="18" charset="0"/>
                <a:cs typeface="Times New Roman" panose="02020603050405020304" pitchFamily="18" charset="0"/>
              </a:rPr>
              <a:t>cosmic tapestries</a:t>
            </a:r>
            <a:r>
              <a:rPr lang="en-AU" sz="2000" dirty="0">
                <a:latin typeface="Californian FB" panose="0207040306080B030204" pitchFamily="18" charset="0"/>
                <a:cs typeface="Times New Roman" panose="02020603050405020304" pitchFamily="18" charset="0"/>
              </a:rPr>
              <a:t>.</a:t>
            </a:r>
            <a:r>
              <a:rPr lang="en-AU" sz="2000" b="1" dirty="0">
                <a:latin typeface="Californian FB" panose="0207040306080B030204" pitchFamily="18" charset="0"/>
                <a:cs typeface="Times New Roman" panose="02020603050405020304" pitchFamily="18" charset="0"/>
              </a:rPr>
              <a:t> </a:t>
            </a:r>
          </a:p>
          <a:p>
            <a:pPr algn="r"/>
            <a:r>
              <a:rPr lang="en-AU" sz="1600" dirty="0">
                <a:latin typeface="Californian FB" panose="0207040306080B030204" pitchFamily="18" charset="0"/>
                <a:cs typeface="Times New Roman" panose="02020603050405020304" pitchFamily="18" charset="0"/>
              </a:rPr>
              <a:t>Daly, </a:t>
            </a:r>
            <a:r>
              <a:rPr lang="en-AU" sz="1600" i="1" dirty="0">
                <a:latin typeface="Californian FB" panose="0207040306080B030204" pitchFamily="18" charset="0"/>
                <a:cs typeface="Times New Roman" panose="02020603050405020304" pitchFamily="18" charset="0"/>
              </a:rPr>
              <a:t>Gyn/Ecology, </a:t>
            </a:r>
            <a:r>
              <a:rPr lang="en-AU" sz="1600" dirty="0">
                <a:latin typeface="Californian FB" panose="0207040306080B030204" pitchFamily="18" charset="0"/>
                <a:cs typeface="Times New Roman" panose="02020603050405020304" pitchFamily="18" charset="0"/>
              </a:rPr>
              <a:t>3-4. </a:t>
            </a:r>
          </a:p>
        </p:txBody>
      </p:sp>
      <p:sp>
        <p:nvSpPr>
          <p:cNvPr id="5" name="TextBox 4">
            <a:extLst>
              <a:ext uri="{FF2B5EF4-FFF2-40B4-BE49-F238E27FC236}">
                <a16:creationId xmlns:a16="http://schemas.microsoft.com/office/drawing/2014/main" id="{14457488-6FC9-541B-24AD-E3729555F20C}"/>
              </a:ext>
            </a:extLst>
          </p:cNvPr>
          <p:cNvSpPr txBox="1"/>
          <p:nvPr/>
        </p:nvSpPr>
        <p:spPr>
          <a:xfrm>
            <a:off x="1205822" y="4071362"/>
            <a:ext cx="9633765" cy="1292662"/>
          </a:xfrm>
          <a:prstGeom prst="rect">
            <a:avLst/>
          </a:prstGeom>
          <a:noFill/>
        </p:spPr>
        <p:txBody>
          <a:bodyPr wrap="square" rtlCol="0">
            <a:spAutoFit/>
          </a:bodyPr>
          <a:lstStyle/>
          <a:p>
            <a:pPr algn="just"/>
            <a:r>
              <a:rPr lang="en-AU" sz="2000" dirty="0">
                <a:latin typeface="Californian FB" panose="0207040306080B030204" pitchFamily="18" charset="0"/>
                <a:cs typeface="Times New Roman" panose="02020603050405020304" pitchFamily="18" charset="0"/>
              </a:rPr>
              <a:t>She also acknowledges the </a:t>
            </a:r>
            <a:r>
              <a:rPr lang="en-AU" sz="2000" b="1" dirty="0">
                <a:latin typeface="Californian FB" panose="0207040306080B030204" pitchFamily="18" charset="0"/>
                <a:cs typeface="Times New Roman" panose="02020603050405020304" pitchFamily="18" charset="0"/>
              </a:rPr>
              <a:t>Classical tradition of initiation </a:t>
            </a:r>
            <a:r>
              <a:rPr lang="en-AU" sz="2000" dirty="0">
                <a:latin typeface="Californian FB" panose="0207040306080B030204" pitchFamily="18" charset="0"/>
                <a:cs typeface="Times New Roman" panose="02020603050405020304" pitchFamily="18" charset="0"/>
              </a:rPr>
              <a:t>in the myths of </a:t>
            </a:r>
            <a:r>
              <a:rPr lang="en-AU" sz="2000" b="1" dirty="0">
                <a:latin typeface="Californian FB" panose="0207040306080B030204" pitchFamily="18" charset="0"/>
                <a:cs typeface="Times New Roman" panose="02020603050405020304" pitchFamily="18" charset="0"/>
              </a:rPr>
              <a:t>Athena</a:t>
            </a:r>
            <a:r>
              <a:rPr lang="en-AU" sz="2000" dirty="0">
                <a:latin typeface="Californian FB" panose="0207040306080B030204" pitchFamily="18" charset="0"/>
                <a:cs typeface="Times New Roman" panose="02020603050405020304" pitchFamily="18" charset="0"/>
              </a:rPr>
              <a:t> who was </a:t>
            </a:r>
            <a:r>
              <a:rPr lang="en-AU" sz="2000" b="1" dirty="0">
                <a:latin typeface="Californian FB" panose="0207040306080B030204" pitchFamily="18" charset="0"/>
                <a:cs typeface="Times New Roman" panose="02020603050405020304" pitchFamily="18" charset="0"/>
              </a:rPr>
              <a:t>‘twice-born’</a:t>
            </a:r>
            <a:r>
              <a:rPr lang="en-AU" sz="2000" dirty="0">
                <a:latin typeface="Californian FB" panose="0207040306080B030204" pitchFamily="18" charset="0"/>
                <a:cs typeface="Times New Roman" panose="02020603050405020304" pitchFamily="18" charset="0"/>
              </a:rPr>
              <a:t> and of </a:t>
            </a:r>
            <a:r>
              <a:rPr lang="en-AU" sz="2000" b="1" dirty="0">
                <a:latin typeface="Californian FB" panose="0207040306080B030204" pitchFamily="18" charset="0"/>
                <a:cs typeface="Times New Roman" panose="02020603050405020304" pitchFamily="18" charset="0"/>
              </a:rPr>
              <a:t>Persephone</a:t>
            </a:r>
            <a:r>
              <a:rPr lang="en-AU" sz="2000" dirty="0">
                <a:latin typeface="Californian FB" panose="0207040306080B030204" pitchFamily="18" charset="0"/>
                <a:cs typeface="Times New Roman" panose="02020603050405020304" pitchFamily="18" charset="0"/>
              </a:rPr>
              <a:t>, who was reborn through the act of </a:t>
            </a:r>
            <a:r>
              <a:rPr lang="en-AU" sz="2000" b="1" dirty="0">
                <a:latin typeface="Californian FB" panose="0207040306080B030204" pitchFamily="18" charset="0"/>
                <a:cs typeface="Times New Roman" panose="02020603050405020304" pitchFamily="18" charset="0"/>
              </a:rPr>
              <a:t>rape</a:t>
            </a:r>
            <a:r>
              <a:rPr lang="en-AU" sz="2000" dirty="0">
                <a:latin typeface="Californian FB" panose="0207040306080B030204" pitchFamily="18" charset="0"/>
                <a:cs typeface="Times New Roman" panose="02020603050405020304" pitchFamily="18" charset="0"/>
              </a:rPr>
              <a:t>. </a:t>
            </a:r>
          </a:p>
          <a:p>
            <a:pPr algn="r"/>
            <a:r>
              <a:rPr lang="en-AU" sz="1600" dirty="0">
                <a:latin typeface="Californian FB" panose="0207040306080B030204" pitchFamily="18" charset="0"/>
                <a:cs typeface="Times New Roman" panose="02020603050405020304" pitchFamily="18" charset="0"/>
              </a:rPr>
              <a:t> Daly, </a:t>
            </a:r>
            <a:r>
              <a:rPr lang="en-AU" sz="1600" i="1" dirty="0">
                <a:latin typeface="Californian FB" panose="0207040306080B030204" pitchFamily="18" charset="0"/>
                <a:cs typeface="Times New Roman" panose="02020603050405020304" pitchFamily="18" charset="0"/>
              </a:rPr>
              <a:t>Gyn/Ecology,</a:t>
            </a:r>
            <a:r>
              <a:rPr lang="en-AU" sz="1600" dirty="0">
                <a:latin typeface="Californian FB" panose="0207040306080B030204" pitchFamily="18" charset="0"/>
                <a:cs typeface="Times New Roman" panose="02020603050405020304" pitchFamily="18" charset="0"/>
              </a:rPr>
              <a:t> 8, 40</a:t>
            </a:r>
            <a:r>
              <a:rPr lang="en-AU" sz="2000" dirty="0">
                <a:latin typeface="Californian FB" panose="0207040306080B030204" pitchFamily="18" charset="0"/>
                <a:cs typeface="Times New Roman" panose="02020603050405020304" pitchFamily="18" charset="0"/>
              </a:rPr>
              <a:t>.</a:t>
            </a:r>
          </a:p>
          <a:p>
            <a:endParaRPr lang="en-AU" dirty="0"/>
          </a:p>
        </p:txBody>
      </p:sp>
      <p:sp>
        <p:nvSpPr>
          <p:cNvPr id="6" name="TextBox 5">
            <a:extLst>
              <a:ext uri="{FF2B5EF4-FFF2-40B4-BE49-F238E27FC236}">
                <a16:creationId xmlns:a16="http://schemas.microsoft.com/office/drawing/2014/main" id="{8C8DA48F-7327-B825-C0D7-35AE2DF2FA31}"/>
              </a:ext>
            </a:extLst>
          </p:cNvPr>
          <p:cNvSpPr txBox="1"/>
          <p:nvPr/>
        </p:nvSpPr>
        <p:spPr>
          <a:xfrm>
            <a:off x="1249388" y="5421242"/>
            <a:ext cx="9590199" cy="984885"/>
          </a:xfrm>
          <a:prstGeom prst="rect">
            <a:avLst/>
          </a:prstGeom>
          <a:noFill/>
        </p:spPr>
        <p:txBody>
          <a:bodyPr wrap="square" rtlCol="0">
            <a:spAutoFit/>
          </a:bodyPr>
          <a:lstStyle/>
          <a:p>
            <a:pPr algn="just"/>
            <a:r>
              <a:rPr lang="en-AU" sz="2000" dirty="0">
                <a:latin typeface="Californian FB" panose="0207040306080B030204" pitchFamily="18" charset="0"/>
                <a:cs typeface="Times New Roman" panose="02020603050405020304" pitchFamily="18" charset="0"/>
              </a:rPr>
              <a:t>So, at the outset of this book Daly is placing spinning in the same category as the spiritual and initiatory practices of the medieval and ancient worlds.  </a:t>
            </a:r>
          </a:p>
          <a:p>
            <a:endParaRPr lang="en-AU" dirty="0"/>
          </a:p>
        </p:txBody>
      </p:sp>
    </p:spTree>
    <p:extLst>
      <p:ext uri="{BB962C8B-B14F-4D97-AF65-F5344CB8AC3E}">
        <p14:creationId xmlns:p14="http://schemas.microsoft.com/office/powerpoint/2010/main" val="1140953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Waterfall between large hills">
            <a:extLst>
              <a:ext uri="{FF2B5EF4-FFF2-40B4-BE49-F238E27FC236}">
                <a16:creationId xmlns:a16="http://schemas.microsoft.com/office/drawing/2014/main" id="{F0B85A83-44C7-CF3D-15C2-638A4A57D132}"/>
              </a:ext>
            </a:extLst>
          </p:cNvPr>
          <p:cNvPicPr>
            <a:picLocks noChangeAspect="1"/>
          </p:cNvPicPr>
          <p:nvPr/>
        </p:nvPicPr>
        <p:blipFill>
          <a:blip r:embed="rId2" cstate="email">
            <a:alphaModFix amt="50000"/>
            <a:extLst>
              <a:ext uri="{BEBA8EAE-BF5A-486C-A8C5-ECC9F3942E4B}">
                <a14:imgProps xmlns:a14="http://schemas.microsoft.com/office/drawing/2010/main">
                  <a14:imgLayer r:embed="rId3">
                    <a14:imgEffect>
                      <a14:artisticBlur/>
                    </a14:imgEffect>
                    <a14:imgEffect>
                      <a14:saturation sat="400000"/>
                    </a14:imgEffect>
                  </a14:imgLayer>
                </a14:imgProps>
              </a:ext>
              <a:ext uri="{28A0092B-C50C-407E-A947-70E740481C1C}">
                <a14:useLocalDpi xmlns:a14="http://schemas.microsoft.com/office/drawing/2010/main"/>
              </a:ext>
            </a:extLst>
          </a:blip>
          <a:stretch>
            <a:fillRect/>
          </a:stretch>
        </p:blipFill>
        <p:spPr>
          <a:xfrm>
            <a:off x="0" y="10510"/>
            <a:ext cx="12192000" cy="6858000"/>
          </a:xfrm>
          <a:prstGeom prst="rect">
            <a:avLst/>
          </a:prstGeom>
        </p:spPr>
      </p:pic>
      <p:sp>
        <p:nvSpPr>
          <p:cNvPr id="2" name="TextBox 1">
            <a:extLst>
              <a:ext uri="{FF2B5EF4-FFF2-40B4-BE49-F238E27FC236}">
                <a16:creationId xmlns:a16="http://schemas.microsoft.com/office/drawing/2014/main" id="{8041B5E5-779E-237C-02D0-F1A488D61315}"/>
              </a:ext>
            </a:extLst>
          </p:cNvPr>
          <p:cNvSpPr txBox="1"/>
          <p:nvPr/>
        </p:nvSpPr>
        <p:spPr>
          <a:xfrm>
            <a:off x="990597" y="2130930"/>
            <a:ext cx="9945627" cy="3108543"/>
          </a:xfrm>
          <a:prstGeom prst="rect">
            <a:avLst/>
          </a:prstGeom>
          <a:noFill/>
        </p:spPr>
        <p:txBody>
          <a:bodyPr wrap="square" rtlCol="0">
            <a:spAutoFit/>
          </a:bodyPr>
          <a:lstStyle/>
          <a:p>
            <a:pPr algn="just"/>
            <a:r>
              <a:rPr lang="en-AU" dirty="0">
                <a:latin typeface="Californian FB" panose="0207040306080B030204" pitchFamily="18" charset="0"/>
                <a:cs typeface="Times New Roman" panose="02020603050405020304" pitchFamily="18" charset="0"/>
              </a:rPr>
              <a:t>The Irish Initiatory tradition was overseen by the </a:t>
            </a:r>
            <a:r>
              <a:rPr lang="en-AU" b="1" dirty="0">
                <a:latin typeface="Californian FB" panose="0207040306080B030204" pitchFamily="18" charset="0"/>
                <a:cs typeface="Times New Roman" panose="02020603050405020304" pitchFamily="18" charset="0"/>
              </a:rPr>
              <a:t>Druids</a:t>
            </a:r>
            <a:r>
              <a:rPr lang="en-AU" dirty="0">
                <a:latin typeface="Californian FB" panose="0207040306080B030204" pitchFamily="18" charset="0"/>
                <a:cs typeface="Times New Roman" panose="02020603050405020304" pitchFamily="18" charset="0"/>
              </a:rPr>
              <a:t>, the priests and teachers of the ancient Celts in Ireland. </a:t>
            </a:r>
            <a:endParaRPr lang="en-AU" b="1" dirty="0">
              <a:latin typeface="Californian FB" panose="0207040306080B030204" pitchFamily="18" charset="0"/>
              <a:cs typeface="Times New Roman" panose="02020603050405020304" pitchFamily="18" charset="0"/>
            </a:endParaRPr>
          </a:p>
          <a:p>
            <a:pPr algn="just"/>
            <a:r>
              <a:rPr lang="en-AU" b="1" dirty="0">
                <a:latin typeface="Californian FB" panose="0207040306080B030204" pitchFamily="18" charset="0"/>
                <a:cs typeface="Times New Roman" panose="02020603050405020304" pitchFamily="18" charset="0"/>
              </a:rPr>
              <a:t>Druidic initiation </a:t>
            </a:r>
            <a:r>
              <a:rPr lang="en-AU" dirty="0">
                <a:latin typeface="Californian FB" panose="0207040306080B030204" pitchFamily="18" charset="0"/>
                <a:cs typeface="Times New Roman" panose="02020603050405020304" pitchFamily="18" charset="0"/>
              </a:rPr>
              <a:t>was</a:t>
            </a:r>
            <a:r>
              <a:rPr lang="en-AU" b="1" dirty="0">
                <a:latin typeface="Californian FB" panose="0207040306080B030204" pitchFamily="18" charset="0"/>
                <a:cs typeface="Times New Roman" panose="02020603050405020304" pitchFamily="18" charset="0"/>
              </a:rPr>
              <a:t> </a:t>
            </a:r>
            <a:r>
              <a:rPr lang="en-AU" dirty="0">
                <a:latin typeface="Californian FB" panose="0207040306080B030204" pitchFamily="18" charset="0"/>
                <a:cs typeface="Times New Roman" panose="02020603050405020304" pitchFamily="18" charset="0"/>
              </a:rPr>
              <a:t>where initiates, often warriors, would emerge </a:t>
            </a:r>
            <a:r>
              <a:rPr lang="en-AU" b="1" dirty="0">
                <a:latin typeface="Californian FB" panose="0207040306080B030204" pitchFamily="18" charset="0"/>
                <a:cs typeface="Times New Roman" panose="02020603050405020304" pitchFamily="18" charset="0"/>
              </a:rPr>
              <a:t>‘twice-born’</a:t>
            </a:r>
            <a:r>
              <a:rPr lang="en-AU" dirty="0">
                <a:latin typeface="Californian FB" panose="0207040306080B030204" pitchFamily="18" charset="0"/>
                <a:cs typeface="Times New Roman" panose="02020603050405020304" pitchFamily="18" charset="0"/>
              </a:rPr>
              <a:t>. It</a:t>
            </a:r>
            <a:r>
              <a:rPr lang="en-AU" b="1" dirty="0">
                <a:latin typeface="Californian FB" panose="0207040306080B030204" pitchFamily="18" charset="0"/>
                <a:cs typeface="Times New Roman" panose="02020603050405020304" pitchFamily="18" charset="0"/>
              </a:rPr>
              <a:t> </a:t>
            </a:r>
            <a:r>
              <a:rPr lang="en-AU" dirty="0">
                <a:latin typeface="Californian FB" panose="0207040306080B030204" pitchFamily="18" charset="0"/>
                <a:cs typeface="Times New Roman" panose="02020603050405020304" pitchFamily="18" charset="0"/>
              </a:rPr>
              <a:t>was</a:t>
            </a:r>
            <a:r>
              <a:rPr lang="en-AU" b="1" dirty="0">
                <a:latin typeface="Californian FB" panose="0207040306080B030204" pitchFamily="18" charset="0"/>
                <a:cs typeface="Times New Roman" panose="02020603050405020304" pitchFamily="18" charset="0"/>
              </a:rPr>
              <a:t> </a:t>
            </a:r>
            <a:r>
              <a:rPr lang="en-AU" dirty="0">
                <a:latin typeface="Californian FB" panose="0207040306080B030204" pitchFamily="18" charset="0"/>
                <a:cs typeface="Times New Roman" panose="02020603050405020304" pitchFamily="18" charset="0"/>
              </a:rPr>
              <a:t>euphemistically</a:t>
            </a:r>
            <a:r>
              <a:rPr lang="en-AU" b="1" dirty="0">
                <a:latin typeface="Californian FB" panose="0207040306080B030204" pitchFamily="18" charset="0"/>
                <a:cs typeface="Times New Roman" panose="02020603050405020304" pitchFamily="18" charset="0"/>
              </a:rPr>
              <a:t> </a:t>
            </a:r>
            <a:r>
              <a:rPr lang="en-AU" dirty="0">
                <a:latin typeface="Californian FB" panose="0207040306080B030204" pitchFamily="18" charset="0"/>
                <a:cs typeface="Times New Roman" panose="02020603050405020304" pitchFamily="18" charset="0"/>
              </a:rPr>
              <a:t>known as the </a:t>
            </a:r>
            <a:r>
              <a:rPr lang="en-AU" b="1" dirty="0">
                <a:latin typeface="Californian FB" panose="0207040306080B030204" pitchFamily="18" charset="0"/>
                <a:cs typeface="Times New Roman" panose="02020603050405020304" pitchFamily="18" charset="0"/>
              </a:rPr>
              <a:t>‘mystic fire’, </a:t>
            </a:r>
            <a:r>
              <a:rPr lang="en-AU" dirty="0">
                <a:latin typeface="Californian FB" panose="0207040306080B030204" pitchFamily="18" charset="0"/>
                <a:cs typeface="Times New Roman" panose="02020603050405020304" pitchFamily="18" charset="0"/>
              </a:rPr>
              <a:t>finally</a:t>
            </a:r>
            <a:r>
              <a:rPr lang="en-AU" b="1" dirty="0">
                <a:latin typeface="Californian FB" panose="0207040306080B030204" pitchFamily="18" charset="0"/>
                <a:cs typeface="Times New Roman" panose="02020603050405020304" pitchFamily="18" charset="0"/>
              </a:rPr>
              <a:t> </a:t>
            </a:r>
            <a:r>
              <a:rPr lang="en-AU" dirty="0">
                <a:latin typeface="Californian FB" panose="0207040306080B030204" pitchFamily="18" charset="0"/>
                <a:cs typeface="Times New Roman" panose="02020603050405020304" pitchFamily="18" charset="0"/>
              </a:rPr>
              <a:t>leading to the emergence into a </a:t>
            </a:r>
            <a:r>
              <a:rPr lang="en-AU" b="1" dirty="0">
                <a:latin typeface="Californian FB" panose="0207040306080B030204" pitchFamily="18" charset="0"/>
                <a:cs typeface="Times New Roman" panose="02020603050405020304" pitchFamily="18" charset="0"/>
              </a:rPr>
              <a:t>blaze of light</a:t>
            </a:r>
            <a:r>
              <a:rPr lang="en-AU" dirty="0">
                <a:latin typeface="Californian FB" panose="0207040306080B030204" pitchFamily="18" charset="0"/>
                <a:cs typeface="Times New Roman" panose="02020603050405020304" pitchFamily="18" charset="0"/>
              </a:rPr>
              <a:t>. </a:t>
            </a:r>
          </a:p>
          <a:p>
            <a:endParaRPr lang="en-AU" dirty="0">
              <a:latin typeface="Californian FB" panose="0207040306080B030204" pitchFamily="18" charset="0"/>
              <a:cs typeface="Times New Roman" panose="02020603050405020304" pitchFamily="18" charset="0"/>
            </a:endParaRPr>
          </a:p>
          <a:p>
            <a:r>
              <a:rPr lang="en-AU" dirty="0">
                <a:latin typeface="Californian FB" panose="0207040306080B030204" pitchFamily="18" charset="0"/>
                <a:cs typeface="Times New Roman" panose="02020603050405020304" pitchFamily="18" charset="0"/>
              </a:rPr>
              <a:t>It allowed its initiates to enter the </a:t>
            </a:r>
            <a:r>
              <a:rPr lang="en-AU" b="1" dirty="0">
                <a:latin typeface="Californian FB" panose="0207040306080B030204" pitchFamily="18" charset="0"/>
                <a:cs typeface="Times New Roman" panose="02020603050405020304" pitchFamily="18" charset="0"/>
              </a:rPr>
              <a:t>Irish Otherworld</a:t>
            </a:r>
            <a:r>
              <a:rPr lang="en-AU" dirty="0">
                <a:latin typeface="Californian FB" panose="0207040306080B030204" pitchFamily="18" charset="0"/>
                <a:cs typeface="Times New Roman" panose="02020603050405020304" pitchFamily="18" charset="0"/>
              </a:rPr>
              <a:t>. </a:t>
            </a:r>
          </a:p>
          <a:p>
            <a:r>
              <a:rPr lang="en-AU" b="1" dirty="0" err="1">
                <a:latin typeface="Californian FB" panose="0207040306080B030204" pitchFamily="18" charset="0"/>
                <a:cs typeface="Times New Roman" panose="02020603050405020304" pitchFamily="18" charset="0"/>
              </a:rPr>
              <a:t>Tírna</a:t>
            </a:r>
            <a:r>
              <a:rPr lang="en-AU" b="1" dirty="0">
                <a:latin typeface="Californian FB" panose="0207040306080B030204" pitchFamily="18" charset="0"/>
                <a:cs typeface="Times New Roman" panose="02020603050405020304" pitchFamily="18" charset="0"/>
              </a:rPr>
              <a:t> </a:t>
            </a:r>
            <a:r>
              <a:rPr lang="en-AU" b="1" dirty="0" err="1">
                <a:latin typeface="Californian FB" panose="0207040306080B030204" pitchFamily="18" charset="0"/>
                <a:cs typeface="Times New Roman" panose="02020603050405020304" pitchFamily="18" charset="0"/>
              </a:rPr>
              <a:t>nÓg</a:t>
            </a:r>
            <a:r>
              <a:rPr lang="en-AU" dirty="0">
                <a:latin typeface="Californian FB" panose="0207040306080B030204" pitchFamily="18" charset="0"/>
                <a:cs typeface="Times New Roman" panose="02020603050405020304" pitchFamily="18" charset="0"/>
              </a:rPr>
              <a:t>, the Land of Youth</a:t>
            </a:r>
          </a:p>
          <a:p>
            <a:r>
              <a:rPr lang="en-AU" b="1" dirty="0">
                <a:latin typeface="Californian FB" panose="0207040306080B030204" pitchFamily="18" charset="0"/>
                <a:cs typeface="Times New Roman" panose="02020603050405020304" pitchFamily="18" charset="0"/>
              </a:rPr>
              <a:t>Tir </a:t>
            </a:r>
            <a:r>
              <a:rPr lang="en-AU" b="1" dirty="0" err="1">
                <a:latin typeface="Californian FB" panose="0207040306080B030204" pitchFamily="18" charset="0"/>
                <a:cs typeface="Times New Roman" panose="02020603050405020304" pitchFamily="18" charset="0"/>
              </a:rPr>
              <a:t>Tairngiré</a:t>
            </a:r>
            <a:r>
              <a:rPr lang="en-AU" dirty="0">
                <a:latin typeface="Californian FB" panose="0207040306080B030204" pitchFamily="18" charset="0"/>
                <a:cs typeface="Times New Roman" panose="02020603050405020304" pitchFamily="18" charset="0"/>
              </a:rPr>
              <a:t>, the Land of Promise</a:t>
            </a:r>
          </a:p>
          <a:p>
            <a:r>
              <a:rPr lang="en-AU" b="1" dirty="0">
                <a:latin typeface="Californian FB" panose="0207040306080B030204" pitchFamily="18" charset="0"/>
                <a:cs typeface="Times New Roman" panose="02020603050405020304" pitchFamily="18" charset="0"/>
              </a:rPr>
              <a:t>Tir </a:t>
            </a:r>
            <a:r>
              <a:rPr lang="en-AU" b="1" dirty="0" err="1">
                <a:latin typeface="Californian FB" panose="0207040306080B030204" pitchFamily="18" charset="0"/>
                <a:cs typeface="Times New Roman" panose="02020603050405020304" pitchFamily="18" charset="0"/>
              </a:rPr>
              <a:t>inna</a:t>
            </a:r>
            <a:r>
              <a:rPr lang="en-AU" b="1" dirty="0">
                <a:latin typeface="Californian FB" panose="0207040306080B030204" pitchFamily="18" charset="0"/>
                <a:cs typeface="Times New Roman" panose="02020603050405020304" pitchFamily="18" charset="0"/>
              </a:rPr>
              <a:t> </a:t>
            </a:r>
            <a:r>
              <a:rPr lang="en-AU" b="1" dirty="0" err="1">
                <a:latin typeface="Californian FB" panose="0207040306080B030204" pitchFamily="18" charset="0"/>
                <a:cs typeface="Times New Roman" panose="02020603050405020304" pitchFamily="18" charset="0"/>
              </a:rPr>
              <a:t>mBan</a:t>
            </a:r>
            <a:r>
              <a:rPr lang="en-AU" dirty="0">
                <a:latin typeface="Californian FB" panose="0207040306080B030204" pitchFamily="18" charset="0"/>
                <a:cs typeface="Times New Roman" panose="02020603050405020304" pitchFamily="18" charset="0"/>
              </a:rPr>
              <a:t>, the Land of Women or Maidens.</a:t>
            </a:r>
          </a:p>
          <a:p>
            <a:pPr algn="r"/>
            <a:r>
              <a:rPr lang="en-AU" sz="1400" dirty="0">
                <a:latin typeface="Californian FB" panose="0207040306080B030204" pitchFamily="18" charset="0"/>
                <a:cs typeface="Times New Roman" panose="02020603050405020304" pitchFamily="18" charset="0"/>
              </a:rPr>
              <a:t>Rutherford, </a:t>
            </a:r>
            <a:r>
              <a:rPr lang="en-AU" sz="1400" i="1" dirty="0">
                <a:latin typeface="Californian FB" panose="0207040306080B030204" pitchFamily="18" charset="0"/>
                <a:cs typeface="Times New Roman" panose="02020603050405020304" pitchFamily="18" charset="0"/>
              </a:rPr>
              <a:t>Celtic Lore. The History of the Druids and Their Timeless Traditions, </a:t>
            </a:r>
            <a:r>
              <a:rPr lang="en-AU" sz="1400" dirty="0">
                <a:latin typeface="Californian FB" panose="0207040306080B030204" pitchFamily="18" charset="0"/>
                <a:cs typeface="Times New Roman" panose="02020603050405020304" pitchFamily="18" charset="0"/>
              </a:rPr>
              <a:t>1995.</a:t>
            </a:r>
          </a:p>
          <a:p>
            <a:endParaRPr lang="en-AU" sz="2000" b="1"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B46D6B5C-7595-3B76-FAD7-84F2DE052360}"/>
              </a:ext>
            </a:extLst>
          </p:cNvPr>
          <p:cNvSpPr txBox="1"/>
          <p:nvPr/>
        </p:nvSpPr>
        <p:spPr>
          <a:xfrm>
            <a:off x="3658861" y="530251"/>
            <a:ext cx="4758658" cy="800219"/>
          </a:xfrm>
          <a:prstGeom prst="rect">
            <a:avLst/>
          </a:prstGeom>
          <a:noFill/>
        </p:spPr>
        <p:txBody>
          <a:bodyPr wrap="square" rtlCol="0">
            <a:spAutoFit/>
          </a:bodyPr>
          <a:lstStyle/>
          <a:p>
            <a:r>
              <a:rPr lang="en-AU" sz="2800" b="1" dirty="0">
                <a:latin typeface="Californian FB" panose="0207040306080B030204" pitchFamily="18" charset="0"/>
                <a:cs typeface="Times New Roman" panose="02020603050405020304" pitchFamily="18" charset="0"/>
              </a:rPr>
              <a:t>The Irish Initiatory Tradition</a:t>
            </a:r>
            <a:endParaRPr lang="en-AU" sz="2800" dirty="0">
              <a:latin typeface="Californian FB" panose="0207040306080B030204" pitchFamily="18" charset="0"/>
              <a:cs typeface="Times New Roman" panose="02020603050405020304" pitchFamily="18" charset="0"/>
            </a:endParaRPr>
          </a:p>
          <a:p>
            <a:endParaRPr lang="en-AU" dirty="0"/>
          </a:p>
        </p:txBody>
      </p:sp>
      <p:sp>
        <p:nvSpPr>
          <p:cNvPr id="4" name="TextBox 3">
            <a:extLst>
              <a:ext uri="{FF2B5EF4-FFF2-40B4-BE49-F238E27FC236}">
                <a16:creationId xmlns:a16="http://schemas.microsoft.com/office/drawing/2014/main" id="{FBD6A8E2-607A-E5E1-06EE-AE84D88F3574}"/>
              </a:ext>
            </a:extLst>
          </p:cNvPr>
          <p:cNvSpPr txBox="1"/>
          <p:nvPr/>
        </p:nvSpPr>
        <p:spPr>
          <a:xfrm>
            <a:off x="990596" y="1330470"/>
            <a:ext cx="9872475" cy="615553"/>
          </a:xfrm>
          <a:prstGeom prst="rect">
            <a:avLst/>
          </a:prstGeom>
          <a:noFill/>
        </p:spPr>
        <p:txBody>
          <a:bodyPr wrap="square" rtlCol="0">
            <a:spAutoFit/>
          </a:bodyPr>
          <a:lstStyle/>
          <a:p>
            <a:pPr algn="r"/>
            <a:r>
              <a:rPr lang="en-AU" dirty="0">
                <a:latin typeface="Californian FB" panose="0207040306080B030204" pitchFamily="18" charset="0"/>
                <a:cs typeface="Times New Roman" panose="02020603050405020304" pitchFamily="18" charset="0"/>
              </a:rPr>
              <a:t>Daly called Ireland “that </a:t>
            </a:r>
            <a:r>
              <a:rPr lang="en-AU" b="1" dirty="0">
                <a:latin typeface="Californian FB" panose="0207040306080B030204" pitchFamily="18" charset="0"/>
                <a:cs typeface="Times New Roman" panose="02020603050405020304" pitchFamily="18" charset="0"/>
              </a:rPr>
              <a:t>Treasure Island </a:t>
            </a:r>
            <a:r>
              <a:rPr lang="en-AU" dirty="0">
                <a:latin typeface="Californian FB" panose="0207040306080B030204" pitchFamily="18" charset="0"/>
                <a:cs typeface="Times New Roman" panose="02020603050405020304" pitchFamily="18" charset="0"/>
              </a:rPr>
              <a:t>which I recognize deeply as the wellspring of my </a:t>
            </a:r>
            <a:r>
              <a:rPr lang="en-AU" b="1" dirty="0">
                <a:latin typeface="Californian FB" panose="0207040306080B030204" pitchFamily="18" charset="0"/>
                <a:cs typeface="Times New Roman" panose="02020603050405020304" pitchFamily="18" charset="0"/>
              </a:rPr>
              <a:t>Background</a:t>
            </a:r>
            <a:r>
              <a:rPr lang="en-AU" dirty="0">
                <a:latin typeface="Californian FB" panose="0207040306080B030204" pitchFamily="18" charset="0"/>
                <a:cs typeface="Times New Roman" panose="02020603050405020304" pitchFamily="18" charset="0"/>
              </a:rPr>
              <a:t>” </a:t>
            </a:r>
            <a:r>
              <a:rPr lang="en-AU" sz="1400" i="1" dirty="0">
                <a:latin typeface="Californian FB" panose="0207040306080B030204" pitchFamily="18" charset="0"/>
                <a:cs typeface="Times New Roman" panose="02020603050405020304" pitchFamily="18" charset="0"/>
              </a:rPr>
              <a:t>Mary Daly Reader</a:t>
            </a:r>
            <a:r>
              <a:rPr lang="en-AU" sz="1400" dirty="0">
                <a:latin typeface="Californian FB" panose="0207040306080B030204" pitchFamily="18" charset="0"/>
                <a:cs typeface="Times New Roman" panose="02020603050405020304" pitchFamily="18" charset="0"/>
              </a:rPr>
              <a:t>, 356</a:t>
            </a:r>
            <a:r>
              <a:rPr lang="en-AU" sz="1600" dirty="0">
                <a:latin typeface="Californian FB" panose="0207040306080B030204" pitchFamily="18" charset="0"/>
                <a:cs typeface="Times New Roman" panose="02020603050405020304" pitchFamily="18" charset="0"/>
              </a:rPr>
              <a:t>.</a:t>
            </a:r>
          </a:p>
        </p:txBody>
      </p:sp>
      <p:sp>
        <p:nvSpPr>
          <p:cNvPr id="8" name="TextBox 7">
            <a:extLst>
              <a:ext uri="{FF2B5EF4-FFF2-40B4-BE49-F238E27FC236}">
                <a16:creationId xmlns:a16="http://schemas.microsoft.com/office/drawing/2014/main" id="{CF58249F-DB79-D486-99D2-393913F2669F}"/>
              </a:ext>
            </a:extLst>
          </p:cNvPr>
          <p:cNvSpPr txBox="1"/>
          <p:nvPr/>
        </p:nvSpPr>
        <p:spPr>
          <a:xfrm>
            <a:off x="1019696" y="5346105"/>
            <a:ext cx="10036987" cy="1415772"/>
          </a:xfrm>
          <a:prstGeom prst="rect">
            <a:avLst/>
          </a:prstGeom>
          <a:noFill/>
        </p:spPr>
        <p:txBody>
          <a:bodyPr wrap="square" rtlCol="0">
            <a:spAutoFit/>
          </a:bodyPr>
          <a:lstStyle/>
          <a:p>
            <a:pPr algn="just"/>
            <a:r>
              <a:rPr lang="en-AU" b="1" dirty="0">
                <a:latin typeface="Californian FB" panose="0207040306080B030204" pitchFamily="18" charset="0"/>
                <a:cs typeface="Times New Roman" panose="02020603050405020304" pitchFamily="18" charset="0"/>
              </a:rPr>
              <a:t>Ritual Abuse</a:t>
            </a:r>
            <a:r>
              <a:rPr lang="en-AU" dirty="0">
                <a:latin typeface="Californian FB" panose="0207040306080B030204" pitchFamily="18" charset="0"/>
                <a:cs typeface="Times New Roman" panose="02020603050405020304" pitchFamily="18" charset="0"/>
              </a:rPr>
              <a:t> is said to be connected with </a:t>
            </a:r>
            <a:r>
              <a:rPr lang="en-AU" b="1" dirty="0">
                <a:latin typeface="Californian FB" panose="0207040306080B030204" pitchFamily="18" charset="0"/>
                <a:cs typeface="Times New Roman" panose="02020603050405020304" pitchFamily="18" charset="0"/>
              </a:rPr>
              <a:t>Gnostic</a:t>
            </a:r>
            <a:r>
              <a:rPr lang="en-AU" dirty="0">
                <a:latin typeface="Californian FB" panose="0207040306080B030204" pitchFamily="18" charset="0"/>
                <a:cs typeface="Times New Roman" panose="02020603050405020304" pitchFamily="18" charset="0"/>
              </a:rPr>
              <a:t> practices as well as the </a:t>
            </a:r>
            <a:r>
              <a:rPr lang="en-AU" b="1" dirty="0">
                <a:latin typeface="Californian FB" panose="0207040306080B030204" pitchFamily="18" charset="0"/>
                <a:cs typeface="Times New Roman" panose="02020603050405020304" pitchFamily="18" charset="0"/>
              </a:rPr>
              <a:t>Scottish </a:t>
            </a:r>
            <a:r>
              <a:rPr lang="en-AU" dirty="0">
                <a:latin typeface="Californian FB" panose="0207040306080B030204" pitchFamily="18" charset="0"/>
                <a:cs typeface="Times New Roman" panose="02020603050405020304" pitchFamily="18" charset="0"/>
              </a:rPr>
              <a:t>and</a:t>
            </a:r>
            <a:r>
              <a:rPr lang="en-AU" b="1" dirty="0">
                <a:latin typeface="Californian FB" panose="0207040306080B030204" pitchFamily="18" charset="0"/>
                <a:cs typeface="Times New Roman" panose="02020603050405020304" pitchFamily="18" charset="0"/>
              </a:rPr>
              <a:t> Irish Druidic tradition </a:t>
            </a:r>
            <a:r>
              <a:rPr lang="en-AU" dirty="0">
                <a:latin typeface="Californian FB" panose="0207040306080B030204" pitchFamily="18" charset="0"/>
                <a:cs typeface="Times New Roman" panose="02020603050405020304" pitchFamily="18" charset="0"/>
              </a:rPr>
              <a:t>that spread across the western world in the course of migration. </a:t>
            </a:r>
          </a:p>
          <a:p>
            <a:pPr algn="r"/>
            <a:r>
              <a:rPr lang="en-AU" dirty="0">
                <a:latin typeface="Californian FB" panose="0207040306080B030204" pitchFamily="18" charset="0"/>
                <a:cs typeface="Times New Roman" panose="02020603050405020304" pitchFamily="18" charset="0"/>
              </a:rPr>
              <a:t>					</a:t>
            </a:r>
            <a:r>
              <a:rPr lang="en-AU" sz="1400" dirty="0" err="1">
                <a:latin typeface="Californian FB" panose="0207040306080B030204" pitchFamily="18" charset="0"/>
                <a:cs typeface="Times New Roman" panose="02020603050405020304" pitchFamily="18" charset="0"/>
              </a:rPr>
              <a:t>Sakheim</a:t>
            </a:r>
            <a:r>
              <a:rPr lang="en-AU" sz="1400" dirty="0">
                <a:latin typeface="Californian FB" panose="0207040306080B030204" pitchFamily="18" charset="0"/>
                <a:cs typeface="Times New Roman" panose="02020603050405020304" pitchFamily="18" charset="0"/>
              </a:rPr>
              <a:t> &amp; Devine</a:t>
            </a:r>
            <a:r>
              <a:rPr lang="en-AU" sz="1400" i="1" dirty="0">
                <a:latin typeface="Californian FB" panose="0207040306080B030204" pitchFamily="18" charset="0"/>
                <a:cs typeface="Times New Roman" panose="02020603050405020304" pitchFamily="18" charset="0"/>
              </a:rPr>
              <a:t>, Out of Darkness, </a:t>
            </a:r>
            <a:r>
              <a:rPr lang="en-AU" sz="1400" dirty="0">
                <a:latin typeface="Californian FB" panose="0207040306080B030204" pitchFamily="18" charset="0"/>
                <a:cs typeface="Times New Roman" panose="02020603050405020304" pitchFamily="18" charset="0"/>
              </a:rPr>
              <a:t>1992; </a:t>
            </a:r>
          </a:p>
          <a:p>
            <a:pPr algn="r"/>
            <a:r>
              <a:rPr lang="en-AU" sz="1400" dirty="0">
                <a:latin typeface="Californian FB" panose="0207040306080B030204" pitchFamily="18" charset="0"/>
                <a:cs typeface="Times New Roman" panose="02020603050405020304" pitchFamily="18" charset="0"/>
              </a:rPr>
              <a:t>Noblitt &amp; </a:t>
            </a:r>
            <a:r>
              <a:rPr lang="en-AU" sz="1400" dirty="0" err="1">
                <a:latin typeface="Californian FB" panose="0207040306080B030204" pitchFamily="18" charset="0"/>
                <a:cs typeface="Times New Roman" panose="02020603050405020304" pitchFamily="18" charset="0"/>
              </a:rPr>
              <a:t>Perskin</a:t>
            </a:r>
            <a:r>
              <a:rPr lang="en-AU" sz="1400" dirty="0">
                <a:latin typeface="Californian FB" panose="0207040306080B030204" pitchFamily="18" charset="0"/>
                <a:cs typeface="Times New Roman" panose="02020603050405020304" pitchFamily="18" charset="0"/>
              </a:rPr>
              <a:t>, </a:t>
            </a:r>
            <a:r>
              <a:rPr lang="en-AU" sz="1400" i="1" dirty="0">
                <a:latin typeface="Californian FB" panose="0207040306080B030204" pitchFamily="18" charset="0"/>
                <a:cs typeface="Times New Roman" panose="02020603050405020304" pitchFamily="18" charset="0"/>
              </a:rPr>
              <a:t>Cult and Ritual Abuse</a:t>
            </a:r>
            <a:r>
              <a:rPr lang="en-AU" sz="1400" dirty="0">
                <a:latin typeface="Californian FB" panose="0207040306080B030204" pitchFamily="18" charset="0"/>
                <a:cs typeface="Times New Roman" panose="02020603050405020304" pitchFamily="18" charset="0"/>
              </a:rPr>
              <a:t>, 1995.</a:t>
            </a:r>
          </a:p>
          <a:p>
            <a:endParaRPr lang="en-AU" dirty="0"/>
          </a:p>
        </p:txBody>
      </p:sp>
    </p:spTree>
    <p:extLst>
      <p:ext uri="{BB962C8B-B14F-4D97-AF65-F5344CB8AC3E}">
        <p14:creationId xmlns:p14="http://schemas.microsoft.com/office/powerpoint/2010/main" val="38733316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2453</TotalTime>
  <Words>3659</Words>
  <Application>Microsoft Office PowerPoint</Application>
  <PresentationFormat>Widescreen</PresentationFormat>
  <Paragraphs>202</Paragraphs>
  <Slides>22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Californian FB</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Gyn/Ecology: the Metaethics of Radical Feminism (1978)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Lynn Brunet</dc:creator>
  <cp:lastModifiedBy>Neil Brick</cp:lastModifiedBy>
  <cp:revision>48</cp:revision>
  <dcterms:created xsi:type="dcterms:W3CDTF">2026-03-24T04:17:29Z</dcterms:created>
  <dcterms:modified xsi:type="dcterms:W3CDTF">2026-05-04T11:28:45Z</dcterms:modified>
</cp:coreProperties>
</file>