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1" d="100"/>
          <a:sy n="51" d="100"/>
        </p:scale>
        <p:origin x="1253"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il Brick" userId="a26aa1fe21c07c82" providerId="LiveId" clId="{9B6BD7A3-AD09-4B1B-8C28-4C464EDA4EE2}"/>
    <pc:docChg chg="undo custSel modSld">
      <pc:chgData name="Neil Brick" userId="a26aa1fe21c07c82" providerId="LiveId" clId="{9B6BD7A3-AD09-4B1B-8C28-4C464EDA4EE2}" dt="2025-05-16T04:42:16.330" v="13" actId="113"/>
      <pc:docMkLst>
        <pc:docMk/>
      </pc:docMkLst>
      <pc:sldChg chg="modSp mod">
        <pc:chgData name="Neil Brick" userId="a26aa1fe21c07c82" providerId="LiveId" clId="{9B6BD7A3-AD09-4B1B-8C28-4C464EDA4EE2}" dt="2025-05-16T04:40:01.821" v="3" actId="113"/>
        <pc:sldMkLst>
          <pc:docMk/>
          <pc:sldMk cId="151985875" sldId="264"/>
        </pc:sldMkLst>
        <pc:spChg chg="mod">
          <ac:chgData name="Neil Brick" userId="a26aa1fe21c07c82" providerId="LiveId" clId="{9B6BD7A3-AD09-4B1B-8C28-4C464EDA4EE2}" dt="2025-05-16T04:40:01.821" v="3" actId="113"/>
          <ac:spMkLst>
            <pc:docMk/>
            <pc:sldMk cId="151985875" sldId="264"/>
            <ac:spMk id="3" creationId="{369F9BE4-CF5A-D40D-4DFB-2ECD16ED948A}"/>
          </ac:spMkLst>
        </pc:spChg>
      </pc:sldChg>
      <pc:sldChg chg="modSp mod">
        <pc:chgData name="Neil Brick" userId="a26aa1fe21c07c82" providerId="LiveId" clId="{9B6BD7A3-AD09-4B1B-8C28-4C464EDA4EE2}" dt="2025-05-16T04:40:53.178" v="4" actId="6549"/>
        <pc:sldMkLst>
          <pc:docMk/>
          <pc:sldMk cId="2285687917" sldId="266"/>
        </pc:sldMkLst>
        <pc:spChg chg="mod">
          <ac:chgData name="Neil Brick" userId="a26aa1fe21c07c82" providerId="LiveId" clId="{9B6BD7A3-AD09-4B1B-8C28-4C464EDA4EE2}" dt="2025-05-16T04:40:53.178" v="4" actId="6549"/>
          <ac:spMkLst>
            <pc:docMk/>
            <pc:sldMk cId="2285687917" sldId="266"/>
            <ac:spMk id="3" creationId="{9309CA23-C567-78CA-8FE3-6F1A6722E988}"/>
          </ac:spMkLst>
        </pc:spChg>
      </pc:sldChg>
      <pc:sldChg chg="modSp mod">
        <pc:chgData name="Neil Brick" userId="a26aa1fe21c07c82" providerId="LiveId" clId="{9B6BD7A3-AD09-4B1B-8C28-4C464EDA4EE2}" dt="2025-05-16T04:42:16.330" v="13" actId="113"/>
        <pc:sldMkLst>
          <pc:docMk/>
          <pc:sldMk cId="1803364003" sldId="270"/>
        </pc:sldMkLst>
        <pc:spChg chg="mod">
          <ac:chgData name="Neil Brick" userId="a26aa1fe21c07c82" providerId="LiveId" clId="{9B6BD7A3-AD09-4B1B-8C28-4C464EDA4EE2}" dt="2025-05-16T04:42:16.330" v="13" actId="113"/>
          <ac:spMkLst>
            <pc:docMk/>
            <pc:sldMk cId="1803364003" sldId="270"/>
            <ac:spMk id="3" creationId="{EF234938-5A97-69F6-F2E4-C7442E90E32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64AE-2AAD-79FD-2287-942ED42CD1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2EE4F2-A13E-57A4-91EB-57714069C7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973D5E-CF80-C34C-4C1D-576557D400BA}"/>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4BA25A71-BAC5-9FCF-D3F7-783765EB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CC4B6-9799-B514-49E5-1884A338FE46}"/>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1829182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CCA3-B9C3-78DD-EDE5-9A375690D6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9EB6EF-BAA6-E4D3-9540-19B1033825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8B2227-2131-9BF5-E70A-6089BDF988B8}"/>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2DAAD5FD-D855-BC32-5607-DD6377750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ED306-30B8-B085-F2DD-58C7093033D4}"/>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47238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8AFC0C-1368-FBCD-82E8-930B73735D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0F954-CD6D-24E6-D2CC-FD17422A55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6ACEA9-8F03-2395-173E-649995BE84CA}"/>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AC8F1899-17A9-ACF1-BE16-08B004539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A3B5A-357C-CB8E-3376-E0E5ADBFD88E}"/>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299093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8FCC-F2C2-2E9A-D1D0-12DC6A5B0F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D7D1C8-F5F5-53AD-F163-9DBE9052D9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98C433-0E15-0E1F-6FD5-85B970B8EECC}"/>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63B35035-8927-1873-7CFD-B31E73045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69D72-FB1F-EDA8-5D22-8DDC02927829}"/>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3862034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1DE1-FD3E-ACB9-17BC-CEDD84F368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AE593C-6740-D1A2-4BDC-5F8F230E63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F1B4CF-E94D-889B-B71A-79AB5800E99A}"/>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C8619E20-71DE-D4DF-97DA-4D058183B4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35101E-7F23-0F93-BFC4-CF68DCB4DE8A}"/>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40605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7AEC-8D81-0B28-6156-068FF0AD7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80F60-95CA-3426-FC08-B8A261347E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960289-0F7E-A80C-20F3-CCB394183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C84BE5-99B7-4D3A-CACE-5EFC2FAC9A34}"/>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6" name="Footer Placeholder 5">
            <a:extLst>
              <a:ext uri="{FF2B5EF4-FFF2-40B4-BE49-F238E27FC236}">
                <a16:creationId xmlns:a16="http://schemas.microsoft.com/office/drawing/2014/main" id="{5076E326-C340-2A18-82AF-ED243613E5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5B9D4-D266-5117-5AF3-603A4E7D6D09}"/>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194584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3BE88-BF64-4DBF-A751-036FF3A31B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96BC7F-3926-4AD7-2D09-61609225C2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BB5609-C4D4-06A3-5CA5-CEBA802BA7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DC8F5C-2F03-D565-3B13-FF8A31880D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2B2E25-64C2-6688-0532-34A68099AF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5B5841-25E9-5047-AF40-915E128E95D9}"/>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8" name="Footer Placeholder 7">
            <a:extLst>
              <a:ext uri="{FF2B5EF4-FFF2-40B4-BE49-F238E27FC236}">
                <a16:creationId xmlns:a16="http://schemas.microsoft.com/office/drawing/2014/main" id="{BA4F4A58-F67B-3A4C-EB41-66C8C767F8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1AEA-AA5D-280E-56E5-133A6EAA1DF5}"/>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248515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56ABA-A7C9-6BE7-39D3-AED7C8BAB1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86B28E-1F42-E6EC-18BE-01A1F7008D24}"/>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4" name="Footer Placeholder 3">
            <a:extLst>
              <a:ext uri="{FF2B5EF4-FFF2-40B4-BE49-F238E27FC236}">
                <a16:creationId xmlns:a16="http://schemas.microsoft.com/office/drawing/2014/main" id="{248947DE-60A2-BAAA-F246-5A51196E91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7C259E-F548-BAD6-2376-0174A28ED1B2}"/>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260323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B20747-63F7-E59E-447C-FD8A55933B26}"/>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3" name="Footer Placeholder 2">
            <a:extLst>
              <a:ext uri="{FF2B5EF4-FFF2-40B4-BE49-F238E27FC236}">
                <a16:creationId xmlns:a16="http://schemas.microsoft.com/office/drawing/2014/main" id="{5CFABB27-74E6-E031-1B5C-813B18DD4C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0DD8C4-1131-1A3A-2A4E-B159589270FE}"/>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3610485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DB769-2A1E-C333-ECCF-3CBEB5724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855A79-04EA-9D7B-D6C5-1D2C523E67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B9AD97-AAD7-9460-009F-2BCD52EFD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BC2BF-8D9C-00B9-776E-A3E18333F756}"/>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6" name="Footer Placeholder 5">
            <a:extLst>
              <a:ext uri="{FF2B5EF4-FFF2-40B4-BE49-F238E27FC236}">
                <a16:creationId xmlns:a16="http://schemas.microsoft.com/office/drawing/2014/main" id="{EDCBFB78-789C-EABB-C2A9-D8682C74D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2FA96B-2932-0239-31C1-3773E5105230}"/>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20425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AB97-A625-F281-C52D-3F91C3A25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277126-31CF-7F2A-350B-5509CD9693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BA60AC-42F3-AB32-9BBE-A15D9B047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A5D6D-8E0A-D559-D9DD-928B21646A84}"/>
              </a:ext>
            </a:extLst>
          </p:cNvPr>
          <p:cNvSpPr>
            <a:spLocks noGrp="1"/>
          </p:cNvSpPr>
          <p:nvPr>
            <p:ph type="dt" sz="half" idx="10"/>
          </p:nvPr>
        </p:nvSpPr>
        <p:spPr/>
        <p:txBody>
          <a:bodyPr/>
          <a:lstStyle/>
          <a:p>
            <a:fld id="{E7C715E9-FA08-4B78-853B-14CE1890F2BA}" type="datetimeFigureOut">
              <a:rPr lang="en-US" smtClean="0"/>
              <a:t>5/18/2025</a:t>
            </a:fld>
            <a:endParaRPr lang="en-US"/>
          </a:p>
        </p:txBody>
      </p:sp>
      <p:sp>
        <p:nvSpPr>
          <p:cNvPr id="6" name="Footer Placeholder 5">
            <a:extLst>
              <a:ext uri="{FF2B5EF4-FFF2-40B4-BE49-F238E27FC236}">
                <a16:creationId xmlns:a16="http://schemas.microsoft.com/office/drawing/2014/main" id="{73B2AB04-91D3-2266-9D17-4F43B0689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DE5A9E-F614-7881-B1AF-151BFD608208}"/>
              </a:ext>
            </a:extLst>
          </p:cNvPr>
          <p:cNvSpPr>
            <a:spLocks noGrp="1"/>
          </p:cNvSpPr>
          <p:nvPr>
            <p:ph type="sldNum" sz="quarter" idx="12"/>
          </p:nvPr>
        </p:nvSpPr>
        <p:spPr/>
        <p:txBody>
          <a:bodyPr/>
          <a:lstStyle/>
          <a:p>
            <a:fld id="{FFE2ADBF-E5AB-449B-A726-55CFAF83C2F8}" type="slidenum">
              <a:rPr lang="en-US" smtClean="0"/>
              <a:t>‹#›</a:t>
            </a:fld>
            <a:endParaRPr lang="en-US"/>
          </a:p>
        </p:txBody>
      </p:sp>
    </p:spTree>
    <p:extLst>
      <p:ext uri="{BB962C8B-B14F-4D97-AF65-F5344CB8AC3E}">
        <p14:creationId xmlns:p14="http://schemas.microsoft.com/office/powerpoint/2010/main" val="215763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BFF9CC-1B7B-DB0A-ECD7-E07259CE96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ECEECA-CA21-D4A2-22FE-041CE61CC3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3595D8-55C5-4CF5-CBC2-110FB0E68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C715E9-FA08-4B78-853B-14CE1890F2BA}" type="datetimeFigureOut">
              <a:rPr lang="en-US" smtClean="0"/>
              <a:t>5/18/2025</a:t>
            </a:fld>
            <a:endParaRPr lang="en-US"/>
          </a:p>
        </p:txBody>
      </p:sp>
      <p:sp>
        <p:nvSpPr>
          <p:cNvPr id="5" name="Footer Placeholder 4">
            <a:extLst>
              <a:ext uri="{FF2B5EF4-FFF2-40B4-BE49-F238E27FC236}">
                <a16:creationId xmlns:a16="http://schemas.microsoft.com/office/drawing/2014/main" id="{981C4FCD-8E67-2E26-3CC5-22C79E9C58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55C3A81-E3EC-9488-D6BA-96A80868C5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FE2ADBF-E5AB-449B-A726-55CFAF83C2F8}" type="slidenum">
              <a:rPr lang="en-US" smtClean="0"/>
              <a:t>‹#›</a:t>
            </a:fld>
            <a:endParaRPr lang="en-US"/>
          </a:p>
        </p:txBody>
      </p:sp>
    </p:spTree>
    <p:extLst>
      <p:ext uri="{BB962C8B-B14F-4D97-AF65-F5344CB8AC3E}">
        <p14:creationId xmlns:p14="http://schemas.microsoft.com/office/powerpoint/2010/main" val="3767364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ilbrick.com/" TargetMode="External"/><Relationship Id="rId2" Type="http://schemas.openxmlformats.org/officeDocument/2006/relationships/hyperlink" Target="https://ritualabuse.u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oi.org/10.1097/mlr.0000000000001619" TargetMode="External"/><Relationship Id="rId7" Type="http://schemas.openxmlformats.org/officeDocument/2006/relationships/hyperlink" Target="https://survivorship.org/the-survivorship-trafficking-and-extreme-abuse-online-conference-2024-presentations" TargetMode="External"/><Relationship Id="rId2" Type="http://schemas.openxmlformats.org/officeDocument/2006/relationships/hyperlink" Target="https://doi.org/10.1136/tsaco-2021-000815" TargetMode="External"/><Relationship Id="rId1" Type="http://schemas.openxmlformats.org/officeDocument/2006/relationships/slideLayout" Target="../slideLayouts/slideLayout2.xml"/><Relationship Id="rId6" Type="http://schemas.openxmlformats.org/officeDocument/2006/relationships/hyperlink" Target="https://survivorship.org/notes-and-journal/" TargetMode="External"/><Relationship Id="rId5" Type="http://schemas.openxmlformats.org/officeDocument/2006/relationships/hyperlink" Target="https://www.ncbi.nlm.nih.gov/pmc/articles/PMC4413451/" TargetMode="External"/><Relationship Id="rId4" Type="http://schemas.openxmlformats.org/officeDocument/2006/relationships/hyperlink" Target="https://doi.org/10.1016/j.chc.2014.01.003"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ritualabuse.us/smart-conference/2024-conference/2024-conference-video-presentations-and-powerpoints/" TargetMode="External"/><Relationship Id="rId2" Type="http://schemas.openxmlformats.org/officeDocument/2006/relationships/hyperlink" Target="https://survivorship.org/notes-and-journal/" TargetMode="External"/><Relationship Id="rId1" Type="http://schemas.openxmlformats.org/officeDocument/2006/relationships/slideLayout" Target="../slideLayouts/slideLayout2.xml"/><Relationship Id="rId5" Type="http://schemas.openxmlformats.org/officeDocument/2006/relationships/hyperlink" Target="https://doi.org/10.3390/ijerph15112417" TargetMode="External"/><Relationship Id="rId4" Type="http://schemas.openxmlformats.org/officeDocument/2006/relationships/hyperlink" Target="https://doi.org/10.3109/09638237.2012.68226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23013-03B4-F451-9E0E-086CA6036FF7}"/>
              </a:ext>
            </a:extLst>
          </p:cNvPr>
          <p:cNvSpPr>
            <a:spLocks noGrp="1"/>
          </p:cNvSpPr>
          <p:nvPr>
            <p:ph type="ctrTitle"/>
          </p:nvPr>
        </p:nvSpPr>
        <p:spPr>
          <a:xfrm>
            <a:off x="1524000" y="599607"/>
            <a:ext cx="9144000" cy="2910356"/>
          </a:xfrm>
        </p:spPr>
        <p:txBody>
          <a:bodyPr>
            <a:noAutofit/>
          </a:bodyPr>
          <a:lstStyle/>
          <a:p>
            <a:br>
              <a:rPr lang="en-US" sz="4800" b="1" dirty="0"/>
            </a:br>
            <a:r>
              <a:rPr lang="en-US" sz="4800" b="1" i="0" u="none" strike="noStrike" baseline="0" dirty="0"/>
              <a:t> </a:t>
            </a: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br>
              <a:rPr lang="en-US" sz="4800" b="1" i="0" u="none" strike="noStrike" baseline="0" dirty="0"/>
            </a:br>
            <a:r>
              <a:rPr lang="en-US" sz="4000" b="1" i="0" u="none" strike="noStrike" baseline="0" dirty="0"/>
              <a:t>The Survivorship Trafficking and Extreme Abuse Online Conference 2025</a:t>
            </a:r>
            <a:br>
              <a:rPr lang="en-US" sz="4000" b="1" i="0" u="none" strike="noStrike" baseline="0" dirty="0"/>
            </a:br>
            <a:r>
              <a:rPr lang="en-US" sz="4000" b="1" i="0" u="none" strike="noStrike" baseline="0" dirty="0"/>
              <a:t> </a:t>
            </a:r>
            <a:br>
              <a:rPr lang="en-US" sz="3600" b="1" i="0" u="none" strike="noStrike" baseline="0" dirty="0"/>
            </a:br>
            <a:r>
              <a:rPr lang="en-US" sz="3600" b="1"/>
              <a:t>May 2025</a:t>
            </a:r>
            <a:endParaRPr lang="en-US" sz="4800" b="1" dirty="0"/>
          </a:p>
        </p:txBody>
      </p:sp>
      <p:sp>
        <p:nvSpPr>
          <p:cNvPr id="3" name="Subtitle 2">
            <a:extLst>
              <a:ext uri="{FF2B5EF4-FFF2-40B4-BE49-F238E27FC236}">
                <a16:creationId xmlns:a16="http://schemas.microsoft.com/office/drawing/2014/main" id="{6045A9BB-66CD-81C1-C210-7B176003DF3A}"/>
              </a:ext>
            </a:extLst>
          </p:cNvPr>
          <p:cNvSpPr>
            <a:spLocks noGrp="1"/>
          </p:cNvSpPr>
          <p:nvPr>
            <p:ph type="subTitle" idx="1"/>
          </p:nvPr>
        </p:nvSpPr>
        <p:spPr>
          <a:xfrm>
            <a:off x="1524000" y="3545841"/>
            <a:ext cx="9144000" cy="2189796"/>
          </a:xfrm>
        </p:spPr>
        <p:txBody>
          <a:bodyPr>
            <a:normAutofit fontScale="85000" lnSpcReduction="20000"/>
          </a:bodyPr>
          <a:lstStyle/>
          <a:p>
            <a:endParaRPr lang="en-US" b="1" i="0" u="none" strike="noStrike" baseline="0" dirty="0"/>
          </a:p>
          <a:p>
            <a:r>
              <a:rPr lang="en-US" sz="4100" b="1" i="0" u="none" strike="noStrike" baseline="0" dirty="0"/>
              <a:t>Ritualistic Abuse Survivors Difficulties Obtaining Services</a:t>
            </a:r>
          </a:p>
          <a:p>
            <a:endParaRPr lang="en-US" sz="4100" b="1" dirty="0"/>
          </a:p>
          <a:p>
            <a:r>
              <a:rPr lang="en-US" sz="4100" b="1" i="0" u="none" strike="noStrike" baseline="0" dirty="0"/>
              <a:t>Neil Brick</a:t>
            </a:r>
          </a:p>
          <a:p>
            <a:endParaRPr lang="en-US" b="1" dirty="0"/>
          </a:p>
          <a:p>
            <a:endParaRPr lang="en-US" b="1" dirty="0"/>
          </a:p>
        </p:txBody>
      </p:sp>
    </p:spTree>
    <p:extLst>
      <p:ext uri="{BB962C8B-B14F-4D97-AF65-F5344CB8AC3E}">
        <p14:creationId xmlns:p14="http://schemas.microsoft.com/office/powerpoint/2010/main" val="162294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D5782-1B32-C672-9F96-F4910BFF48CF}"/>
              </a:ext>
            </a:extLst>
          </p:cNvPr>
          <p:cNvSpPr>
            <a:spLocks noGrp="1"/>
          </p:cNvSpPr>
          <p:nvPr>
            <p:ph type="title"/>
          </p:nvPr>
        </p:nvSpPr>
        <p:spPr>
          <a:xfrm flipV="1">
            <a:off x="838200" y="224852"/>
            <a:ext cx="10515600" cy="140273"/>
          </a:xfrm>
        </p:spPr>
        <p:txBody>
          <a:bodyPr>
            <a:noAutofit/>
          </a:bodyPr>
          <a:lstStyle/>
          <a:p>
            <a:endParaRPr lang="en-US" sz="2400" dirty="0"/>
          </a:p>
        </p:txBody>
      </p:sp>
      <p:sp>
        <p:nvSpPr>
          <p:cNvPr id="3" name="Content Placeholder 2">
            <a:extLst>
              <a:ext uri="{FF2B5EF4-FFF2-40B4-BE49-F238E27FC236}">
                <a16:creationId xmlns:a16="http://schemas.microsoft.com/office/drawing/2014/main" id="{0011AAE3-8300-60AF-C5B8-CAF8FE4042E9}"/>
              </a:ext>
            </a:extLst>
          </p:cNvPr>
          <p:cNvSpPr>
            <a:spLocks noGrp="1"/>
          </p:cNvSpPr>
          <p:nvPr>
            <p:ph idx="1"/>
          </p:nvPr>
        </p:nvSpPr>
        <p:spPr>
          <a:xfrm>
            <a:off x="838200" y="704538"/>
            <a:ext cx="10515600" cy="5472425"/>
          </a:xfrm>
        </p:spPr>
        <p:txBody>
          <a:bodyPr>
            <a:normAutofit/>
          </a:bodyPr>
          <a:lstStyle/>
          <a:p>
            <a:pPr marL="0" indent="0">
              <a:buNone/>
            </a:pPr>
            <a:endParaRPr lang="en-US" b="0" i="0" u="none" strike="noStrike" baseline="0" dirty="0"/>
          </a:p>
          <a:p>
            <a:pPr marL="0" indent="0">
              <a:buNone/>
            </a:pPr>
            <a:r>
              <a:rPr lang="en-US" b="1" i="0" u="none" strike="noStrike" baseline="0" dirty="0"/>
              <a:t>There are many underserved communities that have been historically marginalized, oppressed, and exploited. </a:t>
            </a:r>
            <a:r>
              <a:rPr lang="en-US" b="0" i="0" u="none" strike="noStrike" baseline="0" dirty="0"/>
              <a:t>Sexual abuse survivors are one such group whose oppression is becoming recognized due to advocacy and social movements such as the “Me Too” Movement, although there has also been a backlash (</a:t>
            </a:r>
            <a:r>
              <a:rPr lang="en-US" b="0" i="0" u="none" strike="noStrike" baseline="0" dirty="0" err="1"/>
              <a:t>Noblitt</a:t>
            </a:r>
            <a:r>
              <a:rPr lang="en-US" b="0" i="0" u="none" strike="noStrike" baseline="0" dirty="0"/>
              <a:t> &amp; </a:t>
            </a:r>
            <a:r>
              <a:rPr lang="en-US" b="0" i="0" u="none" strike="noStrike" baseline="0" dirty="0" err="1"/>
              <a:t>Noblitt</a:t>
            </a:r>
            <a:r>
              <a:rPr lang="en-US" b="0" i="0" u="none" strike="noStrike" baseline="0" dirty="0"/>
              <a:t>, 2021).  Unfortunately, even when healthcare providers are at their best in terms of competence and ethical practice, there continue to be daunting and sometimes overwhelming systemic obstacles for extreme abuse survivors. (</a:t>
            </a:r>
            <a:r>
              <a:rPr lang="en-US" b="0" i="0" u="none" strike="noStrike" baseline="0" dirty="0" err="1"/>
              <a:t>Noblitt</a:t>
            </a:r>
            <a:r>
              <a:rPr lang="en-US" b="0" i="0" u="none" strike="noStrike" baseline="0" dirty="0"/>
              <a:t> - Extreme, 2024)</a:t>
            </a:r>
            <a:endParaRPr lang="en-US" dirty="0"/>
          </a:p>
        </p:txBody>
      </p:sp>
    </p:spTree>
    <p:extLst>
      <p:ext uri="{BB962C8B-B14F-4D97-AF65-F5344CB8AC3E}">
        <p14:creationId xmlns:p14="http://schemas.microsoft.com/office/powerpoint/2010/main" val="1669808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8C94F-0FA3-2066-C277-4DAA3B499C0F}"/>
              </a:ext>
            </a:extLst>
          </p:cNvPr>
          <p:cNvSpPr>
            <a:spLocks noGrp="1"/>
          </p:cNvSpPr>
          <p:nvPr>
            <p:ph type="title"/>
          </p:nvPr>
        </p:nvSpPr>
        <p:spPr>
          <a:xfrm>
            <a:off x="838200" y="365126"/>
            <a:ext cx="10515600" cy="54600"/>
          </a:xfrm>
        </p:spPr>
        <p:txBody>
          <a:bodyPr>
            <a:noAutofit/>
          </a:bodyPr>
          <a:lstStyle/>
          <a:p>
            <a:endParaRPr lang="en-US" sz="2400" dirty="0"/>
          </a:p>
        </p:txBody>
      </p:sp>
      <p:sp>
        <p:nvSpPr>
          <p:cNvPr id="3" name="Content Placeholder 2">
            <a:extLst>
              <a:ext uri="{FF2B5EF4-FFF2-40B4-BE49-F238E27FC236}">
                <a16:creationId xmlns:a16="http://schemas.microsoft.com/office/drawing/2014/main" id="{9309CA23-C567-78CA-8FE3-6F1A6722E988}"/>
              </a:ext>
            </a:extLst>
          </p:cNvPr>
          <p:cNvSpPr>
            <a:spLocks noGrp="1"/>
          </p:cNvSpPr>
          <p:nvPr>
            <p:ph idx="1"/>
          </p:nvPr>
        </p:nvSpPr>
        <p:spPr>
          <a:xfrm>
            <a:off x="973111" y="69592"/>
            <a:ext cx="10515600" cy="6438274"/>
          </a:xfrm>
        </p:spPr>
        <p:txBody>
          <a:bodyPr>
            <a:noAutofit/>
          </a:bodyPr>
          <a:lstStyle/>
          <a:p>
            <a:pPr marL="0" indent="0">
              <a:buNone/>
            </a:pPr>
            <a:endParaRPr lang="en-US" sz="2400" b="1" i="0" u="none" strike="noStrike" baseline="0" dirty="0"/>
          </a:p>
          <a:p>
            <a:pPr marL="0" indent="0">
              <a:buNone/>
            </a:pPr>
            <a:r>
              <a:rPr lang="en-US" b="1" i="0" u="none" strike="noStrike" baseline="0" dirty="0"/>
              <a:t>Organized and ritual child sexual abuse (ORA) is often rooted in the child’s own family. </a:t>
            </a:r>
            <a:r>
              <a:rPr lang="en-US" b="0" i="0" u="none" strike="noStrike" baseline="0" dirty="0"/>
              <a:t>Empirical evidence on possible associations between ORA and trauma-related symptoms in those who report this kind of extreme and prolonged violence is rare. The aim of our study was to explore socio-demographic and clinical characteristics of the individuals reporting ORA experiences, and to investigate protective as well as promotive factors in the link between ORA and trauma-related symptom severity…. Ideological strategies used by perpetrators as well as Dissociative Identity Disorders experienced by those affected are associated with more severe symptoms…while an exit out of the ORA structures is associated with milder symptoms…. </a:t>
            </a:r>
            <a:r>
              <a:rPr lang="en-US" b="1" i="0" u="none" strike="noStrike" baseline="0" dirty="0"/>
              <a:t>Efforts are needed to improve health care services for individuals who experience severe and complex psychiatric disorders due to ORA in their childhood.  </a:t>
            </a:r>
            <a:r>
              <a:rPr lang="en-US" b="0" i="0" u="none" strike="noStrike" baseline="0" dirty="0"/>
              <a:t>(Schroder, 2018)</a:t>
            </a:r>
            <a:endParaRPr lang="en-US" dirty="0"/>
          </a:p>
        </p:txBody>
      </p:sp>
    </p:spTree>
    <p:extLst>
      <p:ext uri="{BB962C8B-B14F-4D97-AF65-F5344CB8AC3E}">
        <p14:creationId xmlns:p14="http://schemas.microsoft.com/office/powerpoint/2010/main" val="228568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B9FC2-F5B1-6716-A876-99B64B89F9F7}"/>
              </a:ext>
            </a:extLst>
          </p:cNvPr>
          <p:cNvSpPr>
            <a:spLocks noGrp="1"/>
          </p:cNvSpPr>
          <p:nvPr>
            <p:ph type="title"/>
          </p:nvPr>
        </p:nvSpPr>
        <p:spPr>
          <a:xfrm>
            <a:off x="838200" y="365126"/>
            <a:ext cx="10515600" cy="84580"/>
          </a:xfrm>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E8B2FB0F-47D2-A000-AA4F-55405CFB4FC9}"/>
              </a:ext>
            </a:extLst>
          </p:cNvPr>
          <p:cNvSpPr>
            <a:spLocks noGrp="1"/>
          </p:cNvSpPr>
          <p:nvPr>
            <p:ph idx="1"/>
          </p:nvPr>
        </p:nvSpPr>
        <p:spPr>
          <a:xfrm>
            <a:off x="838200" y="449706"/>
            <a:ext cx="10515600" cy="5727257"/>
          </a:xfrm>
        </p:spPr>
        <p:txBody>
          <a:bodyPr>
            <a:normAutofit/>
          </a:bodyPr>
          <a:lstStyle/>
          <a:p>
            <a:endParaRPr lang="en-US" dirty="0"/>
          </a:p>
          <a:p>
            <a:pPr marL="0" indent="0">
              <a:buNone/>
            </a:pPr>
            <a:r>
              <a:rPr lang="en-US" sz="3200" b="1" dirty="0"/>
              <a:t>Discuss the four key concepts regarding the lack of education for those working with ritualistic abuse survivors.</a:t>
            </a:r>
          </a:p>
          <a:p>
            <a:pPr marL="0" indent="0">
              <a:buNone/>
            </a:pPr>
            <a:r>
              <a:rPr lang="en-US" sz="3200" dirty="0"/>
              <a:t> </a:t>
            </a:r>
          </a:p>
          <a:p>
            <a:r>
              <a:rPr lang="en-US" sz="3200" dirty="0"/>
              <a:t>Deficits in trauma training</a:t>
            </a:r>
          </a:p>
          <a:p>
            <a:r>
              <a:rPr lang="en-US" sz="3200" dirty="0"/>
              <a:t>Deficits in training regarding dissociative disorders</a:t>
            </a:r>
          </a:p>
          <a:p>
            <a:r>
              <a:rPr lang="en-US" sz="3200" dirty="0"/>
              <a:t>Deficits in training regarding organized/ritual abuse</a:t>
            </a:r>
          </a:p>
          <a:p>
            <a:r>
              <a:rPr lang="en-US" sz="3200" dirty="0"/>
              <a:t>Deficits in training regarding toxic stress</a:t>
            </a:r>
            <a:r>
              <a:rPr lang="en-US" dirty="0"/>
              <a:t>	</a:t>
            </a:r>
          </a:p>
        </p:txBody>
      </p:sp>
    </p:spTree>
    <p:extLst>
      <p:ext uri="{BB962C8B-B14F-4D97-AF65-F5344CB8AC3E}">
        <p14:creationId xmlns:p14="http://schemas.microsoft.com/office/powerpoint/2010/main" val="3148646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1A00E-D701-C48B-973C-8EBAD5E121F8}"/>
              </a:ext>
            </a:extLst>
          </p:cNvPr>
          <p:cNvSpPr>
            <a:spLocks noGrp="1"/>
          </p:cNvSpPr>
          <p:nvPr>
            <p:ph type="title"/>
          </p:nvPr>
        </p:nvSpPr>
        <p:spPr>
          <a:xfrm>
            <a:off x="838200" y="-434715"/>
            <a:ext cx="10074639" cy="149902"/>
          </a:xfrm>
        </p:spPr>
        <p:txBody>
          <a:bodyPr>
            <a:normAutofit fontScale="90000"/>
          </a:bodyPr>
          <a:lstStyle/>
          <a:p>
            <a:endParaRPr lang="en-US" sz="2800" dirty="0"/>
          </a:p>
        </p:txBody>
      </p:sp>
      <p:sp>
        <p:nvSpPr>
          <p:cNvPr id="3" name="Content Placeholder 2">
            <a:extLst>
              <a:ext uri="{FF2B5EF4-FFF2-40B4-BE49-F238E27FC236}">
                <a16:creationId xmlns:a16="http://schemas.microsoft.com/office/drawing/2014/main" id="{431C1FD5-D188-76EE-2F8C-E7344168CC58}"/>
              </a:ext>
            </a:extLst>
          </p:cNvPr>
          <p:cNvSpPr>
            <a:spLocks noGrp="1"/>
          </p:cNvSpPr>
          <p:nvPr>
            <p:ph idx="1"/>
          </p:nvPr>
        </p:nvSpPr>
        <p:spPr>
          <a:xfrm>
            <a:off x="838200" y="365126"/>
            <a:ext cx="10515600" cy="5811837"/>
          </a:xfrm>
        </p:spPr>
        <p:txBody>
          <a:bodyPr>
            <a:noAutofit/>
          </a:bodyPr>
          <a:lstStyle/>
          <a:p>
            <a:endParaRPr lang="en-US" sz="2200" b="1" i="0" u="none" strike="noStrike" baseline="0" dirty="0"/>
          </a:p>
          <a:p>
            <a:r>
              <a:rPr lang="en-US" sz="2400" b="1" i="0" u="none" strike="noStrike" baseline="0" dirty="0"/>
              <a:t>Teaching Trauma and Dissociation in Higher Education - </a:t>
            </a:r>
            <a:r>
              <a:rPr lang="en-US" sz="2400" b="0" i="0" u="none" strike="noStrike" baseline="0" dirty="0"/>
              <a:t>Clinicians can contribute to the wellbeing of extreme abuse survivors directly by providing competent professional services. We can also assist by training graduate students who will become future clinicians</a:t>
            </a:r>
            <a:r>
              <a:rPr lang="en-US" sz="2400" b="1" i="0" u="none" strike="noStrike" baseline="0" dirty="0"/>
              <a:t>. </a:t>
            </a:r>
            <a:r>
              <a:rPr lang="en-US" sz="2400" b="1" i="0" u="none" strike="noStrike" baseline="0" dirty="0" err="1"/>
              <a:t>Folz</a:t>
            </a:r>
            <a:r>
              <a:rPr lang="en-US" sz="2400" b="1" i="0" u="none" strike="noStrike" baseline="0" dirty="0"/>
              <a:t> and colleagues (2023) found deficits in trauma-informed training in their sample of 193 APA-accredited clinical psychology programs</a:t>
            </a:r>
            <a:r>
              <a:rPr lang="en-US" sz="2400" b="0" i="0" u="none" strike="noStrike" baseline="0" dirty="0"/>
              <a:t>. Only 5% required a course relevant to trauma-informed care, resulting in only 8% of graduates receiving such formal training. (</a:t>
            </a:r>
            <a:r>
              <a:rPr lang="en-US" sz="2400" b="0" i="0" u="none" strike="noStrike" baseline="0" dirty="0" err="1"/>
              <a:t>Noblitt</a:t>
            </a:r>
            <a:r>
              <a:rPr lang="en-US" sz="2400" b="0" i="0" u="none" strike="noStrike" baseline="0" dirty="0"/>
              <a:t> - Teaching - 2024)</a:t>
            </a:r>
          </a:p>
          <a:p>
            <a:r>
              <a:rPr lang="en-US" sz="2400" b="1" i="0" u="none" strike="noStrike" baseline="0" dirty="0"/>
              <a:t>Many clinicians are not well informed about the psychological effects of trauma. Many clinicians are unfamiliar with dissociation. Many universities do not provide sufficient training on this topic. </a:t>
            </a:r>
            <a:r>
              <a:rPr lang="en-US" sz="2400" b="0" i="0" u="none" strike="noStrike" baseline="0" dirty="0"/>
              <a:t>Foltz, R., </a:t>
            </a:r>
            <a:r>
              <a:rPr lang="en-US" sz="2400" b="0" i="0" u="none" strike="noStrike" baseline="0" dirty="0" err="1"/>
              <a:t>Kaeley</a:t>
            </a:r>
            <a:r>
              <a:rPr lang="en-US" sz="2400" b="0" i="0" u="none" strike="noStrike" baseline="0" dirty="0"/>
              <a:t>, A., </a:t>
            </a:r>
            <a:r>
              <a:rPr lang="en-US" sz="2400" b="0" i="0" u="none" strike="noStrike" baseline="0" dirty="0" err="1"/>
              <a:t>Kupchan</a:t>
            </a:r>
            <a:r>
              <a:rPr lang="en-US" sz="2400" b="0" i="0" u="none" strike="noStrike" baseline="0" dirty="0"/>
              <a:t>, J., Mills, A., Murray, K., Pope, A., Rahman, H., &amp; </a:t>
            </a:r>
            <a:r>
              <a:rPr lang="en-US" sz="2400" b="0" i="0" u="none" strike="noStrike" baseline="0" dirty="0" err="1"/>
              <a:t>Rubright</a:t>
            </a:r>
            <a:r>
              <a:rPr lang="en-US" sz="2400" b="0" i="0" u="none" strike="noStrike" baseline="0" dirty="0"/>
              <a:t>, C. (2023). Trauma-informed care? Identifying training deficits in accredited doctoral programs. Psychological Trauma : Theory, Research, Practice and Policy, 10.1037/tra0001461.  (</a:t>
            </a:r>
            <a:r>
              <a:rPr lang="en-US" sz="2400" b="0" i="0" u="none" strike="noStrike" baseline="0" dirty="0" err="1"/>
              <a:t>Noblitt</a:t>
            </a:r>
            <a:r>
              <a:rPr lang="en-US" sz="2400" b="0" i="0" u="none" strike="noStrike" baseline="0" dirty="0"/>
              <a:t> - Teaching, 2024)</a:t>
            </a:r>
            <a:endParaRPr lang="en-US" sz="2400" dirty="0"/>
          </a:p>
        </p:txBody>
      </p:sp>
    </p:spTree>
    <p:extLst>
      <p:ext uri="{BB962C8B-B14F-4D97-AF65-F5344CB8AC3E}">
        <p14:creationId xmlns:p14="http://schemas.microsoft.com/office/powerpoint/2010/main" val="341601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38879-C861-5BD5-C956-8F4F4BBDE284}"/>
              </a:ext>
            </a:extLst>
          </p:cNvPr>
          <p:cNvSpPr>
            <a:spLocks noGrp="1"/>
          </p:cNvSpPr>
          <p:nvPr>
            <p:ph type="title"/>
          </p:nvPr>
        </p:nvSpPr>
        <p:spPr>
          <a:xfrm flipV="1">
            <a:off x="838200" y="314794"/>
            <a:ext cx="10515600" cy="50332"/>
          </a:xfrm>
        </p:spPr>
        <p:txBody>
          <a:bodyPr>
            <a:noAutofit/>
          </a:bodyPr>
          <a:lstStyle/>
          <a:p>
            <a:endParaRPr lang="en-US" sz="3200" dirty="0"/>
          </a:p>
        </p:txBody>
      </p:sp>
      <p:sp>
        <p:nvSpPr>
          <p:cNvPr id="3" name="Content Placeholder 2">
            <a:extLst>
              <a:ext uri="{FF2B5EF4-FFF2-40B4-BE49-F238E27FC236}">
                <a16:creationId xmlns:a16="http://schemas.microsoft.com/office/drawing/2014/main" id="{8B554E24-A612-41C7-7F9E-6806A8D28E8C}"/>
              </a:ext>
            </a:extLst>
          </p:cNvPr>
          <p:cNvSpPr>
            <a:spLocks noGrp="1"/>
          </p:cNvSpPr>
          <p:nvPr>
            <p:ph idx="1"/>
          </p:nvPr>
        </p:nvSpPr>
        <p:spPr>
          <a:xfrm>
            <a:off x="838200" y="516122"/>
            <a:ext cx="10515600" cy="5926420"/>
          </a:xfrm>
        </p:spPr>
        <p:txBody>
          <a:bodyPr>
            <a:noAutofit/>
          </a:bodyPr>
          <a:lstStyle/>
          <a:p>
            <a:pPr marL="0" indent="0">
              <a:buNone/>
            </a:pPr>
            <a:r>
              <a:rPr lang="en-US" sz="2400" b="0" i="0" u="none" strike="noStrike" baseline="0" dirty="0"/>
              <a:t>My personal experience (</a:t>
            </a:r>
            <a:r>
              <a:rPr lang="en-US" sz="2400" b="0" i="0" u="none" strike="noStrike" baseline="0" dirty="0" err="1"/>
              <a:t>Noblitt</a:t>
            </a:r>
            <a:r>
              <a:rPr lang="en-US" sz="2400" b="0" i="0" u="none" strike="noStrike" baseline="0" dirty="0"/>
              <a:t>): </a:t>
            </a:r>
            <a:r>
              <a:rPr lang="en-US" sz="2400" b="1" i="0" u="none" strike="noStrike" baseline="0" dirty="0"/>
              <a:t>No dissociation and trauma training until in private practice seeing clients with histories of trauma and dissociation</a:t>
            </a:r>
            <a:r>
              <a:rPr lang="en-US" sz="2400" b="0" i="0" u="none" strike="noStrike" baseline="0" dirty="0"/>
              <a:t>. I joined a “study group” and attended continuing education programs. Lack of support by some institutions and threats from the backlash. (</a:t>
            </a:r>
            <a:r>
              <a:rPr lang="en-US" sz="2400" b="0" i="0" u="none" strike="noStrike" baseline="0" dirty="0" err="1"/>
              <a:t>Noblitt</a:t>
            </a:r>
            <a:r>
              <a:rPr lang="en-US" sz="2400" b="0" i="0" u="none" strike="noStrike" baseline="0" dirty="0"/>
              <a:t> - Teaching, 2024)</a:t>
            </a:r>
          </a:p>
          <a:p>
            <a:pPr marL="0" indent="0">
              <a:buNone/>
            </a:pPr>
            <a:endParaRPr lang="en-US" sz="2400" dirty="0"/>
          </a:p>
          <a:p>
            <a:pPr marL="0" indent="0">
              <a:buNone/>
            </a:pPr>
            <a:r>
              <a:rPr lang="en-US" sz="2400" b="0" i="0" u="none" strike="noStrike" baseline="0" dirty="0"/>
              <a:t>In the patient care setting, particularly in trauma or other disciplines that care for individuals from oppressed populations,</a:t>
            </a:r>
            <a:r>
              <a:rPr lang="en-US" sz="2400" b="1" i="0" u="none" strike="noStrike" baseline="0" dirty="0"/>
              <a:t> it is common to encounter patients who carry histories of individual, interpersonal, and/or collective trauma. These experiences impact both patient health and the ways in which they engage with their healthcare. </a:t>
            </a:r>
            <a:r>
              <a:rPr lang="en-US" sz="2400" b="0" i="0" u="none" strike="noStrike" baseline="0" dirty="0"/>
              <a:t>Given that there is neither time nor precedent to understand ACE and trauma history before trauma evaluation, it is imperative that care providers recognize the impact of the unspoken traumas that are brought to the clinical encounter.  </a:t>
            </a:r>
            <a:r>
              <a:rPr lang="en-US" sz="2400" b="1" i="0" u="none" strike="noStrike" baseline="0" dirty="0"/>
              <a:t>Most clinicians do not receive proper training due to severe trauma topics and their symptomatology not being adequately covered in their master level training programs or in post continuing education training</a:t>
            </a:r>
            <a:r>
              <a:rPr lang="en-US" sz="2400" b="0" i="0" u="none" strike="noStrike" baseline="0" dirty="0"/>
              <a:t>. (Grossman et al, 2021)</a:t>
            </a:r>
            <a:endParaRPr lang="en-US" sz="2400" dirty="0"/>
          </a:p>
        </p:txBody>
      </p:sp>
    </p:spTree>
    <p:extLst>
      <p:ext uri="{BB962C8B-B14F-4D97-AF65-F5344CB8AC3E}">
        <p14:creationId xmlns:p14="http://schemas.microsoft.com/office/powerpoint/2010/main" val="22203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F6FE1-CFF5-6AAE-A8CE-340FCECAA74C}"/>
              </a:ext>
            </a:extLst>
          </p:cNvPr>
          <p:cNvSpPr>
            <a:spLocks noGrp="1"/>
          </p:cNvSpPr>
          <p:nvPr>
            <p:ph type="title"/>
          </p:nvPr>
        </p:nvSpPr>
        <p:spPr/>
        <p:txBody>
          <a:bodyPr>
            <a:noAutofit/>
          </a:bodyPr>
          <a:lstStyle/>
          <a:p>
            <a:r>
              <a:rPr lang="en-US" sz="3200" b="1" i="0" u="none" strike="noStrike" baseline="0" dirty="0"/>
              <a:t>This problem has been exacerbated by a lack of trained providers and adequate social services to deal with the complex problems ritualistic abuse survivors present. </a:t>
            </a:r>
            <a:endParaRPr lang="en-US" sz="3200" dirty="0"/>
          </a:p>
        </p:txBody>
      </p:sp>
      <p:sp>
        <p:nvSpPr>
          <p:cNvPr id="3" name="Content Placeholder 2">
            <a:extLst>
              <a:ext uri="{FF2B5EF4-FFF2-40B4-BE49-F238E27FC236}">
                <a16:creationId xmlns:a16="http://schemas.microsoft.com/office/drawing/2014/main" id="{EF234938-5A97-69F6-F2E4-C7442E90E32E}"/>
              </a:ext>
            </a:extLst>
          </p:cNvPr>
          <p:cNvSpPr>
            <a:spLocks noGrp="1"/>
          </p:cNvSpPr>
          <p:nvPr>
            <p:ph idx="1"/>
          </p:nvPr>
        </p:nvSpPr>
        <p:spPr/>
        <p:txBody>
          <a:bodyPr/>
          <a:lstStyle/>
          <a:p>
            <a:r>
              <a:rPr lang="en-US" sz="1800" b="1" i="0" u="none" strike="noStrike" baseline="0" dirty="0"/>
              <a:t>Healthcare services themselves can unintentionally traumatize or re-traumatize people....Using trauma-informed care in a universal precaution method can address these concerns. </a:t>
            </a:r>
            <a:r>
              <a:rPr lang="en-US" sz="1800" b="0" i="0" u="none" strike="noStrike" baseline="0" dirty="0"/>
              <a:t>One practical solution is to ask patients broad trauma inquiry such as “Have you had any life experiences that you feel have impacted your health and well-being?” Questions like these allow surgical teams and providers to </a:t>
            </a:r>
            <a:r>
              <a:rPr lang="en-US" sz="1800" b="1" i="0" u="none" strike="noStrike" baseline="0" dirty="0"/>
              <a:t>understand not only acute traumas present, the potential causal interpersonal aspects of this trauma, but also the effects of collective/structural trauma</a:t>
            </a:r>
            <a:r>
              <a:rPr lang="en-US" sz="1800" b="0" i="0" u="none" strike="noStrike" baseline="0" dirty="0"/>
              <a:t>. The Substance Abuse and Mental Health Administration (SAMHSA) summarizes this type of trauma-informed proactive approach as the “4 R’s” wherein providers seek to Realize how trauma affects the individuals and communities they serve in their practice, Recognize the symptoms of trauma in their patients, Respond to patients in a trauma-informed way, and Resist Re-traumatization of patients. </a:t>
            </a:r>
            <a:r>
              <a:rPr lang="en-US" sz="1800" b="1" i="0" u="none" strike="noStrike" baseline="0" dirty="0"/>
              <a:t>This stance allows care providers to move beyond the conception of “what’s wrong with you” when assessing patients, to the broader question “what happened to you and how has what happened affected you?” </a:t>
            </a:r>
            <a:r>
              <a:rPr lang="en-US" sz="1800" b="0" i="0" u="none" strike="noStrike" baseline="0" dirty="0"/>
              <a:t>This advances providers’ ability to pro-actively address trauma histories by asking patients what would be helpful before healthcare encounters, and to collaborate with healthcare teams to offer referrals or resources as needed.  This universal trauma approach allows providers to address “hidden” traumas (undisclosed or unaccounted), as well as those that are rooted in collective and structural trauma. (Grossman et al, 2021)</a:t>
            </a:r>
            <a:endParaRPr lang="en-US" dirty="0"/>
          </a:p>
        </p:txBody>
      </p:sp>
    </p:spTree>
    <p:extLst>
      <p:ext uri="{BB962C8B-B14F-4D97-AF65-F5344CB8AC3E}">
        <p14:creationId xmlns:p14="http://schemas.microsoft.com/office/powerpoint/2010/main" val="1803364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688F-A1C9-AD80-7EEC-45D94386B691}"/>
              </a:ext>
            </a:extLst>
          </p:cNvPr>
          <p:cNvSpPr>
            <a:spLocks noGrp="1"/>
          </p:cNvSpPr>
          <p:nvPr>
            <p:ph type="title"/>
          </p:nvPr>
        </p:nvSpPr>
        <p:spPr>
          <a:xfrm>
            <a:off x="838199" y="-180629"/>
            <a:ext cx="11183912"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05F179F-FBA1-896B-96EA-AC380EADC34D}"/>
              </a:ext>
            </a:extLst>
          </p:cNvPr>
          <p:cNvSpPr>
            <a:spLocks noGrp="1"/>
          </p:cNvSpPr>
          <p:nvPr>
            <p:ph idx="1"/>
          </p:nvPr>
        </p:nvSpPr>
        <p:spPr>
          <a:xfrm>
            <a:off x="838200" y="539646"/>
            <a:ext cx="10356669" cy="5598129"/>
          </a:xfrm>
        </p:spPr>
        <p:txBody>
          <a:bodyPr>
            <a:noAutofit/>
          </a:bodyPr>
          <a:lstStyle/>
          <a:p>
            <a:pPr marL="0" indent="0">
              <a:buNone/>
            </a:pPr>
            <a:r>
              <a:rPr lang="en-US" sz="2400" b="1" i="0" u="none" strike="noStrike" baseline="0" dirty="0"/>
              <a:t>Toxic stress can come from trauma at all levels, and stress can come from all levels of trauma. </a:t>
            </a:r>
            <a:r>
              <a:rPr lang="en-US" sz="2400" b="0" i="0" u="none" strike="noStrike" baseline="0" dirty="0"/>
              <a:t>For example, a person can experience relative resiliency in their personal lives, while still experiencing intergenerational trauma due to historical occurrences such as slavery or genocide. The stress response is understood as both psychological and physiologic. When the body’s fight or flight, or adrenergic, response is activated, stress hormones like epinephrine and cortisol are released. Over time, when the stressful stimulus is removed, individuals return to homeostasis and the stress response subsides. </a:t>
            </a:r>
            <a:r>
              <a:rPr lang="en-US" sz="2400" b="1" i="0" u="none" strike="noStrike" baseline="0" dirty="0"/>
              <a:t>However, for individuals who live in situations of chronic stress, it can become difficult to return to homeostasis. </a:t>
            </a:r>
            <a:r>
              <a:rPr lang="en-US" sz="2400" b="0" i="0" u="none" strike="noStrike" baseline="0" dirty="0"/>
              <a:t>This experience of living with chronic stress and constant, low level activation of the adrenergic system creates changes in the brain, learning, and responses, and creates altered reactions to stress in the future. Known as </a:t>
            </a:r>
            <a:r>
              <a:rPr lang="en-US" sz="2400" b="1" i="0" u="none" strike="noStrike" baseline="0" dirty="0"/>
              <a:t>toxic stress, this response has been linked to poor health outcomes, increased incidence of psychiatric and substance abuse disorders, and decreased immune responses. </a:t>
            </a:r>
            <a:r>
              <a:rPr lang="en-US" sz="2400" b="0" i="0" u="none" strike="noStrike" baseline="0" dirty="0"/>
              <a:t>(Grossman et al, 2021)</a:t>
            </a:r>
            <a:endParaRPr lang="en-US" sz="2400" dirty="0"/>
          </a:p>
        </p:txBody>
      </p:sp>
    </p:spTree>
    <p:extLst>
      <p:ext uri="{BB962C8B-B14F-4D97-AF65-F5344CB8AC3E}">
        <p14:creationId xmlns:p14="http://schemas.microsoft.com/office/powerpoint/2010/main" val="3755408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9E74B-E3AE-8D47-CD3E-B1DEB544737F}"/>
              </a:ext>
            </a:extLst>
          </p:cNvPr>
          <p:cNvSpPr>
            <a:spLocks noGrp="1"/>
          </p:cNvSpPr>
          <p:nvPr>
            <p:ph type="title"/>
          </p:nvPr>
        </p:nvSpPr>
        <p:spPr>
          <a:xfrm flipV="1">
            <a:off x="838200" y="269824"/>
            <a:ext cx="10515600" cy="95302"/>
          </a:xfrm>
        </p:spPr>
        <p:txBody>
          <a:bodyPr>
            <a:noAutofit/>
          </a:bodyPr>
          <a:lstStyle/>
          <a:p>
            <a:endParaRPr lang="en-US" sz="2400" dirty="0"/>
          </a:p>
        </p:txBody>
      </p:sp>
      <p:sp>
        <p:nvSpPr>
          <p:cNvPr id="3" name="Content Placeholder 2">
            <a:extLst>
              <a:ext uri="{FF2B5EF4-FFF2-40B4-BE49-F238E27FC236}">
                <a16:creationId xmlns:a16="http://schemas.microsoft.com/office/drawing/2014/main" id="{71045564-11F4-FE36-B02A-1CA69BE5698D}"/>
              </a:ext>
            </a:extLst>
          </p:cNvPr>
          <p:cNvSpPr>
            <a:spLocks noGrp="1"/>
          </p:cNvSpPr>
          <p:nvPr>
            <p:ph idx="1"/>
          </p:nvPr>
        </p:nvSpPr>
        <p:spPr>
          <a:xfrm>
            <a:off x="838200" y="365126"/>
            <a:ext cx="10515600" cy="6110625"/>
          </a:xfrm>
        </p:spPr>
        <p:txBody>
          <a:bodyPr>
            <a:noAutofit/>
          </a:bodyPr>
          <a:lstStyle/>
          <a:p>
            <a:pPr marL="0" indent="0">
              <a:buNone/>
            </a:pPr>
            <a:r>
              <a:rPr lang="en-US" sz="2400" b="0" i="0" u="none" strike="noStrike" baseline="0" dirty="0"/>
              <a:t>“Trauma-informed care has become a pillar of competent psychological services. </a:t>
            </a:r>
            <a:r>
              <a:rPr lang="en-US" sz="2400" b="1" i="0" u="none" strike="noStrike" baseline="0" dirty="0"/>
              <a:t>A foundation in understanding trauma and its treatment should be viewed as essential for clinical psychologists entering the field</a:t>
            </a:r>
            <a:r>
              <a:rPr lang="en-US" sz="2400" b="0" i="0" u="none" strike="noStrike" baseline="0" dirty="0"/>
              <a:t>, as working with individuals that have experienced trauma is inevitable” (p. 1188).  Although this article is about psychologists, can we agree that all MH professionals should have these skills and competencies?  (</a:t>
            </a:r>
            <a:r>
              <a:rPr lang="en-US" sz="2400" b="0" i="0" u="none" strike="noStrike" baseline="0" dirty="0" err="1"/>
              <a:t>Noblitt</a:t>
            </a:r>
            <a:r>
              <a:rPr lang="en-US" sz="2400" b="0" i="0" u="none" strike="noStrike" baseline="0" dirty="0"/>
              <a:t> - Teaching, 2024)</a:t>
            </a:r>
          </a:p>
          <a:p>
            <a:pPr marL="0" indent="0">
              <a:buNone/>
            </a:pPr>
            <a:r>
              <a:rPr lang="en-US" sz="2400" b="1" i="0" u="none" strike="noStrike" baseline="0" dirty="0"/>
              <a:t>Another surprising thing about the literature of trauma-informed care is that it is difficult to find much information or commentary about extreme abuse.…</a:t>
            </a:r>
            <a:r>
              <a:rPr lang="en-US" sz="2400" b="0" i="0" u="none" strike="noStrike" baseline="0" dirty="0"/>
              <a:t>“Clients who report complex childhood trauma, particularly ritual and cultic abuse, often present information in session that seems chaotic and emotionally charged. Providing clients with a rationale for both understanding their problem and the necessary treatment is essential to achieving positive outcomes” (Stark, 2019, p. 51). </a:t>
            </a:r>
            <a:r>
              <a:rPr lang="en-US" sz="2400" b="1" i="0" u="none" strike="noStrike" baseline="0" dirty="0"/>
              <a:t>My question is how can clinicians be truly trauma-informed if they deny, neglect, or ignore extreme abuse? </a:t>
            </a:r>
            <a:r>
              <a:rPr lang="en-US" sz="2400" b="0" i="0" u="none" strike="noStrike" baseline="0" dirty="0"/>
              <a:t>(</a:t>
            </a:r>
            <a:r>
              <a:rPr lang="en-US" sz="2400" b="0" i="0" u="none" strike="noStrike" baseline="0" dirty="0" err="1"/>
              <a:t>Noblitt</a:t>
            </a:r>
            <a:r>
              <a:rPr lang="en-US" sz="2400" b="0" i="0" u="none" strike="noStrike" baseline="0" dirty="0"/>
              <a:t> - Trauma, 2024)</a:t>
            </a:r>
            <a:endParaRPr lang="en-US" sz="2400" dirty="0"/>
          </a:p>
        </p:txBody>
      </p:sp>
    </p:spTree>
    <p:extLst>
      <p:ext uri="{BB962C8B-B14F-4D97-AF65-F5344CB8AC3E}">
        <p14:creationId xmlns:p14="http://schemas.microsoft.com/office/powerpoint/2010/main" val="3377325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B512-8747-790F-B1A5-77F9F888BEF6}"/>
              </a:ext>
            </a:extLst>
          </p:cNvPr>
          <p:cNvSpPr>
            <a:spLocks noGrp="1"/>
          </p:cNvSpPr>
          <p:nvPr>
            <p:ph type="title"/>
          </p:nvPr>
        </p:nvSpPr>
        <p:spPr>
          <a:xfrm flipV="1">
            <a:off x="838200" y="224852"/>
            <a:ext cx="10515600" cy="140273"/>
          </a:xfrm>
        </p:spPr>
        <p:txBody>
          <a:bodyPr>
            <a:normAutofit fontScale="90000"/>
          </a:bodyPr>
          <a:lstStyle/>
          <a:p>
            <a:pPr algn="ctr"/>
            <a:r>
              <a:rPr lang="en-US" sz="4400" b="1" i="0" u="none" strike="noStrike" baseline="0" dirty="0"/>
              <a:t> </a:t>
            </a:r>
            <a:br>
              <a:rPr lang="en-US" sz="4400" b="0" i="0" u="none" strike="noStrike" baseline="0" dirty="0"/>
            </a:br>
            <a:endParaRPr lang="en-US" dirty="0"/>
          </a:p>
        </p:txBody>
      </p:sp>
      <p:sp>
        <p:nvSpPr>
          <p:cNvPr id="3" name="Content Placeholder 2">
            <a:extLst>
              <a:ext uri="{FF2B5EF4-FFF2-40B4-BE49-F238E27FC236}">
                <a16:creationId xmlns:a16="http://schemas.microsoft.com/office/drawing/2014/main" id="{C77272C2-4AC7-20DC-1759-C513E5260159}"/>
              </a:ext>
            </a:extLst>
          </p:cNvPr>
          <p:cNvSpPr>
            <a:spLocks noGrp="1"/>
          </p:cNvSpPr>
          <p:nvPr>
            <p:ph idx="1"/>
          </p:nvPr>
        </p:nvSpPr>
        <p:spPr>
          <a:xfrm>
            <a:off x="838200" y="224852"/>
            <a:ext cx="10515600" cy="5952111"/>
          </a:xfrm>
        </p:spPr>
        <p:txBody>
          <a:bodyPr>
            <a:normAutofit/>
          </a:bodyPr>
          <a:lstStyle/>
          <a:p>
            <a:r>
              <a:rPr lang="en-US" b="1" i="0" u="none" strike="noStrike" baseline="0" dirty="0"/>
              <a:t>Understanding trauma-informed principles and the effects of ACEs on the provider–patient relationship is not enough; it is critical to implement trauma-informed practices throughout the institution</a:t>
            </a:r>
            <a:r>
              <a:rPr lang="en-US" b="0" i="0" u="none" strike="noStrike" baseline="0" dirty="0"/>
              <a:t>. Physicians are in a position within hospitals, educational institutions, and medical systems to build an entire system that is trauma-informed. This can be accomplished through </a:t>
            </a:r>
            <a:r>
              <a:rPr lang="en-US" b="1" i="0" u="none" strike="noStrike" baseline="0" dirty="0"/>
              <a:t>formal teaching and training, mentoring, and through the establishment of trauma-informed institutional structures. </a:t>
            </a:r>
            <a:r>
              <a:rPr lang="en-US" b="0" i="0" u="none" strike="noStrike" baseline="0" dirty="0"/>
              <a:t>Nursing literature has informed the field on trauma-informed care for decades. A synthesis of the nursing literature on TIC revealed the following themes: trauma screening and patient disclosure, provider–patient relationships, minimizing distress and maximizing autonomy, multidisciplinary collaboration and referrals, and advancement of TIC in diverse settings. (Grossman et al, 2021)</a:t>
            </a:r>
            <a:endParaRPr lang="en-US" dirty="0"/>
          </a:p>
        </p:txBody>
      </p:sp>
    </p:spTree>
    <p:extLst>
      <p:ext uri="{BB962C8B-B14F-4D97-AF65-F5344CB8AC3E}">
        <p14:creationId xmlns:p14="http://schemas.microsoft.com/office/powerpoint/2010/main" val="3243143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3B09-563F-8F40-D853-862EB4EE3154}"/>
              </a:ext>
            </a:extLst>
          </p:cNvPr>
          <p:cNvSpPr>
            <a:spLocks noGrp="1"/>
          </p:cNvSpPr>
          <p:nvPr>
            <p:ph type="title"/>
          </p:nvPr>
        </p:nvSpPr>
        <p:spPr>
          <a:xfrm>
            <a:off x="838200" y="365125"/>
            <a:ext cx="10515600" cy="144541"/>
          </a:xfrm>
        </p:spPr>
        <p:txBody>
          <a:bodyPr>
            <a:normAutofit fontScale="90000"/>
          </a:bodyPr>
          <a:lstStyle/>
          <a:p>
            <a:pPr algn="ctr"/>
            <a:r>
              <a:rPr lang="en-US" b="1" dirty="0"/>
              <a:t> </a:t>
            </a:r>
          </a:p>
        </p:txBody>
      </p:sp>
      <p:sp>
        <p:nvSpPr>
          <p:cNvPr id="3" name="Content Placeholder 2">
            <a:extLst>
              <a:ext uri="{FF2B5EF4-FFF2-40B4-BE49-F238E27FC236}">
                <a16:creationId xmlns:a16="http://schemas.microsoft.com/office/drawing/2014/main" id="{51DAD618-A0B0-8B50-8491-C61C9B6A5595}"/>
              </a:ext>
            </a:extLst>
          </p:cNvPr>
          <p:cNvSpPr>
            <a:spLocks noGrp="1"/>
          </p:cNvSpPr>
          <p:nvPr>
            <p:ph idx="1"/>
          </p:nvPr>
        </p:nvSpPr>
        <p:spPr>
          <a:xfrm>
            <a:off x="838200" y="365125"/>
            <a:ext cx="10515600" cy="5811838"/>
          </a:xfrm>
        </p:spPr>
        <p:txBody>
          <a:bodyPr>
            <a:noAutofit/>
          </a:bodyPr>
          <a:lstStyle/>
          <a:p>
            <a:endParaRPr lang="en-US" b="1" i="0" u="none" strike="noStrike" baseline="0" dirty="0"/>
          </a:p>
          <a:p>
            <a:r>
              <a:rPr lang="en-US" b="1" i="0" u="none" strike="noStrike" baseline="0" dirty="0"/>
              <a:t>For clients. Trauma-informed organizations strive to create physically and emotionally safe spaces and prioritize practices that honor victim voice and choice. </a:t>
            </a:r>
            <a:r>
              <a:rPr lang="en-US" b="0" i="0" u="none" strike="noStrike" baseline="0" dirty="0"/>
              <a:t>Implementing trauma-informed care requires changes to the practices and policies at all levels of the organization to ultimately prevent re-traumatization of clients seeking services</a:t>
            </a:r>
            <a:r>
              <a:rPr lang="en-US" i="0" u="none" strike="noStrike" baseline="0" dirty="0"/>
              <a:t>….</a:t>
            </a:r>
            <a:r>
              <a:rPr lang="en-US" b="1" i="0" u="none" strike="noStrike" baseline="0" dirty="0"/>
              <a:t>When implemented properly, trauma-informed care fosters resilience in victims. </a:t>
            </a:r>
            <a:r>
              <a:rPr lang="en-US" b="0" i="0" u="none" strike="noStrike" baseline="0" dirty="0"/>
              <a:t>Resilience is the capacity to cope with stress, overcome adversity, and thrive in life, despite one’s victimization experience or other life challenges. Building resilience in victims is an ongoing process that requires continual time and effort from both the victim and service provider. (</a:t>
            </a:r>
            <a:r>
              <a:rPr lang="en-US" b="0" i="0" u="none" strike="noStrike" baseline="0" dirty="0" err="1"/>
              <a:t>Kolis</a:t>
            </a:r>
            <a:r>
              <a:rPr lang="en-US" b="0" i="0" u="none" strike="noStrike" baseline="0" dirty="0"/>
              <a:t>, 2018)</a:t>
            </a:r>
            <a:endParaRPr lang="en-US" dirty="0"/>
          </a:p>
        </p:txBody>
      </p:sp>
    </p:spTree>
    <p:extLst>
      <p:ext uri="{BB962C8B-B14F-4D97-AF65-F5344CB8AC3E}">
        <p14:creationId xmlns:p14="http://schemas.microsoft.com/office/powerpoint/2010/main" val="234728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246F-4212-DDA2-55E1-14E875F7E1C3}"/>
              </a:ext>
            </a:extLst>
          </p:cNvPr>
          <p:cNvSpPr>
            <a:spLocks noGrp="1"/>
          </p:cNvSpPr>
          <p:nvPr>
            <p:ph type="title"/>
          </p:nvPr>
        </p:nvSpPr>
        <p:spPr/>
        <p:txBody>
          <a:bodyPr/>
          <a:lstStyle/>
          <a:p>
            <a:pPr algn="ctr"/>
            <a:r>
              <a:rPr lang="en-US" b="1" dirty="0"/>
              <a:t>Neil Brick</a:t>
            </a:r>
          </a:p>
        </p:txBody>
      </p:sp>
      <p:sp>
        <p:nvSpPr>
          <p:cNvPr id="3" name="Content Placeholder 2">
            <a:extLst>
              <a:ext uri="{FF2B5EF4-FFF2-40B4-BE49-F238E27FC236}">
                <a16:creationId xmlns:a16="http://schemas.microsoft.com/office/drawing/2014/main" id="{97CE3C2C-7009-8199-0E82-8B68A1ACE98C}"/>
              </a:ext>
            </a:extLst>
          </p:cNvPr>
          <p:cNvSpPr>
            <a:spLocks noGrp="1"/>
          </p:cNvSpPr>
          <p:nvPr>
            <p:ph idx="1"/>
          </p:nvPr>
        </p:nvSpPr>
        <p:spPr/>
        <p:txBody>
          <a:bodyPr>
            <a:normAutofit fontScale="92500"/>
          </a:bodyPr>
          <a:lstStyle/>
          <a:p>
            <a:pPr marL="0" indent="0">
              <a:buNone/>
            </a:pPr>
            <a:r>
              <a:rPr lang="en-US" sz="4400" b="0" i="0" u="none" strike="noStrike" baseline="0" dirty="0"/>
              <a:t>Neil Brick is a survivor of ritualistic abuse. His work continues to educate the public about child abuse, trauma, and ritualistic abuse crimes. His child abuse and ritualistic abuse newsletter S.M.A.R.T. and website have been published for over </a:t>
            </a:r>
            <a:r>
              <a:rPr lang="en-US" sz="4400" dirty="0"/>
              <a:t>30</a:t>
            </a:r>
            <a:r>
              <a:rPr lang="en-US" sz="4400" b="0" i="0" u="none" strike="noStrike" baseline="0" dirty="0"/>
              <a:t> years.  </a:t>
            </a:r>
            <a:r>
              <a:rPr lang="en-US" sz="4400" b="0" i="0" u="none" strike="noStrike" baseline="0" dirty="0">
                <a:hlinkClick r:id="rId2"/>
              </a:rPr>
              <a:t>https://ritualabuse.us</a:t>
            </a:r>
            <a:r>
              <a:rPr lang="en-US" sz="4400" b="0" i="0" u="none" strike="noStrike" baseline="0" dirty="0"/>
              <a:t> </a:t>
            </a:r>
            <a:r>
              <a:rPr lang="en-US" sz="4400" b="0" i="0" u="none" strike="noStrike" baseline="0" dirty="0">
                <a:hlinkClick r:id="rId3"/>
              </a:rPr>
              <a:t>http://neilbrick.com</a:t>
            </a:r>
            <a:r>
              <a:rPr lang="en-US" sz="4400" b="0" i="0" u="none" strike="noStrike" baseline="0" dirty="0"/>
              <a:t> </a:t>
            </a:r>
          </a:p>
          <a:p>
            <a:endParaRPr lang="en-US" sz="4400" dirty="0"/>
          </a:p>
        </p:txBody>
      </p:sp>
    </p:spTree>
    <p:extLst>
      <p:ext uri="{BB962C8B-B14F-4D97-AF65-F5344CB8AC3E}">
        <p14:creationId xmlns:p14="http://schemas.microsoft.com/office/powerpoint/2010/main" val="409414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36C36-A97A-77A1-2618-F87C87B2B09A}"/>
              </a:ext>
            </a:extLst>
          </p:cNvPr>
          <p:cNvSpPr>
            <a:spLocks noGrp="1"/>
          </p:cNvSpPr>
          <p:nvPr>
            <p:ph type="title"/>
          </p:nvPr>
        </p:nvSpPr>
        <p:spPr>
          <a:xfrm>
            <a:off x="838199" y="-554637"/>
            <a:ext cx="10869119" cy="194871"/>
          </a:xfrm>
        </p:spPr>
        <p:txBody>
          <a:bodyPr>
            <a:normAutofit fontScale="90000"/>
          </a:bodyPr>
          <a:lstStyle/>
          <a:p>
            <a:pPr algn="ctr"/>
            <a:endParaRPr lang="en-US" sz="4000" b="1" dirty="0"/>
          </a:p>
        </p:txBody>
      </p:sp>
      <p:sp>
        <p:nvSpPr>
          <p:cNvPr id="3" name="Content Placeholder 2">
            <a:extLst>
              <a:ext uri="{FF2B5EF4-FFF2-40B4-BE49-F238E27FC236}">
                <a16:creationId xmlns:a16="http://schemas.microsoft.com/office/drawing/2014/main" id="{834A72F1-E187-6C0A-D1AC-9EEF31A2BCDC}"/>
              </a:ext>
            </a:extLst>
          </p:cNvPr>
          <p:cNvSpPr>
            <a:spLocks noGrp="1"/>
          </p:cNvSpPr>
          <p:nvPr>
            <p:ph idx="1"/>
          </p:nvPr>
        </p:nvSpPr>
        <p:spPr>
          <a:xfrm>
            <a:off x="838200" y="319406"/>
            <a:ext cx="10515600" cy="5857557"/>
          </a:xfrm>
        </p:spPr>
        <p:txBody>
          <a:bodyPr>
            <a:normAutofit lnSpcReduction="10000"/>
          </a:bodyPr>
          <a:lstStyle/>
          <a:p>
            <a:pPr marL="0" indent="0">
              <a:buNone/>
            </a:pPr>
            <a:endParaRPr lang="en-US" sz="2400" b="0" i="0" u="none" strike="noStrike" baseline="0" dirty="0"/>
          </a:p>
          <a:p>
            <a:pPr marL="0" indent="0">
              <a:buNone/>
            </a:pPr>
            <a:r>
              <a:rPr lang="en-US" b="1" i="0" u="none" strike="noStrike" baseline="0" dirty="0"/>
              <a:t>Implementing trauma-informed care can be complex and requires changes within the structures and environment of the organization….</a:t>
            </a:r>
            <a:r>
              <a:rPr lang="en-US" b="0" i="0" u="none" strike="noStrike" baseline="0" dirty="0"/>
              <a:t>SAMHSA offers these domains that should be considered during implementation of trauma-informed care:</a:t>
            </a:r>
          </a:p>
          <a:p>
            <a:pPr marL="0" indent="0">
              <a:buNone/>
            </a:pPr>
            <a:r>
              <a:rPr lang="en-US" b="0" i="0" u="none" strike="noStrike" baseline="0" dirty="0"/>
              <a:t>   Governance and Leadership: Support and fully invest in implementation and sustainability.</a:t>
            </a:r>
          </a:p>
          <a:p>
            <a:pPr marL="0" indent="0">
              <a:buNone/>
            </a:pPr>
            <a:r>
              <a:rPr lang="en-US" b="0" i="0" u="none" strike="noStrike" baseline="0" dirty="0"/>
              <a:t>    Policy: Establish and reinforce trauma-informed care as the organizational mission.</a:t>
            </a:r>
          </a:p>
          <a:p>
            <a:pPr marL="0" indent="0">
              <a:buNone/>
            </a:pPr>
            <a:r>
              <a:rPr lang="en-US" b="0" i="0" u="none" strike="noStrike" baseline="0" dirty="0"/>
              <a:t>    Physical Environment: </a:t>
            </a:r>
            <a:r>
              <a:rPr lang="en-US" b="1" i="0" u="none" strike="noStrike" baseline="0" dirty="0"/>
              <a:t>Foster a sense of safety and collaboration.</a:t>
            </a:r>
          </a:p>
          <a:p>
            <a:pPr marL="0" indent="0">
              <a:buNone/>
            </a:pPr>
            <a:r>
              <a:rPr lang="en-US" b="0" i="0" u="none" strike="noStrike" baseline="0" dirty="0"/>
              <a:t>    Victim Engagement and Involvement: </a:t>
            </a:r>
            <a:r>
              <a:rPr lang="en-US" b="1" i="0" u="none" strike="noStrike" baseline="0" dirty="0"/>
              <a:t>Actively involve victims and their voices actively in all aspects of decision-making within the organization. </a:t>
            </a:r>
            <a:r>
              <a:rPr lang="en-US" b="0" i="0" u="none" strike="noStrike" baseline="0" dirty="0"/>
              <a:t>    (Kolis, 2018)</a:t>
            </a:r>
            <a:endParaRPr lang="en-US" dirty="0"/>
          </a:p>
        </p:txBody>
      </p:sp>
    </p:spTree>
    <p:extLst>
      <p:ext uri="{BB962C8B-B14F-4D97-AF65-F5344CB8AC3E}">
        <p14:creationId xmlns:p14="http://schemas.microsoft.com/office/powerpoint/2010/main" val="1782460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727F6-B6AD-F80E-263D-ABDCB753446A}"/>
              </a:ext>
            </a:extLst>
          </p:cNvPr>
          <p:cNvSpPr>
            <a:spLocks noGrp="1"/>
          </p:cNvSpPr>
          <p:nvPr>
            <p:ph type="title"/>
          </p:nvPr>
        </p:nvSpPr>
        <p:spPr>
          <a:xfrm flipV="1">
            <a:off x="838200" y="284814"/>
            <a:ext cx="10515600" cy="80312"/>
          </a:xfrm>
        </p:spPr>
        <p:txBody>
          <a:bodyPr>
            <a:normAutofit fontScale="90000"/>
          </a:bodyPr>
          <a:lstStyle/>
          <a:p>
            <a:pPr algn="ctr"/>
            <a:endParaRPr lang="en-US" dirty="0"/>
          </a:p>
        </p:txBody>
      </p:sp>
      <p:sp>
        <p:nvSpPr>
          <p:cNvPr id="3" name="Content Placeholder 2">
            <a:extLst>
              <a:ext uri="{FF2B5EF4-FFF2-40B4-BE49-F238E27FC236}">
                <a16:creationId xmlns:a16="http://schemas.microsoft.com/office/drawing/2014/main" id="{0C9EE899-C16E-8B9B-63E7-6E4787F1F4A4}"/>
              </a:ext>
            </a:extLst>
          </p:cNvPr>
          <p:cNvSpPr>
            <a:spLocks noGrp="1"/>
          </p:cNvSpPr>
          <p:nvPr>
            <p:ph idx="1"/>
          </p:nvPr>
        </p:nvSpPr>
        <p:spPr>
          <a:xfrm>
            <a:off x="838200" y="365126"/>
            <a:ext cx="10515600" cy="6208060"/>
          </a:xfrm>
        </p:spPr>
        <p:txBody>
          <a:bodyPr>
            <a:normAutofit fontScale="92500" lnSpcReduction="10000"/>
          </a:bodyPr>
          <a:lstStyle/>
          <a:p>
            <a:endParaRPr lang="en-US" sz="2400" b="0" i="0" u="none" strike="noStrike" baseline="0" dirty="0"/>
          </a:p>
          <a:p>
            <a:r>
              <a:rPr lang="en-US" sz="2400" b="0" i="0" u="none" strike="noStrike" baseline="0" dirty="0"/>
              <a:t>According to Dr. Bethany Brand dissociative “patients are an underserved group who are sometimes distressed and even mistreated rather than helped by clinicians” (Brand, 2024, p. 69)….financial interests play a significant role in the maltreatment of survivors by clinicians</a:t>
            </a:r>
            <a:r>
              <a:rPr lang="en-US" sz="2400" b="1" i="0" u="none" strike="noStrike" baseline="0" dirty="0"/>
              <a:t>. Most clinicians do not receive proper training due to severe trauma topics and their symptomatology not being adequately covered in their master level training programs or in post continuing education training</a:t>
            </a:r>
            <a:r>
              <a:rPr lang="en-US" sz="2400" b="0" i="0" u="none" strike="noStrike" baseline="0" dirty="0"/>
              <a:t>.  </a:t>
            </a:r>
            <a:r>
              <a:rPr lang="en-US" sz="2400" b="1" i="0" u="none" strike="noStrike" baseline="0" dirty="0"/>
              <a:t>Very few organizations are available to educate clinicians and survivors about the research in the field</a:t>
            </a:r>
            <a:r>
              <a:rPr lang="en-US" sz="2400" b="0" i="0" u="none" strike="noStrike" baseline="0" dirty="0"/>
              <a:t>.  (</a:t>
            </a:r>
            <a:r>
              <a:rPr lang="en-US" sz="2400" b="0" i="0" u="none" strike="noStrike" baseline="0" dirty="0" err="1"/>
              <a:t>Noblitt</a:t>
            </a:r>
            <a:r>
              <a:rPr lang="en-US" sz="2400" b="0" i="0" u="none" strike="noStrike" baseline="0" dirty="0"/>
              <a:t> - Extreme, 2024)</a:t>
            </a:r>
          </a:p>
          <a:p>
            <a:endParaRPr lang="en-US" sz="2400" dirty="0"/>
          </a:p>
          <a:p>
            <a:r>
              <a:rPr lang="en-US" sz="2400" b="0" i="0" u="none" strike="noStrike" baseline="0" dirty="0"/>
              <a:t> It may be possible that health care professionals without experience in treating trauma more frequently attribute dissociative and hallucination symptoms to classic psychiatric diagnoses like schizophrenia or BPD than to controversial and/or neglected disorders like DID</a:t>
            </a:r>
            <a:r>
              <a:rPr lang="en-US" sz="2400" b="1" i="0" u="none" strike="noStrike" baseline="0" dirty="0"/>
              <a:t>. A possible high rate of inaccurate psychiatric diagnoses by health care professionals may also result in an application of inadequate psychotherapeutic methods, a lack of effective psychotherapeutic methods, or inadequate psychopharmacological treatment, and may lead to a poor health care situation despite the previously-proposed good integration into health care structures. </a:t>
            </a:r>
            <a:r>
              <a:rPr lang="en-US" sz="2400" b="0" i="0" u="none" strike="noStrike" baseline="0" dirty="0"/>
              <a:t>The possible inaccuracy of the participants’ appraisal regarding incorrect diagnoses is associated with a limited validity, and suggests a more precise elaboration in future research….  (Schroder, 2018)</a:t>
            </a:r>
          </a:p>
          <a:p>
            <a:endParaRPr lang="en-US" dirty="0"/>
          </a:p>
        </p:txBody>
      </p:sp>
    </p:spTree>
    <p:extLst>
      <p:ext uri="{BB962C8B-B14F-4D97-AF65-F5344CB8AC3E}">
        <p14:creationId xmlns:p14="http://schemas.microsoft.com/office/powerpoint/2010/main" val="834824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FBD2-13B9-649E-2389-E0828CBB8677}"/>
              </a:ext>
            </a:extLst>
          </p:cNvPr>
          <p:cNvSpPr>
            <a:spLocks noGrp="1"/>
          </p:cNvSpPr>
          <p:nvPr>
            <p:ph type="title"/>
          </p:nvPr>
        </p:nvSpPr>
        <p:spPr>
          <a:xfrm>
            <a:off x="838200" y="365125"/>
            <a:ext cx="10515600" cy="45719"/>
          </a:xfrm>
        </p:spPr>
        <p:txBody>
          <a:bodyPr>
            <a:noAutofit/>
          </a:bodyPr>
          <a:lstStyle/>
          <a:p>
            <a:r>
              <a:rPr lang="en-US" sz="2400" b="1" i="0" u="none" strike="noStrike" baseline="0" dirty="0"/>
              <a:t> </a:t>
            </a:r>
            <a:endParaRPr lang="en-US" sz="2400" dirty="0"/>
          </a:p>
        </p:txBody>
      </p:sp>
      <p:sp>
        <p:nvSpPr>
          <p:cNvPr id="3" name="Content Placeholder 2">
            <a:extLst>
              <a:ext uri="{FF2B5EF4-FFF2-40B4-BE49-F238E27FC236}">
                <a16:creationId xmlns:a16="http://schemas.microsoft.com/office/drawing/2014/main" id="{CB6C30F5-75F8-D075-1FF0-E294211DE44A}"/>
              </a:ext>
            </a:extLst>
          </p:cNvPr>
          <p:cNvSpPr>
            <a:spLocks noGrp="1"/>
          </p:cNvSpPr>
          <p:nvPr>
            <p:ph idx="1"/>
          </p:nvPr>
        </p:nvSpPr>
        <p:spPr>
          <a:xfrm>
            <a:off x="838200" y="209862"/>
            <a:ext cx="10515600" cy="5967101"/>
          </a:xfrm>
        </p:spPr>
        <p:txBody>
          <a:bodyPr>
            <a:normAutofit fontScale="92500" lnSpcReduction="20000"/>
          </a:bodyPr>
          <a:lstStyle/>
          <a:p>
            <a:pPr marL="0" indent="0">
              <a:buNone/>
            </a:pPr>
            <a:endParaRPr lang="en-US" dirty="0"/>
          </a:p>
          <a:p>
            <a:pPr marL="0" indent="0">
              <a:buNone/>
            </a:pPr>
            <a:r>
              <a:rPr lang="en-US" b="1" dirty="0"/>
              <a:t>It is estimated that about half of the US population is diagnosed with a mental illness at some point in their life; in 2015, ∼20% of all adults had a mental illness and 4% had serious mental illness and over one-fifth of children had a serious mental illness. </a:t>
            </a:r>
            <a:r>
              <a:rPr lang="en-US" dirty="0"/>
              <a:t>Mental illnesses are identified as the third most common cause of hospitalizations among 18–44 years old adults and lead to a shorter life expectancy. In the United States, mental illness accounts for the second largest disease burden, and severe mental health disorders account for about a quarter of hospital admissions and disability payments.</a:t>
            </a:r>
            <a:r>
              <a:rPr lang="en-US" b="1" dirty="0"/>
              <a:t> About half of these chronic illnesses begin by age 14 and 75% begin by age 24. </a:t>
            </a:r>
            <a:r>
              <a:rPr lang="en-US" dirty="0"/>
              <a:t>If detected early in childhood or adolescence, many mental health conditions can be managed effectively or occasionally prevented entirely in adulthood, which will substantially reduce the economic and psychological burden. </a:t>
            </a:r>
            <a:r>
              <a:rPr lang="en-US" b="1" dirty="0"/>
              <a:t>Despite evidence that early detection and treatment can ease the impact on outcomes and reduce the prevalence of mental illnesses, ∼70% of children and adolescents do not receive needed mental health treatment services. Inadequate insurance coverage for mental illness is reported as one of the primary reasons for such insufficient access. </a:t>
            </a:r>
            <a:r>
              <a:rPr lang="en-US" dirty="0"/>
              <a:t>(</a:t>
            </a:r>
            <a:r>
              <a:rPr lang="en-US" dirty="0" err="1"/>
              <a:t>Heboyan</a:t>
            </a:r>
            <a:r>
              <a:rPr lang="en-US" dirty="0"/>
              <a:t>, 2021)</a:t>
            </a:r>
          </a:p>
        </p:txBody>
      </p:sp>
    </p:spTree>
    <p:extLst>
      <p:ext uri="{BB962C8B-B14F-4D97-AF65-F5344CB8AC3E}">
        <p14:creationId xmlns:p14="http://schemas.microsoft.com/office/powerpoint/2010/main" val="2648012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1E773-3154-B1F8-431C-0EECF37AF9A0}"/>
              </a:ext>
            </a:extLst>
          </p:cNvPr>
          <p:cNvSpPr>
            <a:spLocks noGrp="1"/>
          </p:cNvSpPr>
          <p:nvPr>
            <p:ph type="title"/>
          </p:nvPr>
        </p:nvSpPr>
        <p:spPr>
          <a:xfrm>
            <a:off x="838200" y="365125"/>
            <a:ext cx="10515600" cy="45719"/>
          </a:xfrm>
        </p:spPr>
        <p:txBody>
          <a:bodyPr>
            <a:noAutofit/>
          </a:bodyPr>
          <a:lstStyle/>
          <a:p>
            <a:r>
              <a:rPr lang="en-US" sz="2400" b="1" i="0" u="none" strike="noStrike" baseline="0" dirty="0"/>
              <a:t> </a:t>
            </a:r>
            <a:endParaRPr lang="en-US" sz="2400" dirty="0"/>
          </a:p>
        </p:txBody>
      </p:sp>
      <p:sp>
        <p:nvSpPr>
          <p:cNvPr id="3" name="Content Placeholder 2">
            <a:extLst>
              <a:ext uri="{FF2B5EF4-FFF2-40B4-BE49-F238E27FC236}">
                <a16:creationId xmlns:a16="http://schemas.microsoft.com/office/drawing/2014/main" id="{D13603BB-AD98-ED81-A77C-24B9B91E84AD}"/>
              </a:ext>
            </a:extLst>
          </p:cNvPr>
          <p:cNvSpPr>
            <a:spLocks noGrp="1"/>
          </p:cNvSpPr>
          <p:nvPr>
            <p:ph idx="1"/>
          </p:nvPr>
        </p:nvSpPr>
        <p:spPr>
          <a:xfrm>
            <a:off x="838200" y="365125"/>
            <a:ext cx="10515600" cy="5811838"/>
          </a:xfrm>
        </p:spPr>
        <p:txBody>
          <a:bodyPr>
            <a:normAutofit lnSpcReduction="10000"/>
          </a:bodyPr>
          <a:lstStyle/>
          <a:p>
            <a:pPr marL="0" indent="0">
              <a:buNone/>
            </a:pPr>
            <a:endParaRPr lang="en-US" sz="2400" b="0" i="0" u="none" strike="noStrike" baseline="0" dirty="0"/>
          </a:p>
          <a:p>
            <a:pPr marL="0" indent="0">
              <a:buNone/>
            </a:pPr>
            <a:r>
              <a:rPr lang="en-US" sz="3200" b="1" i="0" u="none" strike="noStrike" baseline="0" dirty="0"/>
              <a:t>We found that the number of mental health treatment visits declined as cumulative exposure to mental health insurance legislation increased</a:t>
            </a:r>
            <a:r>
              <a:rPr lang="en-US" sz="3200" b="0" i="0" u="none" strike="noStrike" baseline="0" dirty="0"/>
              <a:t>; a 10 unit (or 10.3%) increase in the law exposure strength resulted in a 4% decline in the number of mental health visits. </a:t>
            </a:r>
            <a:r>
              <a:rPr lang="en-US" sz="3200" b="1" i="0" u="none" strike="noStrike" baseline="0" dirty="0"/>
              <a:t>We also found that state mental health insurance laws are associated with reducing mental health treatments and disparities within at-risk subgroups. </a:t>
            </a:r>
            <a:r>
              <a:rPr lang="en-US" sz="3200" b="0" i="0" u="none" strike="noStrike" baseline="0" dirty="0"/>
              <a:t>Prolonged exposure to comprehensive mental health laws across a person’s childhood and adolescence may reduce the demand for mental health visitations in adulthood, hence, reducing the burden on the payors and consumers. (</a:t>
            </a:r>
            <a:r>
              <a:rPr lang="en-US" sz="3200" b="0" i="0" u="none" strike="noStrike" baseline="0" dirty="0" err="1"/>
              <a:t>Heboyan</a:t>
            </a:r>
            <a:r>
              <a:rPr lang="en-US" sz="3200" b="0" i="0" u="none" strike="noStrike" baseline="0" dirty="0"/>
              <a:t>, 2021)</a:t>
            </a:r>
            <a:endParaRPr lang="en-US" sz="3200" dirty="0"/>
          </a:p>
        </p:txBody>
      </p:sp>
    </p:spTree>
    <p:extLst>
      <p:ext uri="{BB962C8B-B14F-4D97-AF65-F5344CB8AC3E}">
        <p14:creationId xmlns:p14="http://schemas.microsoft.com/office/powerpoint/2010/main" val="3811390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B57EA-8D01-E731-33C5-630AC14E3FFC}"/>
              </a:ext>
            </a:extLst>
          </p:cNvPr>
          <p:cNvSpPr>
            <a:spLocks noGrp="1"/>
          </p:cNvSpPr>
          <p:nvPr>
            <p:ph type="title"/>
          </p:nvPr>
        </p:nvSpPr>
        <p:spPr>
          <a:xfrm flipV="1">
            <a:off x="838200" y="-329784"/>
            <a:ext cx="10515600" cy="149902"/>
          </a:xfrm>
        </p:spPr>
        <p:txBody>
          <a:bodyPr>
            <a:noAutofit/>
          </a:bodyPr>
          <a:lstStyle/>
          <a:p>
            <a:endParaRPr lang="en-US" sz="2800" dirty="0"/>
          </a:p>
        </p:txBody>
      </p:sp>
      <p:sp>
        <p:nvSpPr>
          <p:cNvPr id="3" name="Content Placeholder 2">
            <a:extLst>
              <a:ext uri="{FF2B5EF4-FFF2-40B4-BE49-F238E27FC236}">
                <a16:creationId xmlns:a16="http://schemas.microsoft.com/office/drawing/2014/main" id="{113E853A-AE40-4217-F7DD-3EBEA6CB1690}"/>
              </a:ext>
            </a:extLst>
          </p:cNvPr>
          <p:cNvSpPr>
            <a:spLocks noGrp="1"/>
          </p:cNvSpPr>
          <p:nvPr>
            <p:ph idx="1"/>
          </p:nvPr>
        </p:nvSpPr>
        <p:spPr>
          <a:xfrm>
            <a:off x="838200" y="134912"/>
            <a:ext cx="10515600" cy="6042051"/>
          </a:xfrm>
        </p:spPr>
        <p:txBody>
          <a:bodyPr>
            <a:normAutofit/>
          </a:bodyPr>
          <a:lstStyle/>
          <a:p>
            <a:endParaRPr lang="en-US" dirty="0"/>
          </a:p>
          <a:p>
            <a:pPr marL="0" indent="0">
              <a:buNone/>
            </a:pPr>
            <a:r>
              <a:rPr lang="en-US" b="1" i="0" u="none" strike="noStrike" baseline="0" dirty="0"/>
              <a:t>Research has established a link between ACEs and problems in adulthood, including mental health problems, substance misuse, and underemployment. </a:t>
            </a:r>
            <a:r>
              <a:rPr lang="en-US" b="0" i="0" u="none" strike="noStrike" baseline="0" dirty="0"/>
              <a:t>Our study suggests that stronger mental health insurance laws are associated with a significantly lower number of visits as an adult reported by those with 3+ ACEs in childhood as compared with those with 3+ ACES who were exposed to weak mental health laws</a:t>
            </a:r>
            <a:r>
              <a:rPr lang="en-US" b="1" i="0" u="none" strike="noStrike" baseline="0" dirty="0"/>
              <a:t>. Taken in the context of the mental health care needs of those experiencing ACEs, our study implies that mental health insurance laws are likely important for improving adult outcomes for those experiencing a greater need as a child…</a:t>
            </a:r>
            <a:r>
              <a:rPr lang="en-US" b="0" i="0" u="none" strike="noStrike" baseline="0" dirty="0"/>
              <a:t>our results suggest that strong mental health insurance laws are an important moderator. (</a:t>
            </a:r>
            <a:r>
              <a:rPr lang="en-US" b="0" i="0" u="none" strike="noStrike" baseline="0" dirty="0" err="1"/>
              <a:t>Heboyan</a:t>
            </a:r>
            <a:r>
              <a:rPr lang="en-US" b="0" i="0" u="none" strike="noStrike" baseline="0" dirty="0"/>
              <a:t>, 2021)</a:t>
            </a:r>
          </a:p>
          <a:p>
            <a:endParaRPr lang="en-US" dirty="0"/>
          </a:p>
        </p:txBody>
      </p:sp>
    </p:spTree>
    <p:extLst>
      <p:ext uri="{BB962C8B-B14F-4D97-AF65-F5344CB8AC3E}">
        <p14:creationId xmlns:p14="http://schemas.microsoft.com/office/powerpoint/2010/main" val="1676638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8175-6B24-55E6-93FA-4B64510A848E}"/>
              </a:ext>
            </a:extLst>
          </p:cNvPr>
          <p:cNvSpPr>
            <a:spLocks noGrp="1"/>
          </p:cNvSpPr>
          <p:nvPr>
            <p:ph type="title"/>
          </p:nvPr>
        </p:nvSpPr>
        <p:spPr>
          <a:xfrm flipV="1">
            <a:off x="838201" y="-404734"/>
            <a:ext cx="10359452" cy="104931"/>
          </a:xfrm>
        </p:spPr>
        <p:txBody>
          <a:bodyPr>
            <a:normAutofit fontScale="90000"/>
          </a:bodyPr>
          <a:lstStyle/>
          <a:p>
            <a:pPr algn="ctr"/>
            <a:endParaRPr lang="en-US" sz="2800" b="1" dirty="0"/>
          </a:p>
        </p:txBody>
      </p:sp>
      <p:sp>
        <p:nvSpPr>
          <p:cNvPr id="3" name="Content Placeholder 2">
            <a:extLst>
              <a:ext uri="{FF2B5EF4-FFF2-40B4-BE49-F238E27FC236}">
                <a16:creationId xmlns:a16="http://schemas.microsoft.com/office/drawing/2014/main" id="{85BE7F80-B540-2011-5E56-E267639E0770}"/>
              </a:ext>
            </a:extLst>
          </p:cNvPr>
          <p:cNvSpPr>
            <a:spLocks noGrp="1"/>
          </p:cNvSpPr>
          <p:nvPr>
            <p:ph idx="1"/>
          </p:nvPr>
        </p:nvSpPr>
        <p:spPr>
          <a:xfrm>
            <a:off x="838200" y="0"/>
            <a:ext cx="10515600" cy="6985416"/>
          </a:xfrm>
        </p:spPr>
        <p:txBody>
          <a:bodyPr>
            <a:noAutofit/>
          </a:bodyPr>
          <a:lstStyle/>
          <a:p>
            <a:endParaRPr lang="en-US" sz="2400" b="1" i="0" u="none" strike="noStrike" baseline="0" dirty="0"/>
          </a:p>
          <a:p>
            <a:r>
              <a:rPr lang="en-US" sz="2400" b="1" i="0" u="none" strike="noStrike" baseline="0" dirty="0"/>
              <a:t>(M)any, if not most survivors are at a financial disadvantage due to their histories that likely interrupted their education, job training, earnings capacity, and social development leaving them without the money for private insurance and leaving them dependent on Medicaid insurance or other public assistance. </a:t>
            </a:r>
            <a:r>
              <a:rPr lang="en-US" sz="2400" b="0" i="0" u="none" strike="noStrike" baseline="0" dirty="0"/>
              <a:t>Medicaid is notorious for its poor reimbursement policies and is typically eschewed unless it is a secondary payer to Medicare or some other private insurance provider….in order to obtain the highest reimbursement from Medicaid, the clinicians may attribute diagnoses such as schizophrenia, schizoaffective disorder, or others to their dissociative patients that rely primarily on medication rather than psychotherapy, according to insurers. This leaves the psychiatrist or psychotherapist with only a requirement for a quarterly 15-minute medication check to determine whether the prescribed medications are adequate or require adjustment. </a:t>
            </a:r>
            <a:r>
              <a:rPr lang="en-US" sz="2400" b="1" i="0" u="none" strike="noStrike" baseline="0" dirty="0"/>
              <a:t>The problem is that for patients who do not actually experience schizophrenia or like disorders, the medication is unlikely to be helpful and this may result in unnecessary changes to medications and dosages that may be equally ineffective but that satisfy Medicaid’s requirements for reimbursement. </a:t>
            </a:r>
            <a:r>
              <a:rPr lang="en-US" sz="2400" b="0" i="0" u="none" strike="noStrike" baseline="0" dirty="0"/>
              <a:t>(</a:t>
            </a:r>
            <a:r>
              <a:rPr lang="en-US" sz="2400" b="0" i="0" u="none" strike="noStrike" baseline="0" dirty="0" err="1"/>
              <a:t>Noblitt</a:t>
            </a:r>
            <a:r>
              <a:rPr lang="en-US" sz="2400" b="0" i="0" u="none" strike="noStrike" baseline="0" dirty="0"/>
              <a:t> - Extreme, 2024)</a:t>
            </a:r>
            <a:endParaRPr lang="en-US" sz="2400" dirty="0"/>
          </a:p>
        </p:txBody>
      </p:sp>
    </p:spTree>
    <p:extLst>
      <p:ext uri="{BB962C8B-B14F-4D97-AF65-F5344CB8AC3E}">
        <p14:creationId xmlns:p14="http://schemas.microsoft.com/office/powerpoint/2010/main" val="4096128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942B-7CDA-BA2F-F707-5FC77A333409}"/>
              </a:ext>
            </a:extLst>
          </p:cNvPr>
          <p:cNvSpPr>
            <a:spLocks noGrp="1"/>
          </p:cNvSpPr>
          <p:nvPr>
            <p:ph type="title"/>
          </p:nvPr>
        </p:nvSpPr>
        <p:spPr>
          <a:xfrm flipV="1">
            <a:off x="838200" y="274461"/>
            <a:ext cx="10515600" cy="45719"/>
          </a:xfrm>
        </p:spPr>
        <p:txBody>
          <a:bodyPr>
            <a:noAutofit/>
          </a:bodyPr>
          <a:lstStyle/>
          <a:p>
            <a:endParaRPr lang="en-US" sz="2000" b="1" dirty="0"/>
          </a:p>
        </p:txBody>
      </p:sp>
      <p:sp>
        <p:nvSpPr>
          <p:cNvPr id="3" name="Content Placeholder 2">
            <a:extLst>
              <a:ext uri="{FF2B5EF4-FFF2-40B4-BE49-F238E27FC236}">
                <a16:creationId xmlns:a16="http://schemas.microsoft.com/office/drawing/2014/main" id="{474747FC-79F0-CB2A-DFE1-B6239F02259A}"/>
              </a:ext>
            </a:extLst>
          </p:cNvPr>
          <p:cNvSpPr>
            <a:spLocks noGrp="1"/>
          </p:cNvSpPr>
          <p:nvPr>
            <p:ph idx="1"/>
          </p:nvPr>
        </p:nvSpPr>
        <p:spPr>
          <a:xfrm>
            <a:off x="838200" y="365899"/>
            <a:ext cx="10515600" cy="5811064"/>
          </a:xfrm>
        </p:spPr>
        <p:txBody>
          <a:bodyPr>
            <a:normAutofit fontScale="92500" lnSpcReduction="20000"/>
          </a:bodyPr>
          <a:lstStyle/>
          <a:p>
            <a:endParaRPr lang="en-US" dirty="0"/>
          </a:p>
          <a:p>
            <a:pPr marL="0" indent="0">
              <a:buNone/>
            </a:pPr>
            <a:r>
              <a:rPr lang="en-US" b="1" dirty="0"/>
              <a:t>As healthcare providers we need to recognize that extreme abuse survivors are an underserved community, and advocate for their recognition and their opportunity to access health services, employment, and disability-related supports</a:t>
            </a:r>
            <a:r>
              <a:rPr lang="en-US" dirty="0"/>
              <a:t>….Where once the processing time for applying for Social Security disability programs including Social Security Disability Insurance (SSDI) or Supplemental Security Income (SSI) was 30-60 days, the processing time is now 200-300 days nationally…It is safe to assume that the initial application will be denied, since that is the fate of the majority of applications unless it can be demonstrated that the individual has a potentially fatal condition such as stage IV cancers, end stage renal disease, or being on the UNOS organ transplant list. Denied initial applications require the claimant to file a reconsideration appeal that will also likely result in the same processing time as the initial application. It is only after receiving a denial for the reconsideration appeal that the claimant can request a hearing before an administrative law judge, the stage at which most claimants are awarded benefits. (</a:t>
            </a:r>
            <a:r>
              <a:rPr lang="en-US" dirty="0" err="1"/>
              <a:t>Noblitt</a:t>
            </a:r>
            <a:r>
              <a:rPr lang="en-US" dirty="0"/>
              <a:t>- Extreme, 2024)</a:t>
            </a:r>
          </a:p>
        </p:txBody>
      </p:sp>
    </p:spTree>
    <p:extLst>
      <p:ext uri="{BB962C8B-B14F-4D97-AF65-F5344CB8AC3E}">
        <p14:creationId xmlns:p14="http://schemas.microsoft.com/office/powerpoint/2010/main" val="1090487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63AA-0C78-71FB-6095-F1CD410469CE}"/>
              </a:ext>
            </a:extLst>
          </p:cNvPr>
          <p:cNvSpPr>
            <a:spLocks noGrp="1"/>
          </p:cNvSpPr>
          <p:nvPr>
            <p:ph type="title"/>
          </p:nvPr>
        </p:nvSpPr>
        <p:spPr>
          <a:xfrm flipV="1">
            <a:off x="838200" y="284814"/>
            <a:ext cx="10515600" cy="80312"/>
          </a:xfrm>
        </p:spPr>
        <p:txBody>
          <a:bodyPr>
            <a:noAutofit/>
          </a:bodyPr>
          <a:lstStyle/>
          <a:p>
            <a:endParaRPr lang="en-US" sz="2000" dirty="0"/>
          </a:p>
        </p:txBody>
      </p:sp>
      <p:sp>
        <p:nvSpPr>
          <p:cNvPr id="3" name="Content Placeholder 2">
            <a:extLst>
              <a:ext uri="{FF2B5EF4-FFF2-40B4-BE49-F238E27FC236}">
                <a16:creationId xmlns:a16="http://schemas.microsoft.com/office/drawing/2014/main" id="{19F03300-A751-6D35-128B-B9AB9378A1CD}"/>
              </a:ext>
            </a:extLst>
          </p:cNvPr>
          <p:cNvSpPr>
            <a:spLocks noGrp="1"/>
          </p:cNvSpPr>
          <p:nvPr>
            <p:ph idx="1"/>
          </p:nvPr>
        </p:nvSpPr>
        <p:spPr>
          <a:xfrm>
            <a:off x="838200" y="365126"/>
            <a:ext cx="10515600" cy="5811837"/>
          </a:xfrm>
        </p:spPr>
        <p:txBody>
          <a:bodyPr>
            <a:normAutofit/>
          </a:bodyPr>
          <a:lstStyle/>
          <a:p>
            <a:endParaRPr lang="en-US" dirty="0"/>
          </a:p>
          <a:p>
            <a:pPr marL="0" indent="0">
              <a:buNone/>
            </a:pPr>
            <a:r>
              <a:rPr lang="en-US" b="0" i="0" u="none" strike="noStrike" baseline="0" dirty="0"/>
              <a:t>Likewise, the reimbursement schedule for Medicaid, Medicare, and private insurers must be more realistically restructured in accordance with the cost of living. </a:t>
            </a:r>
            <a:r>
              <a:rPr lang="en-US" b="1" i="0" u="none" strike="noStrike" baseline="0" dirty="0"/>
              <a:t>Increasing the numbers of public mental healthcare facilities that feature adequate numbers of appropriately trained mental health providers is essential. </a:t>
            </a:r>
            <a:r>
              <a:rPr lang="en-US" b="0" i="0" u="none" strike="noStrike" baseline="0" dirty="0"/>
              <a:t>And providing for adequate housing, access to food, social services, medical treatment, and safety for survivors is an absolute. </a:t>
            </a:r>
            <a:r>
              <a:rPr lang="en-US" b="1" i="0" u="none" strike="noStrike" baseline="0" dirty="0"/>
              <a:t>This will require providers and survivors to petition local, state and federal elected officials to recognize dissociative patients as an underserved population and develop services that meet these people's needs. </a:t>
            </a:r>
            <a:r>
              <a:rPr lang="en-US" b="0" i="0" u="none" strike="noStrike" baseline="0" dirty="0"/>
              <a:t>(</a:t>
            </a:r>
            <a:r>
              <a:rPr lang="en-US" b="0" i="0" u="none" strike="noStrike" baseline="0" dirty="0" err="1"/>
              <a:t>Noblitt</a:t>
            </a:r>
            <a:r>
              <a:rPr lang="en-US" b="0" i="0" u="none" strike="noStrike" baseline="0" dirty="0"/>
              <a:t>- Extreme, 2024)</a:t>
            </a:r>
            <a:endParaRPr lang="en-US" dirty="0"/>
          </a:p>
        </p:txBody>
      </p:sp>
    </p:spTree>
    <p:extLst>
      <p:ext uri="{BB962C8B-B14F-4D97-AF65-F5344CB8AC3E}">
        <p14:creationId xmlns:p14="http://schemas.microsoft.com/office/powerpoint/2010/main" val="3317566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D9D3-B9C2-05E2-DA82-E1823332E255}"/>
              </a:ext>
            </a:extLst>
          </p:cNvPr>
          <p:cNvSpPr>
            <a:spLocks noGrp="1"/>
          </p:cNvSpPr>
          <p:nvPr>
            <p:ph type="title"/>
          </p:nvPr>
        </p:nvSpPr>
        <p:spPr>
          <a:xfrm flipV="1">
            <a:off x="838200" y="-419725"/>
            <a:ext cx="10269511" cy="149902"/>
          </a:xfrm>
        </p:spPr>
        <p:txBody>
          <a:bodyPr>
            <a:noAutofit/>
          </a:bodyPr>
          <a:lstStyle/>
          <a:p>
            <a:pPr algn="ctr"/>
            <a:endParaRPr lang="en-US" sz="2400" dirty="0"/>
          </a:p>
        </p:txBody>
      </p:sp>
      <p:sp>
        <p:nvSpPr>
          <p:cNvPr id="3" name="Content Placeholder 2">
            <a:extLst>
              <a:ext uri="{FF2B5EF4-FFF2-40B4-BE49-F238E27FC236}">
                <a16:creationId xmlns:a16="http://schemas.microsoft.com/office/drawing/2014/main" id="{B1A8F8A2-DB46-C11C-9D82-F4109897F1D7}"/>
              </a:ext>
            </a:extLst>
          </p:cNvPr>
          <p:cNvSpPr>
            <a:spLocks noGrp="1"/>
          </p:cNvSpPr>
          <p:nvPr>
            <p:ph idx="1"/>
          </p:nvPr>
        </p:nvSpPr>
        <p:spPr>
          <a:xfrm>
            <a:off x="838200" y="566454"/>
            <a:ext cx="10269511" cy="5610509"/>
          </a:xfrm>
        </p:spPr>
        <p:txBody>
          <a:bodyPr>
            <a:normAutofit/>
          </a:bodyPr>
          <a:lstStyle/>
          <a:p>
            <a:pPr marL="0" indent="0">
              <a:buNone/>
            </a:pPr>
            <a:endParaRPr lang="en-US" sz="3200" b="1" i="0" u="none" strike="noStrike" baseline="0" dirty="0"/>
          </a:p>
          <a:p>
            <a:pPr marL="0" indent="0">
              <a:buNone/>
            </a:pPr>
            <a:r>
              <a:rPr lang="en-US" sz="3200" b="1" i="0" u="none" strike="noStrike" baseline="0" dirty="0"/>
              <a:t>Studies from the early 2000s reported that parity laws increased mental health treatment utilization by adults with mild symptoms and low-income individuals. </a:t>
            </a:r>
            <a:r>
              <a:rPr lang="en-US" sz="3200" b="0" i="0" u="none" strike="noStrike" baseline="0" dirty="0"/>
              <a:t>However, only a small effect was reported among children.</a:t>
            </a:r>
          </a:p>
          <a:p>
            <a:pPr marL="0" indent="0">
              <a:buNone/>
            </a:pPr>
            <a:r>
              <a:rPr lang="en-US" sz="3200" b="1" i="0" u="none" strike="noStrike" baseline="0" dirty="0"/>
              <a:t>….Sipe et al found that although mental health legislation broadly appeared to improve mental health outcomes for US populations, generally, few studies examine high-risk populations who experience access problems</a:t>
            </a:r>
            <a:r>
              <a:rPr lang="en-US" sz="3200" b="0" i="0" u="none" strike="noStrike" baseline="0" dirty="0"/>
              <a:t> (p. 763).21 (</a:t>
            </a:r>
            <a:r>
              <a:rPr lang="en-US" sz="3200" b="0" i="0" u="none" strike="noStrike" baseline="0" dirty="0" err="1"/>
              <a:t>Heboyan</a:t>
            </a:r>
            <a:r>
              <a:rPr lang="en-US" sz="3200" b="0" i="0" u="none" strike="noStrike" baseline="0" dirty="0"/>
              <a:t>, 2021)</a:t>
            </a:r>
            <a:endParaRPr lang="en-US" sz="3200" dirty="0"/>
          </a:p>
        </p:txBody>
      </p:sp>
    </p:spTree>
    <p:extLst>
      <p:ext uri="{BB962C8B-B14F-4D97-AF65-F5344CB8AC3E}">
        <p14:creationId xmlns:p14="http://schemas.microsoft.com/office/powerpoint/2010/main" val="1271391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085B-E8DC-6B18-8ABD-FD9904F6800D}"/>
              </a:ext>
            </a:extLst>
          </p:cNvPr>
          <p:cNvSpPr>
            <a:spLocks noGrp="1"/>
          </p:cNvSpPr>
          <p:nvPr>
            <p:ph type="title"/>
          </p:nvPr>
        </p:nvSpPr>
        <p:spPr>
          <a:xfrm flipV="1">
            <a:off x="838200" y="-554636"/>
            <a:ext cx="10404423" cy="224852"/>
          </a:xfrm>
        </p:spPr>
        <p:txBody>
          <a:bodyPr>
            <a:noAutofit/>
          </a:bodyPr>
          <a:lstStyle/>
          <a:p>
            <a:endParaRPr lang="en-US" sz="2400" dirty="0"/>
          </a:p>
        </p:txBody>
      </p:sp>
      <p:sp>
        <p:nvSpPr>
          <p:cNvPr id="3" name="Content Placeholder 2">
            <a:extLst>
              <a:ext uri="{FF2B5EF4-FFF2-40B4-BE49-F238E27FC236}">
                <a16:creationId xmlns:a16="http://schemas.microsoft.com/office/drawing/2014/main" id="{5FDC7B9D-064D-4C13-128B-FAA66F208DF3}"/>
              </a:ext>
            </a:extLst>
          </p:cNvPr>
          <p:cNvSpPr>
            <a:spLocks noGrp="1"/>
          </p:cNvSpPr>
          <p:nvPr>
            <p:ph idx="1"/>
          </p:nvPr>
        </p:nvSpPr>
        <p:spPr>
          <a:xfrm>
            <a:off x="838200" y="365125"/>
            <a:ext cx="10515600" cy="5811838"/>
          </a:xfrm>
        </p:spPr>
        <p:txBody>
          <a:bodyPr/>
          <a:lstStyle/>
          <a:p>
            <a:pPr marL="0" indent="0">
              <a:buNone/>
            </a:pPr>
            <a:r>
              <a:rPr lang="en-US" b="0" i="0" u="none" strike="noStrike" baseline="0" dirty="0"/>
              <a:t>Alternatively, some dissociative patients may seek treatment from state, county, or city public mental health facilities, also chronically understaffed and underfunded. </a:t>
            </a:r>
            <a:r>
              <a:rPr lang="en-US" b="1" i="0" u="none" strike="noStrike" baseline="0" dirty="0"/>
              <a:t>While the mental healthcare professionals may be caring and understanding of the patient's true diagnosis and appropriate treatment, they often do not have the time or latitude to provide needed care </a:t>
            </a:r>
            <a:r>
              <a:rPr lang="en-US" b="0" i="0" u="none" strike="noStrike" baseline="0" dirty="0"/>
              <a:t>due to the guidelines imposed by the facilities and huge caseloads with which the providers are tasked. </a:t>
            </a:r>
            <a:r>
              <a:rPr lang="en-US" b="1" i="0" u="none" strike="noStrike" baseline="0" dirty="0"/>
              <a:t>Furthermore, in addition to the scarcity of affordable mental healthcare, there are competing issues for the patient around transportation and meeting basic needs for housing, food, and safety that interfere with their mobility and ability to adhere to a regular therapy schedule where such services exist.  </a:t>
            </a:r>
            <a:r>
              <a:rPr lang="en-US" b="0" i="0" u="none" strike="noStrike" baseline="0" dirty="0"/>
              <a:t>(Noblitt - Extreme, 2024)</a:t>
            </a:r>
          </a:p>
          <a:p>
            <a:endParaRPr lang="en-US" dirty="0"/>
          </a:p>
        </p:txBody>
      </p:sp>
    </p:spTree>
    <p:extLst>
      <p:ext uri="{BB962C8B-B14F-4D97-AF65-F5344CB8AC3E}">
        <p14:creationId xmlns:p14="http://schemas.microsoft.com/office/powerpoint/2010/main" val="22902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6804E-FFD2-582E-A3B9-A022A526EB8F}"/>
              </a:ext>
            </a:extLst>
          </p:cNvPr>
          <p:cNvSpPr>
            <a:spLocks noGrp="1"/>
          </p:cNvSpPr>
          <p:nvPr>
            <p:ph type="title"/>
          </p:nvPr>
        </p:nvSpPr>
        <p:spPr/>
        <p:txBody>
          <a:bodyPr>
            <a:normAutofit/>
          </a:bodyPr>
          <a:lstStyle/>
          <a:p>
            <a:pPr algn="ctr"/>
            <a:r>
              <a:rPr lang="en-US" sz="3200" b="1" i="0" u="none" strike="noStrike" baseline="0" dirty="0"/>
              <a:t>Ritualistic Abuse Survivors Difficulties Obtaining Services</a:t>
            </a:r>
            <a:endParaRPr lang="en-US" sz="3200" b="1" dirty="0"/>
          </a:p>
        </p:txBody>
      </p:sp>
      <p:sp>
        <p:nvSpPr>
          <p:cNvPr id="3" name="Content Placeholder 2">
            <a:extLst>
              <a:ext uri="{FF2B5EF4-FFF2-40B4-BE49-F238E27FC236}">
                <a16:creationId xmlns:a16="http://schemas.microsoft.com/office/drawing/2014/main" id="{3B0BCC82-1B31-0E22-1389-F965D23D7EE9}"/>
              </a:ext>
            </a:extLst>
          </p:cNvPr>
          <p:cNvSpPr>
            <a:spLocks noGrp="1"/>
          </p:cNvSpPr>
          <p:nvPr>
            <p:ph idx="1"/>
          </p:nvPr>
        </p:nvSpPr>
        <p:spPr>
          <a:xfrm>
            <a:off x="838200" y="1364105"/>
            <a:ext cx="10515600" cy="5128770"/>
          </a:xfrm>
        </p:spPr>
        <p:txBody>
          <a:bodyPr>
            <a:noAutofit/>
          </a:bodyPr>
          <a:lstStyle/>
          <a:p>
            <a:pPr marL="0" indent="0">
              <a:buNone/>
            </a:pPr>
            <a:r>
              <a:rPr lang="en-US" b="0" i="0" u="none" strike="noStrike" baseline="0" dirty="0"/>
              <a:t>Ritualistic abuse survivors have struggled to obtain adequate mental health and social support services for over twenty years. This problem has been exacerbated by a lack of trained providers and adequate social services to deal with the complex problems ritualistic abuse survivors present. Most clinicians do not receive proper training due to severe trauma topics and their symptomatology not being adequately covered in their master level training programs or in post continuing education training. Very few organizations are available to educate clinicians and survivors about the research in the field. Insurance companies often do not adequately cover services for long term treatment. Social services employees are not adequately trained to work with severe trauma survivors. </a:t>
            </a:r>
            <a:endParaRPr lang="en-US" dirty="0"/>
          </a:p>
        </p:txBody>
      </p:sp>
    </p:spTree>
    <p:extLst>
      <p:ext uri="{BB962C8B-B14F-4D97-AF65-F5344CB8AC3E}">
        <p14:creationId xmlns:p14="http://schemas.microsoft.com/office/powerpoint/2010/main" val="418914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BE3A-876C-8406-81ED-136B1AF29814}"/>
              </a:ext>
            </a:extLst>
          </p:cNvPr>
          <p:cNvSpPr>
            <a:spLocks noGrp="1"/>
          </p:cNvSpPr>
          <p:nvPr>
            <p:ph type="title"/>
          </p:nvPr>
        </p:nvSpPr>
        <p:spPr/>
        <p:txBody>
          <a:bodyPr>
            <a:normAutofit/>
          </a:bodyPr>
          <a:lstStyle/>
          <a:p>
            <a:r>
              <a:rPr lang="en-US" sz="3200" b="1" i="0" u="none" strike="noStrike" baseline="0" dirty="0"/>
              <a:t>The presenter’s own struggles receiving adequate services.</a:t>
            </a:r>
            <a:endParaRPr lang="en-US" sz="3200" dirty="0"/>
          </a:p>
        </p:txBody>
      </p:sp>
      <p:sp>
        <p:nvSpPr>
          <p:cNvPr id="3" name="Content Placeholder 2">
            <a:extLst>
              <a:ext uri="{FF2B5EF4-FFF2-40B4-BE49-F238E27FC236}">
                <a16:creationId xmlns:a16="http://schemas.microsoft.com/office/drawing/2014/main" id="{6CAF6299-7656-74FE-03D9-638D346F987B}"/>
              </a:ext>
            </a:extLst>
          </p:cNvPr>
          <p:cNvSpPr>
            <a:spLocks noGrp="1"/>
          </p:cNvSpPr>
          <p:nvPr>
            <p:ph idx="1"/>
          </p:nvPr>
        </p:nvSpPr>
        <p:spPr/>
        <p:txBody>
          <a:bodyPr>
            <a:normAutofit/>
          </a:bodyPr>
          <a:lstStyle/>
          <a:p>
            <a:r>
              <a:rPr lang="en-US" sz="3600" b="0" i="0" u="none" strike="noStrike" baseline="0" dirty="0"/>
              <a:t>Problems getting insurance</a:t>
            </a:r>
          </a:p>
          <a:p>
            <a:r>
              <a:rPr lang="en-US" sz="3600" b="0" i="0" u="none" strike="noStrike" baseline="0" dirty="0"/>
              <a:t>Problems finding trained therapists</a:t>
            </a:r>
          </a:p>
          <a:p>
            <a:r>
              <a:rPr lang="en-US" sz="3600" b="0" i="0" u="none" strike="noStrike" baseline="0" dirty="0"/>
              <a:t>Cost of therapy</a:t>
            </a:r>
          </a:p>
          <a:p>
            <a:r>
              <a:rPr lang="en-US" sz="3600" b="0" i="0" u="none" strike="noStrike" baseline="0" dirty="0"/>
              <a:t>Trust issues</a:t>
            </a:r>
          </a:p>
          <a:p>
            <a:r>
              <a:rPr lang="en-US" sz="3600" b="0" i="0" u="none" strike="noStrike" baseline="0" dirty="0"/>
              <a:t>Attachment issues</a:t>
            </a:r>
          </a:p>
          <a:p>
            <a:r>
              <a:rPr lang="en-US" sz="3600" b="0" i="0" u="none" strike="noStrike" baseline="0" dirty="0"/>
              <a:t>Work issues/scheduling</a:t>
            </a:r>
            <a:endParaRPr lang="en-US" sz="3600" dirty="0"/>
          </a:p>
        </p:txBody>
      </p:sp>
    </p:spTree>
    <p:extLst>
      <p:ext uri="{BB962C8B-B14F-4D97-AF65-F5344CB8AC3E}">
        <p14:creationId xmlns:p14="http://schemas.microsoft.com/office/powerpoint/2010/main" val="1892359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BE293-ABC0-7243-0D12-81B37CB5DBA9}"/>
              </a:ext>
            </a:extLst>
          </p:cNvPr>
          <p:cNvSpPr>
            <a:spLocks noGrp="1"/>
          </p:cNvSpPr>
          <p:nvPr>
            <p:ph type="title"/>
          </p:nvPr>
        </p:nvSpPr>
        <p:spPr>
          <a:xfrm flipV="1">
            <a:off x="838200" y="319406"/>
            <a:ext cx="10515600" cy="45719"/>
          </a:xfrm>
        </p:spPr>
        <p:txBody>
          <a:bodyPr>
            <a:noAutofit/>
          </a:bodyPr>
          <a:lstStyle/>
          <a:p>
            <a:endParaRPr lang="en-US" sz="2000" dirty="0"/>
          </a:p>
        </p:txBody>
      </p:sp>
      <p:sp>
        <p:nvSpPr>
          <p:cNvPr id="3" name="Content Placeholder 2">
            <a:extLst>
              <a:ext uri="{FF2B5EF4-FFF2-40B4-BE49-F238E27FC236}">
                <a16:creationId xmlns:a16="http://schemas.microsoft.com/office/drawing/2014/main" id="{7226C1DF-0F73-922B-99BD-ABD6FAB2CEDA}"/>
              </a:ext>
            </a:extLst>
          </p:cNvPr>
          <p:cNvSpPr>
            <a:spLocks noGrp="1"/>
          </p:cNvSpPr>
          <p:nvPr>
            <p:ph idx="1"/>
          </p:nvPr>
        </p:nvSpPr>
        <p:spPr>
          <a:xfrm>
            <a:off x="838200" y="319406"/>
            <a:ext cx="10515600" cy="5857557"/>
          </a:xfrm>
        </p:spPr>
        <p:txBody>
          <a:bodyPr>
            <a:normAutofit/>
          </a:bodyPr>
          <a:lstStyle/>
          <a:p>
            <a:endParaRPr lang="en-US" dirty="0"/>
          </a:p>
          <a:p>
            <a:r>
              <a:rPr lang="en-US" b="0" i="0" u="none" strike="noStrike" baseline="0" dirty="0"/>
              <a:t>Abuse and dissociation: a cycle</a:t>
            </a:r>
          </a:p>
          <a:p>
            <a:r>
              <a:rPr lang="en-US" b="0" i="0" u="none" strike="noStrike" baseline="0" dirty="0"/>
              <a:t>Dissociation is created through severe abuse </a:t>
            </a:r>
          </a:p>
          <a:p>
            <a:r>
              <a:rPr lang="en-US" b="0" i="0" u="none" strike="noStrike" baseline="0" dirty="0"/>
              <a:t>The existence of dissociation then allows further abuse to be committed, as the horror and hurt are disowned and future danger ignored.  </a:t>
            </a:r>
          </a:p>
          <a:p>
            <a:r>
              <a:rPr lang="en-US" b="0" i="0" u="none" strike="noStrike" baseline="0" dirty="0"/>
              <a:t>The trauma caused by continual exposure to abuse (as a victim, witness , perpetrator or a combination of them) necessitates further use of dissociation.  </a:t>
            </a:r>
          </a:p>
          <a:p>
            <a:r>
              <a:rPr lang="en-US" b="0" i="0" u="none" strike="noStrike" baseline="0" dirty="0"/>
              <a:t>The more this cycle is repeated, the more entrenched it becomes. This is a dissociative disorder.</a:t>
            </a:r>
          </a:p>
          <a:p>
            <a:r>
              <a:rPr lang="en-US" b="0" i="0" u="none" strike="noStrike" baseline="0" dirty="0"/>
              <a:t>(Sachs, 2024)</a:t>
            </a:r>
          </a:p>
          <a:p>
            <a:endParaRPr lang="en-US" dirty="0"/>
          </a:p>
        </p:txBody>
      </p:sp>
    </p:spTree>
    <p:extLst>
      <p:ext uri="{BB962C8B-B14F-4D97-AF65-F5344CB8AC3E}">
        <p14:creationId xmlns:p14="http://schemas.microsoft.com/office/powerpoint/2010/main" val="1829698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9D25D-188C-996D-33BB-EED829E80706}"/>
              </a:ext>
            </a:extLst>
          </p:cNvPr>
          <p:cNvSpPr>
            <a:spLocks noGrp="1"/>
          </p:cNvSpPr>
          <p:nvPr>
            <p:ph type="title"/>
          </p:nvPr>
        </p:nvSpPr>
        <p:spPr>
          <a:xfrm flipV="1">
            <a:off x="838200" y="314794"/>
            <a:ext cx="10515600" cy="50332"/>
          </a:xfrm>
        </p:spPr>
        <p:txBody>
          <a:bodyPr>
            <a:normAutofit fontScale="90000"/>
          </a:bodyPr>
          <a:lstStyle/>
          <a:p>
            <a:pPr algn="ctr"/>
            <a:r>
              <a:rPr lang="en-US" dirty="0"/>
              <a:t> </a:t>
            </a:r>
          </a:p>
        </p:txBody>
      </p:sp>
      <p:sp>
        <p:nvSpPr>
          <p:cNvPr id="3" name="Content Placeholder 2">
            <a:extLst>
              <a:ext uri="{FF2B5EF4-FFF2-40B4-BE49-F238E27FC236}">
                <a16:creationId xmlns:a16="http://schemas.microsoft.com/office/drawing/2014/main" id="{708D985A-BFEA-B956-E368-B7EAF7293BBF}"/>
              </a:ext>
            </a:extLst>
          </p:cNvPr>
          <p:cNvSpPr>
            <a:spLocks noGrp="1"/>
          </p:cNvSpPr>
          <p:nvPr>
            <p:ph idx="1"/>
          </p:nvPr>
        </p:nvSpPr>
        <p:spPr>
          <a:xfrm>
            <a:off x="838200" y="134910"/>
            <a:ext cx="10515600" cy="6723090"/>
          </a:xfrm>
        </p:spPr>
        <p:txBody>
          <a:bodyPr>
            <a:normAutofit fontScale="25000" lnSpcReduction="20000"/>
          </a:bodyPr>
          <a:lstStyle/>
          <a:p>
            <a:endParaRPr lang="en-US" sz="8800" b="0" i="0" u="none" strike="noStrike" baseline="0" dirty="0"/>
          </a:p>
          <a:p>
            <a:pPr marL="0" indent="0">
              <a:buNone/>
            </a:pPr>
            <a:r>
              <a:rPr lang="en-US" sz="8800" b="1" i="0" u="none" strike="noStrike" baseline="0" dirty="0"/>
              <a:t>Attachment is an instinct </a:t>
            </a:r>
            <a:r>
              <a:rPr lang="en-US" sz="8800" i="0" u="none" strike="noStrike" baseline="0" dirty="0"/>
              <a:t>- Activated by fear and distress - Alleviated by the attachment figure’s attention</a:t>
            </a:r>
          </a:p>
          <a:p>
            <a:pPr marL="0" indent="0">
              <a:buNone/>
            </a:pPr>
            <a:r>
              <a:rPr lang="en-US" sz="8800" i="0" u="none" strike="noStrike" baseline="0" dirty="0"/>
              <a:t>The attachment relationship: High &amp; frequent distress        Dependency,  Attentive parenting        Independence</a:t>
            </a:r>
          </a:p>
          <a:p>
            <a:pPr marL="0" indent="0">
              <a:buNone/>
            </a:pPr>
            <a:r>
              <a:rPr lang="en-US" sz="8800" i="0" u="none" strike="noStrike" baseline="0" dirty="0"/>
              <a:t>Concrete Infanticidal Attachment:</a:t>
            </a:r>
          </a:p>
          <a:p>
            <a:pPr marL="0" indent="0">
              <a:buNone/>
            </a:pPr>
            <a:r>
              <a:rPr lang="en-US" sz="8800" b="1" i="0" u="none" strike="noStrike" baseline="0" dirty="0"/>
              <a:t>Essential Attributes</a:t>
            </a:r>
          </a:p>
          <a:p>
            <a:pPr marL="0" indent="0">
              <a:buNone/>
            </a:pPr>
            <a:r>
              <a:rPr lang="en-US" sz="8800" i="0" u="none" strike="noStrike" baseline="0" dirty="0"/>
              <a:t>A childhood (or longer) of involvement in violent, sadistic and life-threatening crime as a victim, witness, perpetrator or any combination of them.</a:t>
            </a:r>
          </a:p>
          <a:p>
            <a:pPr marL="0" indent="0">
              <a:buNone/>
            </a:pPr>
            <a:r>
              <a:rPr lang="en-US" sz="8800" i="0" u="none" strike="noStrike" baseline="0" dirty="0"/>
              <a:t>These crimes are carried out within a group to which one belongs, willingly or otherwise, such as a religious sect, a family, a military offshoot, a </a:t>
            </a:r>
            <a:r>
              <a:rPr lang="en-US" sz="8800" i="0" u="none" strike="noStrike" baseline="0" dirty="0" err="1"/>
              <a:t>paedophile</a:t>
            </a:r>
            <a:r>
              <a:rPr lang="en-US" sz="8800" i="0" u="none" strike="noStrike" baseline="0" dirty="0"/>
              <a:t> ring etc.</a:t>
            </a:r>
          </a:p>
          <a:p>
            <a:pPr marL="0" indent="0">
              <a:buNone/>
            </a:pPr>
            <a:r>
              <a:rPr lang="en-US" sz="8800" i="0" u="none" strike="noStrike" baseline="0" dirty="0"/>
              <a:t>This group serves as the person’s attachment figure (note the attachment plurality, mirrored in the structure of DID).</a:t>
            </a:r>
          </a:p>
          <a:p>
            <a:pPr marL="0" indent="0">
              <a:buNone/>
            </a:pPr>
            <a:r>
              <a:rPr lang="en-US" sz="8800" i="0" u="none" strike="noStrike" baseline="0" dirty="0"/>
              <a:t>Within the group, the relevant crimes are deemed moral or even virtuous (if not legal).</a:t>
            </a:r>
          </a:p>
          <a:p>
            <a:pPr marL="0" indent="0">
              <a:buNone/>
            </a:pPr>
            <a:r>
              <a:rPr lang="en-US" sz="8800" i="0" u="none" strike="noStrike" baseline="0" dirty="0"/>
              <a:t>The deepest moments of relatedness to the attachment figure (the group) are reached during the performance of  these crimes.</a:t>
            </a:r>
          </a:p>
          <a:p>
            <a:pPr marL="0" indent="0">
              <a:buNone/>
            </a:pPr>
            <a:r>
              <a:rPr lang="en-US" sz="8800" i="0" u="none" strike="noStrike" baseline="0" dirty="0"/>
              <a:t>The severity of the DID is related to the perceived cohesiveness, size and power of the group as a whole, as well as to the intensity of the violence.</a:t>
            </a:r>
          </a:p>
          <a:p>
            <a:pPr marL="0" indent="0">
              <a:buNone/>
            </a:pPr>
            <a:r>
              <a:rPr lang="en-US" sz="8800" i="0" u="none" strike="noStrike" baseline="0" dirty="0"/>
              <a:t>(Sachs, 2024)</a:t>
            </a:r>
          </a:p>
          <a:p>
            <a:endParaRPr lang="en-US" dirty="0"/>
          </a:p>
        </p:txBody>
      </p:sp>
    </p:spTree>
    <p:extLst>
      <p:ext uri="{BB962C8B-B14F-4D97-AF65-F5344CB8AC3E}">
        <p14:creationId xmlns:p14="http://schemas.microsoft.com/office/powerpoint/2010/main" val="3774102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BFBD0-BEB1-CB21-6DEB-4BEE8698F731}"/>
              </a:ext>
            </a:extLst>
          </p:cNvPr>
          <p:cNvSpPr>
            <a:spLocks noGrp="1"/>
          </p:cNvSpPr>
          <p:nvPr>
            <p:ph type="title"/>
          </p:nvPr>
        </p:nvSpPr>
        <p:spPr>
          <a:xfrm flipV="1">
            <a:off x="838200" y="319406"/>
            <a:ext cx="10515600" cy="45719"/>
          </a:xfrm>
        </p:spPr>
        <p:txBody>
          <a:bodyPr>
            <a:normAutofit fontScale="90000"/>
          </a:bodyPr>
          <a:lstStyle/>
          <a:p>
            <a:pPr algn="ctr"/>
            <a:r>
              <a:rPr lang="en-US" dirty="0"/>
              <a:t> </a:t>
            </a:r>
          </a:p>
        </p:txBody>
      </p:sp>
      <p:sp>
        <p:nvSpPr>
          <p:cNvPr id="3" name="Content Placeholder 2">
            <a:extLst>
              <a:ext uri="{FF2B5EF4-FFF2-40B4-BE49-F238E27FC236}">
                <a16:creationId xmlns:a16="http://schemas.microsoft.com/office/drawing/2014/main" id="{D2C04586-6152-0994-A182-4312ED479137}"/>
              </a:ext>
            </a:extLst>
          </p:cNvPr>
          <p:cNvSpPr>
            <a:spLocks noGrp="1"/>
          </p:cNvSpPr>
          <p:nvPr>
            <p:ph idx="1"/>
          </p:nvPr>
        </p:nvSpPr>
        <p:spPr>
          <a:xfrm>
            <a:off x="838200" y="319406"/>
            <a:ext cx="10515600" cy="5857557"/>
          </a:xfrm>
        </p:spPr>
        <p:txBody>
          <a:bodyPr>
            <a:normAutofit/>
          </a:bodyPr>
          <a:lstStyle/>
          <a:p>
            <a:pPr marL="0" indent="0">
              <a:buNone/>
            </a:pPr>
            <a:r>
              <a:rPr lang="en-US" b="1" i="0" u="none" strike="noStrike" baseline="0" dirty="0"/>
              <a:t>Trauma factors into a variety of psychological disorders and conditions that otherwise one might not expect. </a:t>
            </a:r>
            <a:r>
              <a:rPr lang="en-US" b="0" i="0" u="none" strike="noStrike" baseline="0" dirty="0"/>
              <a:t>For example, in a large sample of people diagnosed with bipolar disorder (577 participants) Samantha Russell and her colleagues found that “12 % (n =75) reported one trauma, 72 % (n =417) reported multiple traumas, and 14 % (n =85) had an identified comorbid diagnosis of PTSD” (2024, p. 278). The authors concluded that, “</a:t>
            </a:r>
            <a:r>
              <a:rPr lang="en-US" b="1" i="0" u="none" strike="noStrike" baseline="0" dirty="0"/>
              <a:t>An important practical implication of this study is the need for trauma informed care in health care services, not only to improve the identification of trauma and PTSD in patients, but to improve health outcomes of the patients and their families” </a:t>
            </a:r>
            <a:r>
              <a:rPr lang="en-US" b="0" i="0" u="none" strike="noStrike" baseline="0" dirty="0"/>
              <a:t>(2024, p. 280). (Noblitt - Trauma, 2024)</a:t>
            </a:r>
            <a:endParaRPr lang="en-US" dirty="0"/>
          </a:p>
        </p:txBody>
      </p:sp>
    </p:spTree>
    <p:extLst>
      <p:ext uri="{BB962C8B-B14F-4D97-AF65-F5344CB8AC3E}">
        <p14:creationId xmlns:p14="http://schemas.microsoft.com/office/powerpoint/2010/main" val="983979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0152C-719F-916A-83A2-506FBF2A40B8}"/>
              </a:ext>
            </a:extLst>
          </p:cNvPr>
          <p:cNvSpPr>
            <a:spLocks noGrp="1"/>
          </p:cNvSpPr>
          <p:nvPr>
            <p:ph type="title"/>
          </p:nvPr>
        </p:nvSpPr>
        <p:spPr>
          <a:xfrm flipV="1">
            <a:off x="838200" y="314794"/>
            <a:ext cx="10515600" cy="50332"/>
          </a:xfrm>
        </p:spPr>
        <p:txBody>
          <a:bodyPr>
            <a:normAutofit fontScale="90000"/>
          </a:bodyPr>
          <a:lstStyle/>
          <a:p>
            <a:pPr algn="ctr"/>
            <a:r>
              <a:rPr lang="en-US" sz="4400" b="0" i="0" u="none" strike="noStrike" baseline="0" dirty="0"/>
              <a:t> </a:t>
            </a:r>
            <a:br>
              <a:rPr lang="en-US" sz="4400" b="0" i="0" u="none" strike="noStrike" baseline="0" dirty="0"/>
            </a:br>
            <a:endParaRPr lang="en-US" dirty="0"/>
          </a:p>
        </p:txBody>
      </p:sp>
      <p:sp>
        <p:nvSpPr>
          <p:cNvPr id="3" name="Content Placeholder 2">
            <a:extLst>
              <a:ext uri="{FF2B5EF4-FFF2-40B4-BE49-F238E27FC236}">
                <a16:creationId xmlns:a16="http://schemas.microsoft.com/office/drawing/2014/main" id="{61DA8BBA-97AA-FCFA-73FF-B75F958B6A96}"/>
              </a:ext>
            </a:extLst>
          </p:cNvPr>
          <p:cNvSpPr>
            <a:spLocks noGrp="1"/>
          </p:cNvSpPr>
          <p:nvPr>
            <p:ph idx="1"/>
          </p:nvPr>
        </p:nvSpPr>
        <p:spPr>
          <a:xfrm>
            <a:off x="838200" y="584616"/>
            <a:ext cx="10515600" cy="5592347"/>
          </a:xfrm>
        </p:spPr>
        <p:txBody>
          <a:bodyPr>
            <a:noAutofit/>
          </a:bodyPr>
          <a:lstStyle/>
          <a:p>
            <a:pPr marL="0" indent="0">
              <a:buNone/>
            </a:pPr>
            <a:r>
              <a:rPr lang="en-US" sz="3200" b="1" i="0" u="none" strike="noStrike" baseline="0" dirty="0"/>
              <a:t>Traumatic experiences can leave victims with a multitude of symptoms</a:t>
            </a:r>
            <a:r>
              <a:rPr lang="en-US" sz="3200" b="0" i="0" u="none" strike="noStrike" baseline="0" dirty="0"/>
              <a:t>, including, but not limited to, a loss of hope, excessive fear, strained relationships with family, friends, employers, and others, depression, anxiety, sleep disturbances, and feelings of excessive guilt or self-blame. </a:t>
            </a:r>
            <a:r>
              <a:rPr lang="en-US" sz="3200" b="1" i="0" u="none" strike="noStrike" baseline="0" dirty="0"/>
              <a:t>Collectively, these symptoms can be referred to as traumatic stress reactions and may be indicators of PTSD. </a:t>
            </a:r>
            <a:r>
              <a:rPr lang="en-US" sz="3200" b="0" i="0" u="none" strike="noStrike" baseline="0" dirty="0"/>
              <a:t>Traumatic stress reactions often impact an individual’s behavioral and physical health, and affect daily functioning. (</a:t>
            </a:r>
            <a:r>
              <a:rPr lang="en-US" sz="3200" b="0" i="0" u="none" strike="noStrike" baseline="0" dirty="0" err="1"/>
              <a:t>Kolis</a:t>
            </a:r>
            <a:r>
              <a:rPr lang="en-US" sz="3200" b="0" i="0" u="none" strike="noStrike" baseline="0" dirty="0"/>
              <a:t>, 2018)</a:t>
            </a:r>
            <a:endParaRPr lang="en-US" sz="3200" dirty="0"/>
          </a:p>
        </p:txBody>
      </p:sp>
    </p:spTree>
    <p:extLst>
      <p:ext uri="{BB962C8B-B14F-4D97-AF65-F5344CB8AC3E}">
        <p14:creationId xmlns:p14="http://schemas.microsoft.com/office/powerpoint/2010/main" val="1177082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33A9-4373-F718-600A-84F8C7053A90}"/>
              </a:ext>
            </a:extLst>
          </p:cNvPr>
          <p:cNvSpPr>
            <a:spLocks noGrp="1"/>
          </p:cNvSpPr>
          <p:nvPr>
            <p:ph type="title"/>
          </p:nvPr>
        </p:nvSpPr>
        <p:spPr>
          <a:xfrm flipV="1">
            <a:off x="838200" y="-389744"/>
            <a:ext cx="10374443" cy="89941"/>
          </a:xfrm>
        </p:spPr>
        <p:txBody>
          <a:bodyPr>
            <a:normAutofit fontScale="90000"/>
          </a:bodyPr>
          <a:lstStyle/>
          <a:p>
            <a:pPr algn="ctr"/>
            <a:endParaRPr lang="en-US" sz="2800" b="1" dirty="0"/>
          </a:p>
        </p:txBody>
      </p:sp>
      <p:sp>
        <p:nvSpPr>
          <p:cNvPr id="3" name="Content Placeholder 2">
            <a:extLst>
              <a:ext uri="{FF2B5EF4-FFF2-40B4-BE49-F238E27FC236}">
                <a16:creationId xmlns:a16="http://schemas.microsoft.com/office/drawing/2014/main" id="{83DE8CED-0E23-1169-11E0-9748071D997C}"/>
              </a:ext>
            </a:extLst>
          </p:cNvPr>
          <p:cNvSpPr>
            <a:spLocks noGrp="1"/>
          </p:cNvSpPr>
          <p:nvPr>
            <p:ph idx="1"/>
          </p:nvPr>
        </p:nvSpPr>
        <p:spPr>
          <a:xfrm>
            <a:off x="838200" y="495770"/>
            <a:ext cx="10515600" cy="6362230"/>
          </a:xfrm>
        </p:spPr>
        <p:txBody>
          <a:bodyPr>
            <a:noAutofit/>
          </a:bodyPr>
          <a:lstStyle/>
          <a:p>
            <a:pPr marL="0" indent="0">
              <a:buNone/>
            </a:pPr>
            <a:r>
              <a:rPr lang="en-US" sz="2400" b="0" i="0" u="none" strike="noStrike" baseline="0" dirty="0"/>
              <a:t>Clients who identify as victims of ORA present themselves in a range of health and welfare contexts, and report complex clinical pictures of severe trauma-related and dissociative disorders…</a:t>
            </a:r>
            <a:r>
              <a:rPr lang="en-US" sz="2400" b="1" i="0" u="none" strike="noStrike" baseline="0" dirty="0"/>
              <a:t>Individuals with complex PTSD tend to show higher dissociation scores than those with PTSD, and dissociation scores are further related to fear of relationships and withdrawal from shame-evoking situations. </a:t>
            </a:r>
          </a:p>
          <a:p>
            <a:pPr marL="0" indent="0">
              <a:buNone/>
            </a:pPr>
            <a:r>
              <a:rPr lang="en-US" sz="2400" b="0" i="0" u="none" strike="noStrike" baseline="0" dirty="0"/>
              <a:t>Dissociative disorders, characterized by disruptions and/or discontinuities during the normal processes of consciousness, memory, identity, emotion, perception, body representation, motor control, and behavior, </a:t>
            </a:r>
            <a:r>
              <a:rPr lang="en-US" sz="2400" b="1" i="0" u="none" strike="noStrike" baseline="0" dirty="0"/>
              <a:t>have been frequently attributed to severe trauma experienced during early childhood. </a:t>
            </a:r>
          </a:p>
          <a:p>
            <a:pPr marL="0" indent="0">
              <a:buNone/>
            </a:pPr>
            <a:endParaRPr lang="en-US" sz="2400" dirty="0"/>
          </a:p>
          <a:p>
            <a:pPr marL="0" indent="0">
              <a:buNone/>
            </a:pPr>
            <a:r>
              <a:rPr lang="en-US" sz="2400" b="0" i="0" u="none" strike="noStrike" baseline="0" dirty="0"/>
              <a:t>Dissociative experiences, ranging from mild detachment from current surroundings to severe detachment and identity fragmentation, allow for psychological protection through detachment when fight/flight responses are impossible. </a:t>
            </a:r>
            <a:r>
              <a:rPr lang="en-US" sz="2400" b="1" i="0" u="none" strike="noStrike" baseline="0" dirty="0"/>
              <a:t>Evidence suggests a link between accumulated exposure to various types of trauma (e.g., sexual, physical, and emotional abuse) and severity of dissociation symptoms. </a:t>
            </a:r>
            <a:r>
              <a:rPr lang="en-US" sz="2400" b="0" i="0" u="none" strike="noStrike" baseline="0" dirty="0"/>
              <a:t>(Schroder, 2018)		</a:t>
            </a:r>
          </a:p>
          <a:p>
            <a:endParaRPr lang="en-US" sz="2000" dirty="0"/>
          </a:p>
        </p:txBody>
      </p:sp>
    </p:spTree>
    <p:extLst>
      <p:ext uri="{BB962C8B-B14F-4D97-AF65-F5344CB8AC3E}">
        <p14:creationId xmlns:p14="http://schemas.microsoft.com/office/powerpoint/2010/main" val="778549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966A8-861E-07DB-5253-2856F4E19F63}"/>
              </a:ext>
            </a:extLst>
          </p:cNvPr>
          <p:cNvSpPr>
            <a:spLocks noGrp="1"/>
          </p:cNvSpPr>
          <p:nvPr>
            <p:ph type="title"/>
          </p:nvPr>
        </p:nvSpPr>
        <p:spPr>
          <a:xfrm flipV="1">
            <a:off x="838200" y="284814"/>
            <a:ext cx="10515600" cy="803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5C6CAE-E656-F73B-AB85-7D7F78320F38}"/>
              </a:ext>
            </a:extLst>
          </p:cNvPr>
          <p:cNvSpPr>
            <a:spLocks noGrp="1"/>
          </p:cNvSpPr>
          <p:nvPr>
            <p:ph idx="1"/>
          </p:nvPr>
        </p:nvSpPr>
        <p:spPr>
          <a:xfrm>
            <a:off x="838200" y="365126"/>
            <a:ext cx="10515600" cy="5811837"/>
          </a:xfrm>
        </p:spPr>
        <p:txBody>
          <a:bodyPr>
            <a:normAutofit/>
          </a:bodyPr>
          <a:lstStyle/>
          <a:p>
            <a:endParaRPr lang="en-US" sz="1800" b="0" i="0" u="none" strike="noStrike" baseline="0" dirty="0"/>
          </a:p>
          <a:p>
            <a:r>
              <a:rPr lang="en-US" sz="2400" b="0" i="0" u="none" strike="noStrike" baseline="0" dirty="0"/>
              <a:t>Females of a </a:t>
            </a:r>
            <a:r>
              <a:rPr lang="en-US" sz="2400" b="1" i="0" u="none" strike="noStrike" baseline="0" dirty="0"/>
              <a:t>German sample with either dissociative identity disorder </a:t>
            </a:r>
            <a:r>
              <a:rPr lang="en-US" sz="2400" b="0" i="0" u="none" strike="noStrike" baseline="0" dirty="0"/>
              <a:t>(DID), which is the most severe syndrome of this spectrum, or a dissociative disorder not otherwise specified (DDNOS), which comprises clinical pictures that do not meet full but similar criteria, </a:t>
            </a:r>
            <a:r>
              <a:rPr lang="en-US" sz="2400" b="1" i="0" u="none" strike="noStrike" baseline="0" dirty="0"/>
              <a:t>suffered from five comorbid diagnoses on average, whereas most of them had a clinically-diagnosed PTSD comorbidity.…</a:t>
            </a:r>
          </a:p>
          <a:p>
            <a:r>
              <a:rPr lang="en-US" sz="2400" b="0" i="0" u="none" strike="noStrike" baseline="0" dirty="0"/>
              <a:t>The appearance of such symptoms, after prolonged and repeated trauma, can be explained by the concept of the defense cascade: existential threats first prompt excessive physiological arousal (to prepare the organisms for fight/flight responses). Upon lack of escape options, this arousal turns into immobility due to activation and inhibition of particular functional components as a last way out when faced with an inescapable threat. </a:t>
            </a:r>
          </a:p>
          <a:p>
            <a:r>
              <a:rPr lang="en-US" sz="2400" b="1" i="0" u="none" strike="noStrike" baseline="0" dirty="0"/>
              <a:t>Those recurring response patterns in the limbic system are tied in with the original trauma, and are reactivated in contexts of high arousal, even if the danger has already passed. </a:t>
            </a:r>
            <a:r>
              <a:rPr lang="en-US" sz="2400" b="0" i="0" u="none" strike="noStrike" baseline="0" dirty="0"/>
              <a:t>(Schroder, 2018</a:t>
            </a:r>
            <a:r>
              <a:rPr lang="en-US" sz="1800" b="0" i="0" u="none" strike="noStrike" baseline="0" dirty="0"/>
              <a:t>)		</a:t>
            </a:r>
          </a:p>
          <a:p>
            <a:endParaRPr lang="en-US" dirty="0"/>
          </a:p>
        </p:txBody>
      </p:sp>
    </p:spTree>
    <p:extLst>
      <p:ext uri="{BB962C8B-B14F-4D97-AF65-F5344CB8AC3E}">
        <p14:creationId xmlns:p14="http://schemas.microsoft.com/office/powerpoint/2010/main" val="17846367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1301B-7597-86CF-CB9C-BAB10FF5840F}"/>
              </a:ext>
            </a:extLst>
          </p:cNvPr>
          <p:cNvSpPr>
            <a:spLocks noGrp="1"/>
          </p:cNvSpPr>
          <p:nvPr>
            <p:ph type="title"/>
          </p:nvPr>
        </p:nvSpPr>
        <p:spPr>
          <a:xfrm flipV="1">
            <a:off x="838200" y="319406"/>
            <a:ext cx="10515600" cy="45719"/>
          </a:xfrm>
        </p:spPr>
        <p:txBody>
          <a:bodyPr>
            <a:normAutofit fontScale="90000"/>
          </a:bodyPr>
          <a:lstStyle/>
          <a:p>
            <a:pPr algn="ctr"/>
            <a:r>
              <a:rPr lang="en-US" sz="4800" b="0" i="0" u="none" strike="noStrike" baseline="0" dirty="0"/>
              <a:t> </a:t>
            </a:r>
            <a:endParaRPr lang="en-US" sz="4800" dirty="0"/>
          </a:p>
        </p:txBody>
      </p:sp>
      <p:sp>
        <p:nvSpPr>
          <p:cNvPr id="3" name="Content Placeholder 2">
            <a:extLst>
              <a:ext uri="{FF2B5EF4-FFF2-40B4-BE49-F238E27FC236}">
                <a16:creationId xmlns:a16="http://schemas.microsoft.com/office/drawing/2014/main" id="{B28FF19F-3C5E-A5CD-4685-03ABBB5631C5}"/>
              </a:ext>
            </a:extLst>
          </p:cNvPr>
          <p:cNvSpPr>
            <a:spLocks noGrp="1"/>
          </p:cNvSpPr>
          <p:nvPr>
            <p:ph idx="1"/>
          </p:nvPr>
        </p:nvSpPr>
        <p:spPr>
          <a:xfrm>
            <a:off x="838200" y="319406"/>
            <a:ext cx="10515600" cy="5857557"/>
          </a:xfrm>
        </p:spPr>
        <p:txBody>
          <a:bodyPr>
            <a:noAutofit/>
          </a:bodyPr>
          <a:lstStyle/>
          <a:p>
            <a:pPr marL="0" indent="0">
              <a:buNone/>
            </a:pPr>
            <a:endParaRPr lang="en-US" sz="2400" b="0" i="0" u="none" strike="noStrike" baseline="0" dirty="0"/>
          </a:p>
          <a:p>
            <a:pPr marL="0" indent="0">
              <a:buNone/>
            </a:pPr>
            <a:r>
              <a:rPr lang="en-US" sz="2400" b="0" i="0" u="none" strike="noStrike" baseline="0" dirty="0"/>
              <a:t>Most participants reported being professionally diagnosed with dissociative disorders (F44 in ICD-10) and experiencing dissociative personality states (indicating DID or DDNOS). This result is also corroborated by the outcomes of the psychometric psychopathological measures on trauma-related symptom severity in the current study, which show indications of PTSD (operationalized by PCL-5) and clinically-relevant SD (operationalized by SDQ-5) in most of the participants. </a:t>
            </a:r>
          </a:p>
          <a:p>
            <a:pPr marL="0" indent="0">
              <a:buNone/>
            </a:pPr>
            <a:r>
              <a:rPr lang="en-US" sz="2400" b="0" i="0" u="none" strike="noStrike" baseline="0" dirty="0"/>
              <a:t>….The reported prevalence rates are further in line with previous research that demonstrated a strong relationship between childhood trauma and the development of borderline personality disorders, eating disorders, PTSD and depression…. </a:t>
            </a:r>
            <a:r>
              <a:rPr lang="en-US" sz="2400" b="1" i="0" u="none" strike="noStrike" baseline="0" dirty="0"/>
              <a:t>The reported prevalence rates of wrong or inaccurate diagnoses of psychiatric disorders by health care professionals in the current sample are led by Emotionally Unstable or Borderline Personality Disorders (BPD) and Schizophrenia. </a:t>
            </a:r>
            <a:r>
              <a:rPr lang="en-US" sz="2400" b="0" i="0" u="none" strike="noStrike" baseline="0" dirty="0"/>
              <a:t>(Schroder, 2018)	</a:t>
            </a:r>
            <a:endParaRPr lang="en-US" sz="2400" dirty="0"/>
          </a:p>
        </p:txBody>
      </p:sp>
    </p:spTree>
    <p:extLst>
      <p:ext uri="{BB962C8B-B14F-4D97-AF65-F5344CB8AC3E}">
        <p14:creationId xmlns:p14="http://schemas.microsoft.com/office/powerpoint/2010/main" val="1652520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7F30F-056B-A56A-9EA1-AD08B4DAF7C4}"/>
              </a:ext>
            </a:extLst>
          </p:cNvPr>
          <p:cNvSpPr>
            <a:spLocks noGrp="1"/>
          </p:cNvSpPr>
          <p:nvPr>
            <p:ph type="title"/>
          </p:nvPr>
        </p:nvSpPr>
        <p:spPr>
          <a:xfrm flipV="1">
            <a:off x="838200" y="239844"/>
            <a:ext cx="10515600" cy="125282"/>
          </a:xfrm>
        </p:spPr>
        <p:txBody>
          <a:bodyPr>
            <a:normAutofit fontScale="90000"/>
          </a:bodyPr>
          <a:lstStyle/>
          <a:p>
            <a:pPr algn="ctr"/>
            <a:r>
              <a:rPr lang="en-US" dirty="0"/>
              <a:t> </a:t>
            </a:r>
          </a:p>
        </p:txBody>
      </p:sp>
      <p:sp>
        <p:nvSpPr>
          <p:cNvPr id="3" name="Content Placeholder 2">
            <a:extLst>
              <a:ext uri="{FF2B5EF4-FFF2-40B4-BE49-F238E27FC236}">
                <a16:creationId xmlns:a16="http://schemas.microsoft.com/office/drawing/2014/main" id="{1826A116-71E5-9396-4AAD-42B1B15B61A5}"/>
              </a:ext>
            </a:extLst>
          </p:cNvPr>
          <p:cNvSpPr>
            <a:spLocks noGrp="1"/>
          </p:cNvSpPr>
          <p:nvPr>
            <p:ph idx="1"/>
          </p:nvPr>
        </p:nvSpPr>
        <p:spPr>
          <a:xfrm>
            <a:off x="838200" y="365126"/>
            <a:ext cx="10515600" cy="5811837"/>
          </a:xfrm>
        </p:spPr>
        <p:txBody>
          <a:bodyPr>
            <a:normAutofit/>
          </a:bodyPr>
          <a:lstStyle/>
          <a:p>
            <a:pPr marL="0" indent="0">
              <a:buNone/>
            </a:pPr>
            <a:r>
              <a:rPr lang="en-US" sz="2400" b="0" i="0" u="none" strike="noStrike" baseline="0" dirty="0"/>
              <a:t>Previous research suggests a plethora of promotive and protective factors in childhood that influence the development of or resilience to psychic strain, consisting of individual (e.g., psychological) and environmental (e.g., parenting and peer) factors. </a:t>
            </a:r>
            <a:r>
              <a:rPr lang="en-US" sz="2400" b="1" i="0" u="none" strike="noStrike" baseline="0" dirty="0"/>
              <a:t>Exposure to CSA leads to psychopathology and psychiatric morbidity….</a:t>
            </a:r>
          </a:p>
          <a:p>
            <a:pPr marL="0" indent="0">
              <a:buNone/>
            </a:pPr>
            <a:endParaRPr lang="en-US" sz="2400" dirty="0"/>
          </a:p>
          <a:p>
            <a:pPr marL="0" indent="0">
              <a:buNone/>
            </a:pPr>
            <a:r>
              <a:rPr lang="en-US" sz="2400" b="0" i="0" u="none" strike="noStrike" baseline="0" dirty="0"/>
              <a:t>A more recent study found that children who were sexually abused by relatives develop more severe PTSD symptoms. Further, a recent study revealed that PTSD correlates with somatization in sexually-abused children, whereby this effect was shown to be moderated by the type of abuse. Some studies revealed evidence on associations between ORA experiences and trauma-related psychopathology in individuals who reported this particularly severe and prolonged form of CSA. (Schroder, 2018)</a:t>
            </a:r>
            <a:endParaRPr lang="en-US" sz="2400" dirty="0"/>
          </a:p>
        </p:txBody>
      </p:sp>
    </p:spTree>
    <p:extLst>
      <p:ext uri="{BB962C8B-B14F-4D97-AF65-F5344CB8AC3E}">
        <p14:creationId xmlns:p14="http://schemas.microsoft.com/office/powerpoint/2010/main" val="1132948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7B13-DB05-2631-51F3-77489E4C616B}"/>
              </a:ext>
            </a:extLst>
          </p:cNvPr>
          <p:cNvSpPr>
            <a:spLocks noGrp="1"/>
          </p:cNvSpPr>
          <p:nvPr>
            <p:ph type="title"/>
          </p:nvPr>
        </p:nvSpPr>
        <p:spPr>
          <a:xfrm>
            <a:off x="838200" y="365125"/>
            <a:ext cx="10515600" cy="45719"/>
          </a:xfrm>
        </p:spPr>
        <p:txBody>
          <a:bodyPr>
            <a:normAutofit fontScale="90000"/>
          </a:bodyPr>
          <a:lstStyle/>
          <a:p>
            <a:pPr algn="ctr"/>
            <a:r>
              <a:rPr lang="en-US" dirty="0"/>
              <a:t> </a:t>
            </a:r>
          </a:p>
        </p:txBody>
      </p:sp>
      <p:sp>
        <p:nvSpPr>
          <p:cNvPr id="3" name="Content Placeholder 2">
            <a:extLst>
              <a:ext uri="{FF2B5EF4-FFF2-40B4-BE49-F238E27FC236}">
                <a16:creationId xmlns:a16="http://schemas.microsoft.com/office/drawing/2014/main" id="{187A0175-E7A8-4757-FD81-85AF65472C2F}"/>
              </a:ext>
            </a:extLst>
          </p:cNvPr>
          <p:cNvSpPr>
            <a:spLocks noGrp="1"/>
          </p:cNvSpPr>
          <p:nvPr>
            <p:ph idx="1"/>
          </p:nvPr>
        </p:nvSpPr>
        <p:spPr>
          <a:xfrm>
            <a:off x="838200" y="365125"/>
            <a:ext cx="10515600" cy="6320488"/>
          </a:xfrm>
        </p:spPr>
        <p:txBody>
          <a:bodyPr>
            <a:normAutofit/>
          </a:bodyPr>
          <a:lstStyle/>
          <a:p>
            <a:pPr marL="0" indent="0">
              <a:buNone/>
            </a:pPr>
            <a:endParaRPr lang="en-US" sz="2400" b="0" i="0" u="none" strike="noStrike" baseline="0" dirty="0"/>
          </a:p>
          <a:p>
            <a:pPr marL="0" indent="0">
              <a:buNone/>
            </a:pPr>
            <a:r>
              <a:rPr lang="en-US" b="0" i="0" u="none" strike="noStrike" baseline="0" dirty="0"/>
              <a:t>DID reported by the participants is associated with increased PTSD and SD symptoms. </a:t>
            </a:r>
            <a:r>
              <a:rPr lang="en-US" b="1" i="0" u="none" strike="noStrike" baseline="0" dirty="0"/>
              <a:t>This is in line with who revealed empirical evidence suggesting that a clinical level of dissociation correlates with higher CPTSD symptoms. </a:t>
            </a:r>
            <a:r>
              <a:rPr lang="en-US" b="0" i="0" u="none" strike="noStrike" baseline="0" dirty="0"/>
              <a:t>The authors see dissociation as an organizing construct within CPTSD. </a:t>
            </a:r>
          </a:p>
          <a:p>
            <a:pPr marL="0" indent="0">
              <a:buNone/>
            </a:pPr>
            <a:endParaRPr lang="en-US" dirty="0"/>
          </a:p>
          <a:p>
            <a:pPr marL="0" indent="0">
              <a:buNone/>
            </a:pPr>
            <a:r>
              <a:rPr lang="en-US" b="1" i="0" u="none" strike="noStrike" baseline="0" dirty="0"/>
              <a:t>The results of the current study further revealed that a reported exit out of the ORA structures decreases PTSD and SD symptom severity</a:t>
            </a:r>
            <a:r>
              <a:rPr lang="en-US" b="0" i="0" u="none" strike="noStrike" baseline="0" dirty="0"/>
              <a:t>. It makes sense that trauma-related symptoms ameliorate when the damaging influences of the perpetrators have disappeared. The results further suggest that the use of (pseudo-)ideological strategies by the perpetrators, that is, </a:t>
            </a:r>
            <a:r>
              <a:rPr lang="en-US" b="1" i="0" u="none" strike="noStrike" baseline="0" dirty="0"/>
              <a:t>according to our definition, ritual abuse, increases trauma-related symptom severity. </a:t>
            </a:r>
            <a:r>
              <a:rPr lang="en-US" b="0" i="0" u="none" strike="noStrike" baseline="0" dirty="0"/>
              <a:t>(Schroder, 2018)</a:t>
            </a:r>
            <a:endParaRPr lang="en-US" dirty="0"/>
          </a:p>
        </p:txBody>
      </p:sp>
    </p:spTree>
    <p:extLst>
      <p:ext uri="{BB962C8B-B14F-4D97-AF65-F5344CB8AC3E}">
        <p14:creationId xmlns:p14="http://schemas.microsoft.com/office/powerpoint/2010/main" val="267525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9DBFA-9F5F-8E99-4330-494F70C37DAD}"/>
              </a:ext>
            </a:extLst>
          </p:cNvPr>
          <p:cNvSpPr>
            <a:spLocks noGrp="1"/>
          </p:cNvSpPr>
          <p:nvPr>
            <p:ph type="title"/>
          </p:nvPr>
        </p:nvSpPr>
        <p:spPr/>
        <p:txBody>
          <a:bodyPr>
            <a:normAutofit/>
          </a:bodyPr>
          <a:lstStyle/>
          <a:p>
            <a:pPr algn="ctr"/>
            <a:r>
              <a:rPr lang="en-US" sz="3200" b="1" i="0" u="none" strike="noStrike" baseline="0" dirty="0"/>
              <a:t>Ritualistic Abuse Survivors Difficulties Obtaining Services</a:t>
            </a:r>
            <a:endParaRPr lang="en-US" sz="3200" b="1" dirty="0"/>
          </a:p>
        </p:txBody>
      </p:sp>
      <p:sp>
        <p:nvSpPr>
          <p:cNvPr id="3" name="Content Placeholder 2">
            <a:extLst>
              <a:ext uri="{FF2B5EF4-FFF2-40B4-BE49-F238E27FC236}">
                <a16:creationId xmlns:a16="http://schemas.microsoft.com/office/drawing/2014/main" id="{4B37721C-C9AD-7397-E51E-B2DD8E81D113}"/>
              </a:ext>
            </a:extLst>
          </p:cNvPr>
          <p:cNvSpPr>
            <a:spLocks noGrp="1"/>
          </p:cNvSpPr>
          <p:nvPr>
            <p:ph idx="1"/>
          </p:nvPr>
        </p:nvSpPr>
        <p:spPr>
          <a:xfrm>
            <a:off x="838200" y="1379095"/>
            <a:ext cx="10515600" cy="5113780"/>
          </a:xfrm>
        </p:spPr>
        <p:txBody>
          <a:bodyPr>
            <a:normAutofit lnSpcReduction="10000"/>
          </a:bodyPr>
          <a:lstStyle/>
          <a:p>
            <a:pPr marL="0" indent="0">
              <a:buNone/>
            </a:pPr>
            <a:r>
              <a:rPr lang="en-US" b="0" i="0" u="none" strike="noStrike" baseline="0" dirty="0"/>
              <a:t>There is a paucity of training regarding trauma informed services and ways to work with clients suffering from dissociative disorders. Application guidelines often make it very difficult for ritualistic abuse survivors to receive in the timelines given. Survivors may have difficulties getting to offices, getting on the Internet or filling out paperwork. This presentation will include the presenter’s own struggles receiving adequate services over the last thirty years. Issues to be discussed will include the symptomatology of dissociative disorders, attachment disorders, mood and anxiety disorders, economic problems, and social barriers. Solutions to decrease and eliminate these difficulties will be discussed. These will include public advocacy, public education, survivor training, and the building of a research base to help survivors and their helpers move forward to prevent these difficulties in the future. </a:t>
            </a:r>
          </a:p>
          <a:p>
            <a:endParaRPr lang="en-US" dirty="0"/>
          </a:p>
        </p:txBody>
      </p:sp>
    </p:spTree>
    <p:extLst>
      <p:ext uri="{BB962C8B-B14F-4D97-AF65-F5344CB8AC3E}">
        <p14:creationId xmlns:p14="http://schemas.microsoft.com/office/powerpoint/2010/main" val="33210132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103CE-B939-7D52-05B8-20FC485C58DC}"/>
              </a:ext>
            </a:extLst>
          </p:cNvPr>
          <p:cNvSpPr>
            <a:spLocks noGrp="1"/>
          </p:cNvSpPr>
          <p:nvPr>
            <p:ph type="title"/>
          </p:nvPr>
        </p:nvSpPr>
        <p:spPr>
          <a:xfrm flipV="1">
            <a:off x="838200" y="0"/>
            <a:ext cx="10515600" cy="365125"/>
          </a:xfrm>
        </p:spPr>
        <p:txBody>
          <a:bodyPr>
            <a:normAutofit fontScale="90000"/>
          </a:bodyPr>
          <a:lstStyle/>
          <a:p>
            <a:r>
              <a:rPr lang="en-US" sz="4400" b="0" i="0" u="none" strike="noStrike" baseline="0" dirty="0"/>
              <a:t> </a:t>
            </a:r>
            <a:endParaRPr lang="en-US" dirty="0"/>
          </a:p>
        </p:txBody>
      </p:sp>
      <p:sp>
        <p:nvSpPr>
          <p:cNvPr id="3" name="Content Placeholder 2">
            <a:extLst>
              <a:ext uri="{FF2B5EF4-FFF2-40B4-BE49-F238E27FC236}">
                <a16:creationId xmlns:a16="http://schemas.microsoft.com/office/drawing/2014/main" id="{517C291C-D108-2E3A-FB1C-489D0B47E149}"/>
              </a:ext>
            </a:extLst>
          </p:cNvPr>
          <p:cNvSpPr>
            <a:spLocks noGrp="1"/>
          </p:cNvSpPr>
          <p:nvPr>
            <p:ph idx="1"/>
          </p:nvPr>
        </p:nvSpPr>
        <p:spPr>
          <a:xfrm>
            <a:off x="838200" y="674557"/>
            <a:ext cx="10515600" cy="5502406"/>
          </a:xfrm>
        </p:spPr>
        <p:txBody>
          <a:bodyPr>
            <a:normAutofit/>
          </a:bodyPr>
          <a:lstStyle/>
          <a:p>
            <a:r>
              <a:rPr lang="en-US" sz="1800" b="1" i="0" u="none" strike="noStrike" baseline="0" dirty="0"/>
              <a:t> </a:t>
            </a:r>
            <a:endParaRPr lang="en-US" sz="2400" b="0" i="0" u="none" strike="noStrike" baseline="0" dirty="0"/>
          </a:p>
          <a:p>
            <a:endParaRPr lang="en-US" sz="2400" b="0" i="0" u="none" strike="noStrike" baseline="0" dirty="0"/>
          </a:p>
          <a:p>
            <a:r>
              <a:rPr lang="en-US" b="0" i="0" u="none" strike="noStrike" baseline="0" dirty="0"/>
              <a:t>Describe ways ritualistic abuse survivors and their helpers can change the present system to increase services for these survivors.</a:t>
            </a:r>
          </a:p>
          <a:p>
            <a:endParaRPr lang="en-US" dirty="0"/>
          </a:p>
          <a:p>
            <a:r>
              <a:rPr lang="en-US" b="0" i="0" u="none" strike="noStrike" baseline="0" dirty="0"/>
              <a:t>Political changes - educating elected officials, insurance changes, working with the media, building safe and healthy support systems, improving social services, improving mental health educational programs.</a:t>
            </a:r>
            <a:endParaRPr lang="en-US" dirty="0"/>
          </a:p>
        </p:txBody>
      </p:sp>
    </p:spTree>
    <p:extLst>
      <p:ext uri="{BB962C8B-B14F-4D97-AF65-F5344CB8AC3E}">
        <p14:creationId xmlns:p14="http://schemas.microsoft.com/office/powerpoint/2010/main" val="3511501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CA3AE-EC86-C9BE-A47B-EA8924B72963}"/>
              </a:ext>
            </a:extLst>
          </p:cNvPr>
          <p:cNvSpPr>
            <a:spLocks noGrp="1"/>
          </p:cNvSpPr>
          <p:nvPr>
            <p:ph type="title"/>
          </p:nvPr>
        </p:nvSpPr>
        <p:spPr>
          <a:xfrm flipV="1">
            <a:off x="838200" y="314794"/>
            <a:ext cx="10515600" cy="50332"/>
          </a:xfrm>
        </p:spPr>
        <p:txBody>
          <a:bodyPr>
            <a:normAutofit fontScale="90000"/>
          </a:bodyPr>
          <a:lstStyle/>
          <a:p>
            <a:pPr algn="ctr"/>
            <a:r>
              <a:rPr lang="en-US" dirty="0"/>
              <a:t> </a:t>
            </a:r>
          </a:p>
        </p:txBody>
      </p:sp>
      <p:sp>
        <p:nvSpPr>
          <p:cNvPr id="3" name="Content Placeholder 2">
            <a:extLst>
              <a:ext uri="{FF2B5EF4-FFF2-40B4-BE49-F238E27FC236}">
                <a16:creationId xmlns:a16="http://schemas.microsoft.com/office/drawing/2014/main" id="{8E11F951-78FE-6F29-CE52-0B2DAED0099C}"/>
              </a:ext>
            </a:extLst>
          </p:cNvPr>
          <p:cNvSpPr>
            <a:spLocks noGrp="1"/>
          </p:cNvSpPr>
          <p:nvPr>
            <p:ph idx="1"/>
          </p:nvPr>
        </p:nvSpPr>
        <p:spPr>
          <a:xfrm>
            <a:off x="838200" y="314794"/>
            <a:ext cx="10515600" cy="6442542"/>
          </a:xfrm>
        </p:spPr>
        <p:txBody>
          <a:bodyPr>
            <a:normAutofit fontScale="92500" lnSpcReduction="10000"/>
          </a:bodyPr>
          <a:lstStyle/>
          <a:p>
            <a:pPr marL="0" indent="0">
              <a:buNone/>
            </a:pPr>
            <a:r>
              <a:rPr lang="en-US" sz="2300" b="1" i="0" u="none" strike="noStrike" baseline="0" dirty="0"/>
              <a:t>Opportunities for Trauma-informed Clinicians to provide Training for Other Clinicians - </a:t>
            </a:r>
          </a:p>
          <a:p>
            <a:pPr marL="0" indent="0">
              <a:buNone/>
            </a:pPr>
            <a:r>
              <a:rPr lang="en-US" sz="2300" b="1" i="0" u="none" strike="noStrike" baseline="0" dirty="0"/>
              <a:t>At universities and colleges, Serve as a guest speaker in a class.</a:t>
            </a:r>
          </a:p>
          <a:p>
            <a:pPr marL="0" indent="0">
              <a:buNone/>
            </a:pPr>
            <a:r>
              <a:rPr lang="en-US" sz="2300" b="1" i="0" u="none" strike="noStrike" baseline="0" dirty="0"/>
              <a:t>Teach a class on trauma and dissociation</a:t>
            </a:r>
          </a:p>
          <a:p>
            <a:pPr marL="0" indent="0">
              <a:buNone/>
            </a:pPr>
            <a:r>
              <a:rPr lang="en-US" sz="2300" b="1" i="0" u="none" strike="noStrike" baseline="0" dirty="0"/>
              <a:t>Integrate material on trauma and dissociation in other classes</a:t>
            </a:r>
          </a:p>
          <a:p>
            <a:pPr marL="0" indent="0">
              <a:buNone/>
            </a:pPr>
            <a:r>
              <a:rPr lang="en-US" sz="2300" b="1" i="0" u="none" strike="noStrike" baseline="0" dirty="0"/>
              <a:t>At professional conferences</a:t>
            </a:r>
          </a:p>
          <a:p>
            <a:pPr marL="0" indent="0">
              <a:buNone/>
            </a:pPr>
            <a:r>
              <a:rPr lang="en-US" sz="2300" b="1" i="0" u="none" strike="noStrike" baseline="0" dirty="0"/>
              <a:t>Volunteer to do presentations (</a:t>
            </a:r>
            <a:r>
              <a:rPr lang="en-US" sz="2300" b="1" i="0" u="none" strike="noStrike" baseline="0" dirty="0" err="1"/>
              <a:t>Noblitt</a:t>
            </a:r>
            <a:r>
              <a:rPr lang="en-US" sz="2300" b="1" i="0" u="none" strike="noStrike" baseline="0" dirty="0"/>
              <a:t> - Teaching 2024)</a:t>
            </a:r>
          </a:p>
          <a:p>
            <a:pPr marL="0" indent="0">
              <a:buNone/>
            </a:pPr>
            <a:endParaRPr lang="en-US" sz="2300" b="1" i="0" u="none" strike="noStrike" baseline="0" dirty="0"/>
          </a:p>
          <a:p>
            <a:pPr marL="0" indent="0">
              <a:buNone/>
            </a:pPr>
            <a:r>
              <a:rPr lang="en-US" sz="2300" b="1" i="0" u="none" strike="noStrike" baseline="0" dirty="0"/>
              <a:t>However, it is notable that research with patients who disclose </a:t>
            </a:r>
            <a:r>
              <a:rPr lang="en-US" sz="2300" b="1" i="0" u="none" strike="noStrike" baseline="0" dirty="0" err="1"/>
              <a:t>organised</a:t>
            </a:r>
            <a:r>
              <a:rPr lang="en-US" sz="2300" b="1" i="0" u="none" strike="noStrike" baseline="0" dirty="0"/>
              <a:t> abuse or characteristics of abuse associated with it (such as multiple perpetrators, sexual abuse by women as well as men, and/or very early sexual abuse initiation) has consistently found higher levels of psychopathology and psychosocial impairment compared with other sexually abused populations. </a:t>
            </a:r>
          </a:p>
          <a:p>
            <a:pPr marL="0" indent="0">
              <a:buNone/>
            </a:pPr>
            <a:r>
              <a:rPr lang="en-US" sz="2300" b="1" i="0" u="none" strike="noStrike" baseline="0" dirty="0"/>
              <a:t>Despite the complex needs of this group, they are frequently unable to access integrated and effective care. Some support is being provided by sexual assault services, domestic violence services and supported accommodation programs, but these interventions are often ad hoc and crisis orientated (Cooper, 2004). Many survivors end up in prison or homeless, chronically disabled by illness, or dead. It is clear that further research and investment in specialist treatment and support options for this population is necessary to address the challenges posed by </a:t>
            </a:r>
            <a:r>
              <a:rPr lang="en-US" sz="2300" b="1" i="0" u="none" strike="noStrike" baseline="0" dirty="0" err="1"/>
              <a:t>organised</a:t>
            </a:r>
            <a:r>
              <a:rPr lang="en-US" sz="2300" b="1" i="0" u="none" strike="noStrike" baseline="0" dirty="0"/>
              <a:t> abuse. (Salter, 2012)</a:t>
            </a:r>
          </a:p>
          <a:p>
            <a:endParaRPr lang="en-US" dirty="0"/>
          </a:p>
        </p:txBody>
      </p:sp>
    </p:spTree>
    <p:extLst>
      <p:ext uri="{BB962C8B-B14F-4D97-AF65-F5344CB8AC3E}">
        <p14:creationId xmlns:p14="http://schemas.microsoft.com/office/powerpoint/2010/main" val="604191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E216D-99A9-25E1-AD45-EC5EA9098280}"/>
              </a:ext>
            </a:extLst>
          </p:cNvPr>
          <p:cNvSpPr>
            <a:spLocks noGrp="1"/>
          </p:cNvSpPr>
          <p:nvPr>
            <p:ph type="title"/>
          </p:nvPr>
        </p:nvSpPr>
        <p:spPr/>
        <p:txBody>
          <a:bodyPr/>
          <a:lstStyle/>
          <a:p>
            <a:pPr algn="ctr"/>
            <a:r>
              <a:rPr lang="en-US" dirty="0"/>
              <a:t>References </a:t>
            </a:r>
          </a:p>
        </p:txBody>
      </p:sp>
      <p:sp>
        <p:nvSpPr>
          <p:cNvPr id="3" name="Content Placeholder 2">
            <a:extLst>
              <a:ext uri="{FF2B5EF4-FFF2-40B4-BE49-F238E27FC236}">
                <a16:creationId xmlns:a16="http://schemas.microsoft.com/office/drawing/2014/main" id="{A9F76CD7-12F1-D65D-0D05-0018267F4427}"/>
              </a:ext>
            </a:extLst>
          </p:cNvPr>
          <p:cNvSpPr>
            <a:spLocks noGrp="1"/>
          </p:cNvSpPr>
          <p:nvPr>
            <p:ph idx="1"/>
          </p:nvPr>
        </p:nvSpPr>
        <p:spPr>
          <a:xfrm>
            <a:off x="838200" y="1371600"/>
            <a:ext cx="10515600" cy="5121275"/>
          </a:xfrm>
        </p:spPr>
        <p:txBody>
          <a:bodyPr>
            <a:normAutofit fontScale="55000" lnSpcReduction="20000"/>
          </a:bodyPr>
          <a:lstStyle/>
          <a:p>
            <a:r>
              <a:rPr lang="en-US" sz="1800" b="1" i="0" u="none" strike="noStrike" baseline="0" dirty="0"/>
              <a:t> </a:t>
            </a:r>
            <a:endParaRPr lang="en-US" sz="1800" b="0" i="0" u="none" strike="noStrike" baseline="0" dirty="0"/>
          </a:p>
          <a:p>
            <a:endParaRPr lang="en-US" sz="1800" b="0" i="0" u="none" strike="noStrike" baseline="0" dirty="0"/>
          </a:p>
          <a:p>
            <a:r>
              <a:rPr lang="en-US" sz="2900" b="0" i="0" u="none" strike="noStrike" baseline="0" dirty="0"/>
              <a:t>Grossman, S., Cooper, Z., Buxton, H., Hendrickson, S., Lewis-O’Connor, A., Stevens, J., Wong, L.-Y., &amp; Bonne, S. (2021). Trauma-informed care: recognizing and resisting re-traumatization in health care. Trauma Surgery &amp; Acute Care Open, 6(1). </a:t>
            </a:r>
            <a:r>
              <a:rPr lang="en-US" sz="2900" b="0" i="0" u="sng" strike="noStrike" baseline="0" dirty="0">
                <a:solidFill>
                  <a:srgbClr val="0000FF"/>
                </a:solidFill>
                <a:hlinkClick r:id="rId2"/>
              </a:rPr>
              <a:t>https://doi.org/10.1136/tsaco-2021-000815</a:t>
            </a:r>
            <a:r>
              <a:rPr lang="en-US" sz="2900" b="0" i="0" u="none" strike="noStrike" baseline="0" dirty="0">
                <a:solidFill>
                  <a:srgbClr val="0000FF"/>
                </a:solidFill>
                <a:hlinkClick r:id="rId2"/>
              </a:rPr>
              <a:t> </a:t>
            </a:r>
          </a:p>
          <a:p>
            <a:r>
              <a:rPr lang="en-US" sz="2900" b="0" i="0" u="none" strike="noStrike" baseline="0" dirty="0" err="1"/>
              <a:t>Heboyan</a:t>
            </a:r>
            <a:r>
              <a:rPr lang="en-US" sz="2900" b="0" i="0" u="none" strike="noStrike" baseline="0" dirty="0"/>
              <a:t>, V., Douglas, M. D., McGregor, B., &amp; </a:t>
            </a:r>
            <a:r>
              <a:rPr lang="en-US" sz="2900" b="0" i="0" u="none" strike="noStrike" baseline="0" dirty="0" err="1"/>
              <a:t>Benevides</a:t>
            </a:r>
            <a:r>
              <a:rPr lang="en-US" sz="2900" b="0" i="0" u="none" strike="noStrike" baseline="0" dirty="0"/>
              <a:t>, T. W. (2021). Impact of Mental Health Insurance Legislation on Mental Health Treatment in a Longitudinal Sample of Adolescents. Medical Care, 59(10), 939–946. </a:t>
            </a:r>
            <a:r>
              <a:rPr lang="en-US" sz="2900" b="0" i="0" u="sng" strike="noStrike" baseline="0" dirty="0">
                <a:solidFill>
                  <a:srgbClr val="0000FF"/>
                </a:solidFill>
                <a:hlinkClick r:id="rId3"/>
              </a:rPr>
              <a:t>https://doi.org/10.1097/mlr.0000000000001619</a:t>
            </a:r>
            <a:r>
              <a:rPr lang="en-US" sz="2900" b="0" i="0" u="none" strike="noStrike" baseline="0" dirty="0">
                <a:solidFill>
                  <a:srgbClr val="0000FF"/>
                </a:solidFill>
                <a:hlinkClick r:id="rId3"/>
              </a:rPr>
              <a:t> </a:t>
            </a:r>
          </a:p>
          <a:p>
            <a:endParaRPr lang="en-US" sz="2900" b="0" i="0" u="none" strike="noStrike" baseline="0" dirty="0"/>
          </a:p>
          <a:p>
            <a:r>
              <a:rPr lang="en-US" sz="2900" b="0" i="0" u="none" strike="noStrike" baseline="0" dirty="0" err="1"/>
              <a:t>Kolis</a:t>
            </a:r>
            <a:r>
              <a:rPr lang="en-US" sz="2900" b="0" i="0" u="none" strike="noStrike" baseline="0" dirty="0"/>
              <a:t>, K &amp; Houston-</a:t>
            </a:r>
            <a:r>
              <a:rPr lang="en-US" sz="2900" b="0" i="0" u="none" strike="noStrike" baseline="0" dirty="0" err="1"/>
              <a:t>Kolnik</a:t>
            </a:r>
            <a:r>
              <a:rPr lang="en-US" sz="2900" b="0" i="0" u="none" strike="noStrike" baseline="0" dirty="0"/>
              <a:t>, J   (2018) Trauma Types and Promising Approaches to Assist Survivors. ICJIA Research Hub. Illinois Criminal Justice Information Authority Icjia.illinois.gov.  https://icjia.illinois.gov/researchhub/articles/trauma-types-and-promising-approaches-to-assist-survivors  </a:t>
            </a:r>
          </a:p>
          <a:p>
            <a:r>
              <a:rPr lang="en-US" sz="2900" b="0" i="0" u="none" strike="noStrike" baseline="0" dirty="0"/>
              <a:t>Murray, L. K., Nguyen, A., &amp; Cohen, J. A. (2014). Child Sexual Abuse. Child and Adolescent Psychiatric Clinics of North America, 23(2), 321–337. </a:t>
            </a:r>
            <a:r>
              <a:rPr lang="en-US" sz="2900" b="0" i="0" u="none" strike="noStrike" baseline="0" dirty="0">
                <a:hlinkClick r:id="rId4"/>
              </a:rPr>
              <a:t>https://doi.org/10.1016/j.chc.2014.01.003</a:t>
            </a:r>
            <a:r>
              <a:rPr lang="en-US" sz="2900" b="0" i="0" u="none" strike="noStrike" baseline="0" dirty="0"/>
              <a:t> </a:t>
            </a:r>
            <a:r>
              <a:rPr lang="en-US" sz="2900" b="0" i="0" u="none" strike="noStrike" baseline="0" dirty="0">
                <a:hlinkClick r:id="rId5"/>
              </a:rPr>
              <a:t>https://www.ncbi.nlm.nih.gov/pmc/articles/PMC4413451/</a:t>
            </a:r>
            <a:r>
              <a:rPr lang="en-US" sz="2900" b="0" i="0" u="none" strike="noStrike" baseline="0" dirty="0"/>
              <a:t> </a:t>
            </a:r>
          </a:p>
          <a:p>
            <a:endParaRPr lang="en-US" sz="2900" b="0" i="0" u="none" strike="noStrike" baseline="0" dirty="0"/>
          </a:p>
          <a:p>
            <a:r>
              <a:rPr lang="en-US" sz="2900" b="0" i="0" u="none" strike="noStrike" baseline="0" dirty="0"/>
              <a:t>Noblitt, R (2024) Extreme Abuse Survivors as an Underserved Community. Survivorship Journal, ISSN 046-2015 Summer 2024,Volume 28, Issue 2 </a:t>
            </a:r>
            <a:r>
              <a:rPr lang="en-US" sz="2900" b="0" i="0" u="sng" strike="noStrike" baseline="0" dirty="0">
                <a:solidFill>
                  <a:srgbClr val="0000FF"/>
                </a:solidFill>
                <a:hlinkClick r:id="rId6"/>
              </a:rPr>
              <a:t>https://survivorship.org/notes-and-journal/</a:t>
            </a:r>
            <a:r>
              <a:rPr lang="en-US" sz="2900" b="0" i="0" u="none" strike="noStrike" baseline="0" dirty="0">
                <a:solidFill>
                  <a:srgbClr val="0000FF"/>
                </a:solidFill>
                <a:hlinkClick r:id="rId6"/>
              </a:rPr>
              <a:t>   </a:t>
            </a:r>
            <a:endParaRPr lang="en-US" sz="2900" b="0" i="0" u="none" strike="noStrike" baseline="0" dirty="0"/>
          </a:p>
          <a:p>
            <a:r>
              <a:rPr lang="en-US" sz="2900" b="0" i="0" u="none" strike="noStrike" baseline="0" dirty="0" err="1"/>
              <a:t>Noblitt</a:t>
            </a:r>
            <a:r>
              <a:rPr lang="en-US" sz="2900" b="0" i="0" u="none" strike="noStrike" baseline="0" dirty="0"/>
              <a:t>, R (2024) Teaching Trauma and Dissociation in Higher Education - PowerPoint and Presentation, The Survivorship Trafficking and Extreme Abuse Online Conference 2024 </a:t>
            </a:r>
            <a:r>
              <a:rPr lang="en-US" sz="2900" b="0" i="0" u="none" strike="noStrike" baseline="0" dirty="0">
                <a:hlinkClick r:id="rId7"/>
              </a:rPr>
              <a:t>https://survivorship.org/the-survivorship-trafficking-and-extreme-abuse-online-conference-2024-presentations</a:t>
            </a:r>
            <a:r>
              <a:rPr lang="en-US" sz="2900" b="0" i="0" u="none" strike="noStrike" baseline="0" dirty="0"/>
              <a:t> </a:t>
            </a:r>
          </a:p>
        </p:txBody>
      </p:sp>
    </p:spTree>
    <p:extLst>
      <p:ext uri="{BB962C8B-B14F-4D97-AF65-F5344CB8AC3E}">
        <p14:creationId xmlns:p14="http://schemas.microsoft.com/office/powerpoint/2010/main" val="5987756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8E835-969F-3D27-163B-CE2B86504C98}"/>
              </a:ext>
            </a:extLst>
          </p:cNvPr>
          <p:cNvSpPr>
            <a:spLocks noGrp="1"/>
          </p:cNvSpPr>
          <p:nvPr>
            <p:ph type="title"/>
          </p:nvPr>
        </p:nvSpPr>
        <p:spPr/>
        <p:txBody>
          <a:bodyPr/>
          <a:lstStyle/>
          <a:p>
            <a:r>
              <a:rPr lang="en-US" dirty="0"/>
              <a:t>References (cont.)	</a:t>
            </a:r>
          </a:p>
        </p:txBody>
      </p:sp>
      <p:sp>
        <p:nvSpPr>
          <p:cNvPr id="3" name="Content Placeholder 2">
            <a:extLst>
              <a:ext uri="{FF2B5EF4-FFF2-40B4-BE49-F238E27FC236}">
                <a16:creationId xmlns:a16="http://schemas.microsoft.com/office/drawing/2014/main" id="{8B2D3E0F-9C76-EA64-4CB1-FE02A79DAFC8}"/>
              </a:ext>
            </a:extLst>
          </p:cNvPr>
          <p:cNvSpPr>
            <a:spLocks noGrp="1"/>
          </p:cNvSpPr>
          <p:nvPr>
            <p:ph idx="1"/>
          </p:nvPr>
        </p:nvSpPr>
        <p:spPr/>
        <p:txBody>
          <a:bodyPr>
            <a:normAutofit fontScale="92500"/>
          </a:bodyPr>
          <a:lstStyle/>
          <a:p>
            <a:r>
              <a:rPr lang="en-US" sz="1800" b="0" i="0" u="none" strike="noStrike" baseline="0" dirty="0" err="1"/>
              <a:t>Noblitt</a:t>
            </a:r>
            <a:r>
              <a:rPr lang="en-US" sz="1800" b="0" i="0" u="none" strike="noStrike" baseline="0" dirty="0"/>
              <a:t>, R (2024) Trauma-Informed Care. Survivorship Journal, ISSN 046-2015 Winter 2024,Volume 28, Issue 1  </a:t>
            </a:r>
            <a:r>
              <a:rPr lang="en-US" sz="1800" b="0" i="0" u="sng" strike="noStrike" baseline="0" dirty="0">
                <a:solidFill>
                  <a:srgbClr val="0000FF"/>
                </a:solidFill>
                <a:hlinkClick r:id="rId2"/>
              </a:rPr>
              <a:t>https://survivorship.org/notes-and-journal/</a:t>
            </a:r>
            <a:r>
              <a:rPr lang="en-US" sz="1800" b="0" i="0" u="none" strike="noStrike" baseline="0" dirty="0">
                <a:solidFill>
                  <a:srgbClr val="0000FF"/>
                </a:solidFill>
                <a:hlinkClick r:id="rId2"/>
              </a:rPr>
              <a:t>   </a:t>
            </a:r>
          </a:p>
          <a:p>
            <a:r>
              <a:rPr lang="en-US" sz="1800" b="0" i="0" u="none" strike="noStrike" baseline="0" dirty="0"/>
              <a:t> 				</a:t>
            </a:r>
          </a:p>
          <a:p>
            <a:r>
              <a:rPr lang="en-US" sz="1800" b="0" i="0" u="none" strike="noStrike" baseline="0" dirty="0"/>
              <a:t>Sachs, A (2024) Attachment Relationship in DID: Survival, Destruction and Healing. 2024 Online Annual Ritual Abuse, Secretive Organizations and Mind Control Conference PowerPoint  </a:t>
            </a:r>
            <a:r>
              <a:rPr lang="en-US" sz="1800" b="0" i="0" u="none" strike="noStrike" baseline="0" dirty="0">
                <a:hlinkClick r:id="rId3"/>
              </a:rPr>
              <a:t>https://ritualabuse.us/smart-conference/2024-conference/2024-conference-video-presentations-and-powerpoints/</a:t>
            </a:r>
            <a:r>
              <a:rPr lang="en-US" sz="1800" b="0" i="0" u="none" strike="noStrike" baseline="0" dirty="0"/>
              <a:t>  </a:t>
            </a:r>
          </a:p>
          <a:p>
            <a:endParaRPr lang="en-US" sz="1800" b="0" i="0" u="none" strike="noStrike" baseline="0" dirty="0"/>
          </a:p>
          <a:p>
            <a:r>
              <a:rPr lang="en-US" sz="1800" b="0" i="0" u="none" strike="noStrike" baseline="0" dirty="0"/>
              <a:t>Salter, M., &amp; </a:t>
            </a:r>
            <a:r>
              <a:rPr lang="en-US" sz="1800" b="0" i="0" u="none" strike="noStrike" baseline="0" dirty="0" err="1"/>
              <a:t>Richters</a:t>
            </a:r>
            <a:r>
              <a:rPr lang="en-US" sz="1800" b="0" i="0" u="none" strike="noStrike" baseline="0" dirty="0"/>
              <a:t>, J. (2012). </a:t>
            </a:r>
            <a:r>
              <a:rPr lang="en-US" sz="1800" b="0" i="0" u="none" strike="noStrike" baseline="0" dirty="0" err="1"/>
              <a:t>Organised</a:t>
            </a:r>
            <a:r>
              <a:rPr lang="en-US" sz="1800" b="0" i="0" u="none" strike="noStrike" baseline="0" dirty="0"/>
              <a:t> abuse: A neglected category of sexual abuse with significant lifetime mental healthcare sequelae. Journal of Mental Health, 21(5), 499–508. </a:t>
            </a:r>
            <a:r>
              <a:rPr lang="en-US" sz="1800" b="0" i="0" u="sng" strike="noStrike" baseline="0" dirty="0">
                <a:solidFill>
                  <a:srgbClr val="0000FF"/>
                </a:solidFill>
                <a:hlinkClick r:id="rId4"/>
              </a:rPr>
              <a:t>https://doi.org/10.3109/09638237.2012.682264</a:t>
            </a:r>
            <a:endParaRPr lang="en-US" sz="1800" b="0" i="0" u="none" strike="noStrike" baseline="0" dirty="0">
              <a:solidFill>
                <a:srgbClr val="0000FF"/>
              </a:solidFill>
              <a:hlinkClick r:id="rId4"/>
            </a:endParaRPr>
          </a:p>
          <a:p>
            <a:endParaRPr lang="en-US" sz="1800" b="0" i="0" u="none" strike="noStrike" baseline="0" dirty="0"/>
          </a:p>
          <a:p>
            <a:r>
              <a:rPr lang="en-US" sz="1800" b="0" i="0" u="none" strike="noStrike" baseline="0" dirty="0" err="1"/>
              <a:t>Schröder</a:t>
            </a:r>
            <a:r>
              <a:rPr lang="en-US" sz="1800" b="0" i="0" u="none" strike="noStrike" baseline="0" dirty="0"/>
              <a:t>, J., Nick, S., Richter-</a:t>
            </a:r>
            <a:r>
              <a:rPr lang="en-US" sz="1800" b="0" i="0" u="none" strike="noStrike" baseline="0" dirty="0" err="1"/>
              <a:t>Appelt</a:t>
            </a:r>
            <a:r>
              <a:rPr lang="en-US" sz="1800" b="0" i="0" u="none" strike="noStrike" baseline="0" dirty="0"/>
              <a:t>, H., &amp; </a:t>
            </a:r>
            <a:r>
              <a:rPr lang="en-US" sz="1800" b="0" i="0" u="none" strike="noStrike" baseline="0" dirty="0" err="1"/>
              <a:t>Briken</a:t>
            </a:r>
            <a:r>
              <a:rPr lang="en-US" sz="1800" b="0" i="0" u="none" strike="noStrike" baseline="0" dirty="0"/>
              <a:t>, P. (2018). Psychiatric Impact of Organized and Ritual Child Sexual Abuse: Cross-Sectional Findings from Individuals Who Report Being Victimized. International Journal of Environmental Research and Public Health, 15(11), 2417. </a:t>
            </a:r>
            <a:r>
              <a:rPr lang="en-US" sz="1800" b="0" i="0" u="sng" strike="noStrike" baseline="0" dirty="0">
                <a:solidFill>
                  <a:srgbClr val="0000FF"/>
                </a:solidFill>
                <a:hlinkClick r:id="rId5"/>
              </a:rPr>
              <a:t>https://doi.org/10.3390/ijerph15112417</a:t>
            </a:r>
            <a:r>
              <a:rPr lang="en-US" sz="1800" b="0" i="0" u="none" strike="noStrike" baseline="0" dirty="0">
                <a:solidFill>
                  <a:srgbClr val="0000FF"/>
                </a:solidFill>
                <a:hlinkClick r:id="rId5"/>
              </a:rPr>
              <a:t> </a:t>
            </a:r>
          </a:p>
          <a:p>
            <a:endParaRPr lang="en-US" dirty="0"/>
          </a:p>
        </p:txBody>
      </p:sp>
    </p:spTree>
    <p:extLst>
      <p:ext uri="{BB962C8B-B14F-4D97-AF65-F5344CB8AC3E}">
        <p14:creationId xmlns:p14="http://schemas.microsoft.com/office/powerpoint/2010/main" val="186354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1F259-431C-8F74-9AA0-6D06ABCB9507}"/>
              </a:ext>
            </a:extLst>
          </p:cNvPr>
          <p:cNvSpPr>
            <a:spLocks noGrp="1"/>
          </p:cNvSpPr>
          <p:nvPr>
            <p:ph type="title"/>
          </p:nvPr>
        </p:nvSpPr>
        <p:spPr/>
        <p:txBody>
          <a:bodyPr>
            <a:normAutofit/>
          </a:bodyPr>
          <a:lstStyle/>
          <a:p>
            <a:pPr algn="ctr"/>
            <a:r>
              <a:rPr lang="en-US" sz="6000" b="1" i="0" u="none" strike="noStrike" baseline="0" dirty="0"/>
              <a:t>Presentation Objectives</a:t>
            </a:r>
            <a:endParaRPr lang="en-US" sz="6000" b="1" dirty="0"/>
          </a:p>
        </p:txBody>
      </p:sp>
      <p:sp>
        <p:nvSpPr>
          <p:cNvPr id="3" name="Content Placeholder 2">
            <a:extLst>
              <a:ext uri="{FF2B5EF4-FFF2-40B4-BE49-F238E27FC236}">
                <a16:creationId xmlns:a16="http://schemas.microsoft.com/office/drawing/2014/main" id="{EBFE27EA-FBB1-7977-4A24-C532114F6735}"/>
              </a:ext>
            </a:extLst>
          </p:cNvPr>
          <p:cNvSpPr>
            <a:spLocks noGrp="1"/>
          </p:cNvSpPr>
          <p:nvPr>
            <p:ph idx="1"/>
          </p:nvPr>
        </p:nvSpPr>
        <p:spPr/>
        <p:txBody>
          <a:bodyPr>
            <a:noAutofit/>
          </a:bodyPr>
          <a:lstStyle/>
          <a:p>
            <a:endParaRPr lang="en-US" b="0" i="0" u="none" strike="noStrike" baseline="0" dirty="0"/>
          </a:p>
          <a:p>
            <a:r>
              <a:rPr lang="en-US" b="0" i="0" u="none" strike="noStrike" baseline="0" dirty="0"/>
              <a:t>Attendees will learn four key concepts regarding the lack of education for those working with ritualistic abuse survivors.</a:t>
            </a:r>
          </a:p>
          <a:p>
            <a:r>
              <a:rPr lang="en-US" b="0" i="0" u="none" strike="noStrike" baseline="0" dirty="0"/>
              <a:t>Attendees will be able to list three reasons why ritualistic abuse survivors have difficulties obtaining services.</a:t>
            </a:r>
          </a:p>
          <a:p>
            <a:r>
              <a:rPr lang="en-US" b="0" i="0" u="none" strike="noStrike" baseline="0" dirty="0"/>
              <a:t>Attendees will understand three ways ritualistic abuse survivors and their helpers can change the present system to increase services for these survivors.</a:t>
            </a:r>
            <a:endParaRPr lang="en-US" dirty="0"/>
          </a:p>
        </p:txBody>
      </p:sp>
    </p:spTree>
    <p:extLst>
      <p:ext uri="{BB962C8B-B14F-4D97-AF65-F5344CB8AC3E}">
        <p14:creationId xmlns:p14="http://schemas.microsoft.com/office/powerpoint/2010/main" val="1855249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9A955-1D48-98D3-C473-8EF40CA66A48}"/>
              </a:ext>
            </a:extLst>
          </p:cNvPr>
          <p:cNvSpPr>
            <a:spLocks noGrp="1"/>
          </p:cNvSpPr>
          <p:nvPr>
            <p:ph type="title"/>
          </p:nvPr>
        </p:nvSpPr>
        <p:spPr>
          <a:xfrm flipV="1">
            <a:off x="838201" y="-539646"/>
            <a:ext cx="9744856" cy="35976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0642B61-7F16-5770-3AAB-98CAE96B8300}"/>
              </a:ext>
            </a:extLst>
          </p:cNvPr>
          <p:cNvSpPr>
            <a:spLocks noGrp="1"/>
          </p:cNvSpPr>
          <p:nvPr>
            <p:ph idx="1"/>
          </p:nvPr>
        </p:nvSpPr>
        <p:spPr/>
        <p:txBody>
          <a:bodyPr>
            <a:normAutofit/>
          </a:bodyPr>
          <a:lstStyle/>
          <a:p>
            <a:r>
              <a:rPr lang="en-US" sz="4400" b="1" i="0" u="none" strike="noStrike" baseline="0" dirty="0"/>
              <a:t>Trigger Warning: This presentation contains information that may be triggering for  attendees. </a:t>
            </a:r>
            <a:endParaRPr lang="en-US" sz="4400" b="1" dirty="0"/>
          </a:p>
        </p:txBody>
      </p:sp>
    </p:spTree>
    <p:extLst>
      <p:ext uri="{BB962C8B-B14F-4D97-AF65-F5344CB8AC3E}">
        <p14:creationId xmlns:p14="http://schemas.microsoft.com/office/powerpoint/2010/main" val="254577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39E60-4E6D-04BA-A9B3-99ADD48342EE}"/>
              </a:ext>
            </a:extLst>
          </p:cNvPr>
          <p:cNvSpPr>
            <a:spLocks noGrp="1"/>
          </p:cNvSpPr>
          <p:nvPr>
            <p:ph type="title"/>
          </p:nvPr>
        </p:nvSpPr>
        <p:spPr>
          <a:xfrm>
            <a:off x="838200" y="-479685"/>
            <a:ext cx="10224541" cy="194872"/>
          </a:xfrm>
        </p:spPr>
        <p:txBody>
          <a:bodyPr>
            <a:noAutofit/>
          </a:bodyPr>
          <a:lstStyle/>
          <a:p>
            <a:endParaRPr lang="en-US" sz="2400" b="1" dirty="0"/>
          </a:p>
        </p:txBody>
      </p:sp>
      <p:sp>
        <p:nvSpPr>
          <p:cNvPr id="3" name="Content Placeholder 2">
            <a:extLst>
              <a:ext uri="{FF2B5EF4-FFF2-40B4-BE49-F238E27FC236}">
                <a16:creationId xmlns:a16="http://schemas.microsoft.com/office/drawing/2014/main" id="{41986C64-103D-D890-AA13-99255F69D455}"/>
              </a:ext>
            </a:extLst>
          </p:cNvPr>
          <p:cNvSpPr>
            <a:spLocks noGrp="1"/>
          </p:cNvSpPr>
          <p:nvPr>
            <p:ph idx="1"/>
          </p:nvPr>
        </p:nvSpPr>
        <p:spPr>
          <a:xfrm>
            <a:off x="838200" y="929390"/>
            <a:ext cx="10515600" cy="5247573"/>
          </a:xfrm>
        </p:spPr>
        <p:txBody>
          <a:bodyPr>
            <a:normAutofit/>
          </a:bodyPr>
          <a:lstStyle/>
          <a:p>
            <a:pPr marL="0" indent="0">
              <a:buNone/>
            </a:pPr>
            <a:endParaRPr lang="en-US" sz="3200" b="0" i="0" u="none" strike="noStrike" baseline="0" dirty="0"/>
          </a:p>
          <a:p>
            <a:pPr marL="0" indent="0">
              <a:buNone/>
            </a:pPr>
            <a:r>
              <a:rPr lang="en-US" sz="3600" b="1" i="0" u="none" strike="noStrike" baseline="0" dirty="0"/>
              <a:t>Research in health and welfare settings has found that adults with histories of </a:t>
            </a:r>
            <a:r>
              <a:rPr lang="en-US" sz="3600" b="1" i="0" u="none" strike="noStrike" baseline="0" dirty="0" err="1"/>
              <a:t>organised</a:t>
            </a:r>
            <a:r>
              <a:rPr lang="en-US" sz="3600" b="1" i="0" u="none" strike="noStrike" baseline="0" dirty="0"/>
              <a:t> and/or ritualistic abuse are presenting in a range of health and welfare contexts </a:t>
            </a:r>
            <a:r>
              <a:rPr lang="en-US" sz="3600" b="0" i="0" u="none" strike="noStrike" baseline="0" dirty="0"/>
              <a:t>(Cooper, 2004; </a:t>
            </a:r>
            <a:r>
              <a:rPr lang="en-US" sz="3600" b="0" i="0" u="none" strike="noStrike" baseline="0" dirty="0" err="1"/>
              <a:t>Schmuttermaier</a:t>
            </a:r>
            <a:r>
              <a:rPr lang="en-US" sz="3600" b="0" i="0" u="none" strike="noStrike" baseline="0" dirty="0"/>
              <a:t> &amp; Veno, 1999) although their complex mental health needs often go unmet (Courtney &amp; Williams, 1995; Freer &amp; Seymour, 2003; NSW Health, 1997). (Salter, 2012)</a:t>
            </a:r>
            <a:endParaRPr lang="en-US" sz="3600" dirty="0"/>
          </a:p>
        </p:txBody>
      </p:sp>
    </p:spTree>
    <p:extLst>
      <p:ext uri="{BB962C8B-B14F-4D97-AF65-F5344CB8AC3E}">
        <p14:creationId xmlns:p14="http://schemas.microsoft.com/office/powerpoint/2010/main" val="157721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A9E60-BA62-FA49-F7C1-957AA190A55D}"/>
              </a:ext>
            </a:extLst>
          </p:cNvPr>
          <p:cNvSpPr>
            <a:spLocks noGrp="1"/>
          </p:cNvSpPr>
          <p:nvPr>
            <p:ph type="title"/>
          </p:nvPr>
        </p:nvSpPr>
        <p:spPr>
          <a:xfrm>
            <a:off x="838200" y="365125"/>
            <a:ext cx="10515600" cy="45719"/>
          </a:xfrm>
        </p:spPr>
        <p:txBody>
          <a:bodyPr>
            <a:noAutofit/>
          </a:bodyPr>
          <a:lstStyle/>
          <a:p>
            <a:endParaRPr lang="en-US" sz="2400" dirty="0"/>
          </a:p>
        </p:txBody>
      </p:sp>
      <p:sp>
        <p:nvSpPr>
          <p:cNvPr id="3" name="Content Placeholder 2">
            <a:extLst>
              <a:ext uri="{FF2B5EF4-FFF2-40B4-BE49-F238E27FC236}">
                <a16:creationId xmlns:a16="http://schemas.microsoft.com/office/drawing/2014/main" id="{9642F7DB-76C9-ECF7-959C-5BF70E8A578C}"/>
              </a:ext>
            </a:extLst>
          </p:cNvPr>
          <p:cNvSpPr>
            <a:spLocks noGrp="1"/>
          </p:cNvSpPr>
          <p:nvPr>
            <p:ph idx="1"/>
          </p:nvPr>
        </p:nvSpPr>
        <p:spPr>
          <a:xfrm>
            <a:off x="838200" y="734518"/>
            <a:ext cx="10515600" cy="5442445"/>
          </a:xfrm>
        </p:spPr>
        <p:txBody>
          <a:bodyPr>
            <a:normAutofit fontScale="92500"/>
          </a:bodyPr>
          <a:lstStyle/>
          <a:p>
            <a:pPr marL="0" indent="0">
              <a:buNone/>
            </a:pPr>
            <a:endParaRPr lang="en-US" sz="1800" b="1" i="0" u="none" strike="noStrike" baseline="0" dirty="0"/>
          </a:p>
          <a:p>
            <a:pPr marL="0" indent="0">
              <a:buNone/>
            </a:pPr>
            <a:r>
              <a:rPr lang="en-US" sz="2400" b="1" i="0" u="none" strike="noStrike" baseline="0" dirty="0"/>
              <a:t>Mental health care needs of people who have been subject to organized abuse</a:t>
            </a:r>
          </a:p>
          <a:p>
            <a:pPr marL="0" indent="0">
              <a:buNone/>
            </a:pPr>
            <a:endParaRPr lang="en-US" sz="2400" b="1" i="0" u="none" strike="noStrike" baseline="0" dirty="0"/>
          </a:p>
          <a:p>
            <a:pPr marL="0" indent="0">
              <a:lnSpc>
                <a:spcPct val="110000"/>
              </a:lnSpc>
              <a:spcBef>
                <a:spcPts val="0"/>
              </a:spcBef>
              <a:buNone/>
            </a:pPr>
            <a:r>
              <a:rPr lang="en-US" sz="2400" b="1" i="0" u="none" strike="noStrike" baseline="0" dirty="0"/>
              <a:t>The research literature links sexual abuse or coercion in childhood to a range of mental, physical and sexual health problems in adulthood (</a:t>
            </a:r>
            <a:r>
              <a:rPr lang="en-US" sz="2400" b="1" i="0" u="none" strike="noStrike" baseline="0" dirty="0" err="1"/>
              <a:t>Maniglio</a:t>
            </a:r>
            <a:r>
              <a:rPr lang="en-US" sz="2400" b="1" i="0" u="none" strike="noStrike" baseline="0" dirty="0"/>
              <a:t>, 2009) although not all sexually abused children experience such long-term effects (Rind et al., 1998). The impact of sexual abuse upon victims is related to such factors as the child's familial and community environment and relationship between perpetrator and victim (Briere &amp; Elliott, 1993) and particular characteristics of abuse. The factors associated with long-term harm amongst sexual abuse victims, such as multiple perpetrators, more frequent incidents of abuse, a longer period of abuse, familial perpetrators, the use of force/threats/drugs and penetrative abuse (Briere &amp; Runtz, 1988; Casey &amp; </a:t>
            </a:r>
            <a:r>
              <a:rPr lang="en-US" sz="2400" b="1" i="0" u="none" strike="noStrike" baseline="0" dirty="0" err="1"/>
              <a:t>Nurius</a:t>
            </a:r>
            <a:r>
              <a:rPr lang="en-US" sz="2400" b="1" i="0" u="none" strike="noStrike" baseline="0" dirty="0"/>
              <a:t>, 2005; Dube et al., 2005) are common features of </a:t>
            </a:r>
            <a:r>
              <a:rPr lang="en-US" sz="2400" b="1" i="0" u="none" strike="noStrike" baseline="0" dirty="0" err="1"/>
              <a:t>organised</a:t>
            </a:r>
            <a:r>
              <a:rPr lang="en-US" sz="2400" b="1" i="0" u="none" strike="noStrike" baseline="0" dirty="0"/>
              <a:t> abuse (Gallagher et al., 1996) (Salter, 2012)</a:t>
            </a:r>
            <a:endParaRPr lang="en-US" sz="2400" b="1" dirty="0"/>
          </a:p>
        </p:txBody>
      </p:sp>
    </p:spTree>
    <p:extLst>
      <p:ext uri="{BB962C8B-B14F-4D97-AF65-F5344CB8AC3E}">
        <p14:creationId xmlns:p14="http://schemas.microsoft.com/office/powerpoint/2010/main" val="276100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C31D3-DE02-7B13-C076-6D3756BF133B}"/>
              </a:ext>
            </a:extLst>
          </p:cNvPr>
          <p:cNvSpPr>
            <a:spLocks noGrp="1"/>
          </p:cNvSpPr>
          <p:nvPr>
            <p:ph type="title"/>
          </p:nvPr>
        </p:nvSpPr>
        <p:spPr>
          <a:xfrm flipV="1">
            <a:off x="838200" y="319406"/>
            <a:ext cx="10515600" cy="45719"/>
          </a:xfrm>
        </p:spPr>
        <p:txBody>
          <a:bodyPr>
            <a:noAutofit/>
          </a:bodyPr>
          <a:lstStyle/>
          <a:p>
            <a:endParaRPr lang="en-US" sz="2400" dirty="0"/>
          </a:p>
        </p:txBody>
      </p:sp>
      <p:sp>
        <p:nvSpPr>
          <p:cNvPr id="3" name="Content Placeholder 2">
            <a:extLst>
              <a:ext uri="{FF2B5EF4-FFF2-40B4-BE49-F238E27FC236}">
                <a16:creationId xmlns:a16="http://schemas.microsoft.com/office/drawing/2014/main" id="{369F9BE4-CF5A-D40D-4DFB-2ECD16ED948A}"/>
              </a:ext>
            </a:extLst>
          </p:cNvPr>
          <p:cNvSpPr>
            <a:spLocks noGrp="1"/>
          </p:cNvSpPr>
          <p:nvPr>
            <p:ph idx="1"/>
          </p:nvPr>
        </p:nvSpPr>
        <p:spPr>
          <a:xfrm>
            <a:off x="838200" y="674556"/>
            <a:ext cx="10515600" cy="5818317"/>
          </a:xfrm>
        </p:spPr>
        <p:txBody>
          <a:bodyPr>
            <a:normAutofit fontScale="77500" lnSpcReduction="20000"/>
          </a:bodyPr>
          <a:lstStyle/>
          <a:p>
            <a:endParaRPr lang="en-US" dirty="0"/>
          </a:p>
          <a:p>
            <a:pPr marL="0" indent="0">
              <a:buNone/>
            </a:pPr>
            <a:r>
              <a:rPr lang="en-US" sz="3300" dirty="0"/>
              <a:t>In particular, these characteristics are associated with complex forms of post-traumatic stress disorder and dissociative spectrum disorders. In cases of </a:t>
            </a:r>
            <a:r>
              <a:rPr lang="en-US" sz="3300" dirty="0" err="1"/>
              <a:t>organised</a:t>
            </a:r>
            <a:r>
              <a:rPr lang="en-US" sz="3300" dirty="0"/>
              <a:t> abuse, </a:t>
            </a:r>
            <a:r>
              <a:rPr lang="en-US" sz="3300" b="1" dirty="0"/>
              <a:t>clinicians have suggested that traumatic and dissociative psychopathology may be deliberately induced by sexually abusive groups to inhibit victim disclosure and reduce the likelihood of detection </a:t>
            </a:r>
            <a:r>
              <a:rPr lang="en-US" sz="3300" dirty="0"/>
              <a:t>(Epstein et al., 2011; Miller, 2012; Sachs &amp; Galton, 2008), resulting in what Chu (2011, p. 263) has described as “massive devastation of the self”. </a:t>
            </a:r>
            <a:r>
              <a:rPr lang="en-US" sz="3300" dirty="0" err="1"/>
              <a:t>Shengold</a:t>
            </a:r>
            <a:r>
              <a:rPr lang="en-US" sz="3300" dirty="0"/>
              <a:t> (1979) employed the term “soul murder” to describe the subjective experience of “living-deadness” produced by early, chronic and repetitive abuse. </a:t>
            </a:r>
            <a:r>
              <a:rPr lang="en-US" sz="3300" b="1" dirty="0"/>
              <a:t>There is ample evidence that people with histories of </a:t>
            </a:r>
            <a:r>
              <a:rPr lang="en-US" sz="3300" b="1" dirty="0" err="1"/>
              <a:t>organised</a:t>
            </a:r>
            <a:r>
              <a:rPr lang="en-US" sz="3300" b="1" dirty="0"/>
              <a:t> abuse constitute a population of mental health patients with acute and complex needs </a:t>
            </a:r>
            <a:r>
              <a:rPr lang="en-US" sz="3300" dirty="0"/>
              <a:t>(Ross, 1995; </a:t>
            </a:r>
            <a:r>
              <a:rPr lang="en-US" sz="3300" dirty="0" err="1"/>
              <a:t>Noblitt</a:t>
            </a:r>
            <a:r>
              <a:rPr lang="en-US" sz="3300" dirty="0"/>
              <a:t> &amp; </a:t>
            </a:r>
            <a:r>
              <a:rPr lang="en-US" sz="3300" dirty="0" err="1"/>
              <a:t>Perskin</a:t>
            </a:r>
            <a:r>
              <a:rPr lang="en-US" sz="3300" dirty="0"/>
              <a:t>, 2000; Sachs &amp; Galton, 2008). This literature overlaps with the body of clinical literature and research on dissociative spectrum disorders, particularly DID, that has developed since the 1980s (Fraser, 1990; </a:t>
            </a:r>
            <a:r>
              <a:rPr lang="en-US" sz="3300" dirty="0" err="1"/>
              <a:t>Kluft</a:t>
            </a:r>
            <a:r>
              <a:rPr lang="en-US" sz="3300" dirty="0"/>
              <a:t> et al., 1984; </a:t>
            </a:r>
            <a:r>
              <a:rPr lang="en-US" sz="3300" dirty="0" err="1"/>
              <a:t>Mollon</a:t>
            </a:r>
            <a:r>
              <a:rPr lang="en-US" sz="3300" dirty="0"/>
              <a:t>, 1996). Middleton (2005, p. 41)	(Salter, 2012)</a:t>
            </a:r>
          </a:p>
        </p:txBody>
      </p:sp>
    </p:spTree>
    <p:extLst>
      <p:ext uri="{BB962C8B-B14F-4D97-AF65-F5344CB8AC3E}">
        <p14:creationId xmlns:p14="http://schemas.microsoft.com/office/powerpoint/2010/main" val="151985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182</TotalTime>
  <Words>6106</Words>
  <Application>Microsoft Office PowerPoint</Application>
  <PresentationFormat>Widescreen</PresentationFormat>
  <Paragraphs>168</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Aptos</vt:lpstr>
      <vt:lpstr>Aptos Display</vt:lpstr>
      <vt:lpstr>Arial</vt:lpstr>
      <vt:lpstr>Office Theme</vt:lpstr>
      <vt:lpstr>            The Survivorship Trafficking and Extreme Abuse Online Conference 2025   May 2025</vt:lpstr>
      <vt:lpstr>Neil Brick</vt:lpstr>
      <vt:lpstr>Ritualistic Abuse Survivors Difficulties Obtaining Services</vt:lpstr>
      <vt:lpstr>Ritualistic Abuse Survivors Difficulties Obtaining Services</vt:lpstr>
      <vt:lpstr>Presentation Objectives</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This problem has been exacerbated by a lack of trained providers and adequate social services to deal with the complex problems ritualistic abuse survivors present. </vt:lpstr>
      <vt:lpstr>PowerPoint Presentation</vt:lpstr>
      <vt:lpstr>PowerPoint Presentation</vt:lpstr>
      <vt:lpstr>  </vt:lpstr>
      <vt:lpstr> </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The presenter’s own struggles receiving adequate services.</vt:lpstr>
      <vt:lpstr>PowerPoint Presentation</vt:lpstr>
      <vt:lpstr> </vt:lpstr>
      <vt:lpstr> </vt:lpstr>
      <vt:lpstr>  </vt:lpstr>
      <vt:lpstr>PowerPoint Presentation</vt:lpstr>
      <vt:lpstr>PowerPoint Presentation</vt:lpstr>
      <vt:lpstr> </vt:lpstr>
      <vt:lpstr> </vt:lpstr>
      <vt:lpstr> </vt:lpstr>
      <vt:lpstr> </vt:lpstr>
      <vt:lpstr> </vt:lpstr>
      <vt:lpstr>References </vt:lpstr>
      <vt:lpstr>References (cont.)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Neil Brick</dc:creator>
  <cp:lastModifiedBy>Neil Brick</cp:lastModifiedBy>
  <cp:revision>115</cp:revision>
  <dcterms:created xsi:type="dcterms:W3CDTF">2024-08-22T04:53:02Z</dcterms:created>
  <dcterms:modified xsi:type="dcterms:W3CDTF">2025-05-18T21:46:14Z</dcterms:modified>
</cp:coreProperties>
</file>