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sldIdLst>
    <p:sldId id="278" r:id="rId2"/>
    <p:sldId id="257" r:id="rId3"/>
    <p:sldId id="260" r:id="rId4"/>
    <p:sldId id="261" r:id="rId5"/>
    <p:sldId id="263" r:id="rId6"/>
    <p:sldId id="264" r:id="rId7"/>
    <p:sldId id="265" r:id="rId8"/>
    <p:sldId id="262" r:id="rId9"/>
    <p:sldId id="290" r:id="rId10"/>
    <p:sldId id="297" r:id="rId11"/>
    <p:sldId id="298" r:id="rId12"/>
    <p:sldId id="301" r:id="rId13"/>
    <p:sldId id="277" r:id="rId14"/>
    <p:sldId id="267" r:id="rId15"/>
    <p:sldId id="268" r:id="rId16"/>
    <p:sldId id="279" r:id="rId17"/>
    <p:sldId id="280" r:id="rId18"/>
    <p:sldId id="295" r:id="rId19"/>
    <p:sldId id="296" r:id="rId20"/>
    <p:sldId id="281" r:id="rId21"/>
    <p:sldId id="282" r:id="rId22"/>
    <p:sldId id="283" r:id="rId23"/>
    <p:sldId id="284" r:id="rId24"/>
    <p:sldId id="302" r:id="rId25"/>
    <p:sldId id="285" r:id="rId26"/>
    <p:sldId id="286" r:id="rId27"/>
    <p:sldId id="287" r:id="rId28"/>
    <p:sldId id="288" r:id="rId29"/>
    <p:sldId id="289" r:id="rId30"/>
    <p:sldId id="266" r:id="rId31"/>
    <p:sldId id="258" r:id="rId32"/>
    <p:sldId id="303" r:id="rId33"/>
    <p:sldId id="304" r:id="rId34"/>
    <p:sldId id="305" r:id="rId35"/>
    <p:sldId id="307" r:id="rId36"/>
    <p:sldId id="306" r:id="rId37"/>
    <p:sldId id="308" r:id="rId38"/>
    <p:sldId id="309" r:id="rId39"/>
    <p:sldId id="310" r:id="rId40"/>
    <p:sldId id="312" r:id="rId41"/>
    <p:sldId id="311" r:id="rId42"/>
    <p:sldId id="315" r:id="rId43"/>
    <p:sldId id="316" r:id="rId44"/>
    <p:sldId id="317" r:id="rId45"/>
    <p:sldId id="318" r:id="rId46"/>
    <p:sldId id="313" r:id="rId47"/>
    <p:sldId id="314" r:id="rId48"/>
    <p:sldId id="319" r:id="rId49"/>
    <p:sldId id="320" r:id="rId50"/>
    <p:sldId id="321" r:id="rId51"/>
    <p:sldId id="322" r:id="rId52"/>
    <p:sldId id="323" r:id="rId53"/>
    <p:sldId id="324" r:id="rId54"/>
    <p:sldId id="325" r:id="rId55"/>
    <p:sldId id="326" r:id="rId56"/>
    <p:sldId id="327" r:id="rId57"/>
    <p:sldId id="328" r:id="rId58"/>
    <p:sldId id="329" r:id="rId59"/>
    <p:sldId id="330" r:id="rId60"/>
    <p:sldId id="331" r:id="rId61"/>
    <p:sldId id="332" r:id="rId62"/>
    <p:sldId id="333" r:id="rId63"/>
    <p:sldId id="334" r:id="rId64"/>
    <p:sldId id="335" r:id="rId65"/>
    <p:sldId id="336" r:id="rId66"/>
    <p:sldId id="337" r:id="rId67"/>
    <p:sldId id="299" r:id="rId68"/>
    <p:sldId id="338" r:id="rId69"/>
    <p:sldId id="339" r:id="rId70"/>
    <p:sldId id="340" r:id="rId71"/>
    <p:sldId id="291" r:id="rId72"/>
    <p:sldId id="293" r:id="rId73"/>
    <p:sldId id="292" r:id="rId74"/>
    <p:sldId id="294" r:id="rId7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89E0FF"/>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12241623-A064-4BED-B073-BA4D61433402}" type="datetime1">
              <a:rPr lang="en-US" smtClean="0"/>
              <a:t>6/8/2023</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430306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86ED0C-1DA7-41F0-94CF-6218B1FEDFF1}" type="datetime1">
              <a:rPr lang="en-US" smtClean="0"/>
              <a:t>6/8/2023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90914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CF02AB-6034-4B88-BC5A-7C17CB0EF809}" type="datetime1">
              <a:rPr lang="en-US" smtClean="0"/>
              <a:t>6/8/2023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23900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F3E5F3-28EE-488F-BD53-B744C06C3DEC}" type="datetime1">
              <a:rPr lang="en-US" smtClean="0"/>
              <a:t>6/8/2023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16613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2EB70D-CD01-44DA-83B3-8FEB3383D307}" type="datetime1">
              <a:rPr lang="en-US" smtClean="0"/>
              <a:t>6/8/2023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28720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158CFD-9357-46BE-A189-D637A67C8730}" type="datetime1">
              <a:rPr lang="en-US" smtClean="0"/>
              <a:t>6/8/2023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938005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4742EE-B331-4632-BD10-A82FED6B6FC0}" type="datetime1">
              <a:rPr lang="en-US" smtClean="0"/>
              <a:t>6/8/2023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0648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1BA835-D13F-49F4-8F11-5D576AC65FAD}" type="datetime1">
              <a:rPr lang="en-US" smtClean="0"/>
              <a:t>6/8/2023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80405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D1799-ACB5-4CB2-86A2-5C574F1C8706}" type="datetime1">
              <a:rPr lang="en-US" smtClean="0"/>
              <a:t>6/8/2023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6495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ED5DD0D6-7A82-473E-879B-C6ECD6CCCFEC}" type="datetime1">
              <a:rPr lang="en-US" smtClean="0"/>
              <a:t>6/8/2023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39187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D4605E03-BC17-41A7-854C-DFAB672737DC}" type="datetime1">
              <a:rPr lang="en-US" smtClean="0"/>
              <a:t>6/8/2023</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79275174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CC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C4408324-A84C-4A45-93B6-78D079CCE772}" type="datetime1">
              <a:rPr lang="en-US" smtClean="0"/>
              <a:t>6/8/2023</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90805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iv12.org/treat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apa.org/ptsd-guideline/ptsd.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doi.org/10.1037/pst0000228" TargetMode="External"/><Relationship Id="rId2" Type="http://schemas.openxmlformats.org/officeDocument/2006/relationships/hyperlink" Target="https://doi.org/10.3389/fpsyg.2017.0142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doi.org/10.1037/a0030276" TargetMode="External"/><Relationship Id="rId2" Type="http://schemas.openxmlformats.org/officeDocument/2006/relationships/hyperlink" Target="https://doi.org/10.1037/0003-066X.61.4.271" TargetMode="External"/><Relationship Id="rId1" Type="http://schemas.openxmlformats.org/officeDocument/2006/relationships/slideLayout" Target="../slideLayouts/slideLayout2.xml"/><Relationship Id="rId6" Type="http://schemas.openxmlformats.org/officeDocument/2006/relationships/hyperlink" Target="https://doi.org/10.1111/cpsp.12195" TargetMode="External"/><Relationship Id="rId5" Type="http://schemas.openxmlformats.org/officeDocument/2006/relationships/hyperlink" Target="https://www.apa.org/about/policy/evidence-based-psychological-practice-health-care.pdf" TargetMode="External"/><Relationship Id="rId4" Type="http://schemas.openxmlformats.org/officeDocument/2006/relationships/hyperlink" Target="https://www.apa.org/ptsd-guideline/ptsd.pdf" TargetMode="External"/></Relationships>
</file>

<file path=ppt/slides/_rels/slide72.xml.rels><?xml version="1.0" encoding="UTF-8" standalone="yes"?>
<Relationships xmlns="http://schemas.openxmlformats.org/package/2006/relationships"><Relationship Id="rId3" Type="http://schemas.openxmlformats.org/officeDocument/2006/relationships/hyperlink" Target="https://doi.org/10.1037/0000128-002" TargetMode="External"/><Relationship Id="rId2" Type="http://schemas.openxmlformats.org/officeDocument/2006/relationships/hyperlink" Target="https://doi.org/10.3389/fpsyg.2017.01425" TargetMode="External"/><Relationship Id="rId1" Type="http://schemas.openxmlformats.org/officeDocument/2006/relationships/slideLayout" Target="../slideLayouts/slideLayout2.xml"/><Relationship Id="rId4" Type="http://schemas.openxmlformats.org/officeDocument/2006/relationships/hyperlink" Target="https://doi.org/10.1111/cpsp.12343"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doi.org/10.1080/07853890.2018.1453233" TargetMode="External"/><Relationship Id="rId2" Type="http://schemas.openxmlformats.org/officeDocument/2006/relationships/hyperlink" Target="http://dx.doi.org/10.1080/15299732.2011.537247" TargetMode="External"/><Relationship Id="rId1" Type="http://schemas.openxmlformats.org/officeDocument/2006/relationships/slideLayout" Target="../slideLayouts/slideLayout2.xml"/><Relationship Id="rId5" Type="http://schemas.openxmlformats.org/officeDocument/2006/relationships/hyperlink" Target="https://doi.org/10.1037/pst0000228" TargetMode="External"/><Relationship Id="rId4" Type="http://schemas.openxmlformats.org/officeDocument/2006/relationships/hyperlink" Target="https://doi.org/10.1037/a0034332" TargetMode="External"/></Relationships>
</file>

<file path=ppt/slides/_rels/slide74.xml.rels><?xml version="1.0" encoding="UTF-8" standalone="yes"?>
<Relationships xmlns="http://schemas.openxmlformats.org/package/2006/relationships"><Relationship Id="rId2" Type="http://schemas.openxmlformats.org/officeDocument/2006/relationships/hyperlink" Target="https://doi.org/10.1037/abn000042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3F579-1D08-7E5C-688A-01C7F86022C6}"/>
              </a:ext>
            </a:extLst>
          </p:cNvPr>
          <p:cNvSpPr>
            <a:spLocks noGrp="1"/>
          </p:cNvSpPr>
          <p:nvPr>
            <p:ph type="ctrTitle"/>
          </p:nvPr>
        </p:nvSpPr>
        <p:spPr>
          <a:xfrm>
            <a:off x="4566261" y="1067403"/>
            <a:ext cx="5830468" cy="4723194"/>
          </a:xfrm>
        </p:spPr>
        <p:txBody>
          <a:bodyPr anchor="ctr">
            <a:normAutofit/>
          </a:bodyPr>
          <a:lstStyle/>
          <a:p>
            <a:r>
              <a:rPr kumimoji="0" lang="en-US" sz="4500" b="0" i="0" u="none" strike="noStrike" kern="1200" cap="none" spc="-120" normalizeH="0" baseline="0" noProof="0">
                <a:ln>
                  <a:noFill/>
                </a:ln>
                <a:effectLst/>
                <a:uLnTx/>
                <a:uFillTx/>
                <a:latin typeface="Arial" panose="020B0604020202020204" pitchFamily="34" charset="0"/>
                <a:ea typeface="Times New Roman" panose="02020603050405020304" pitchFamily="18" charset="0"/>
                <a:cs typeface="+mj-cs"/>
              </a:rPr>
              <a:t>Some Evidence-Based Practice Guidelines and Standards Relevant to the Psychological Care of Extreme Abuse Survivors</a:t>
            </a:r>
            <a:br>
              <a:rPr kumimoji="0" lang="en-US" sz="4500" b="0" i="0" u="none" strike="noStrike" kern="1200" cap="none" spc="-120" normalizeH="0" baseline="0" noProof="0">
                <a:ln>
                  <a:noFill/>
                </a:ln>
                <a:effectLst/>
                <a:uLnTx/>
                <a:uFillTx/>
                <a:latin typeface="Arial" panose="020B0604020202020204" pitchFamily="34" charset="0"/>
                <a:ea typeface="Times New Roman" panose="02020603050405020304" pitchFamily="18" charset="0"/>
                <a:cs typeface="+mj-cs"/>
              </a:rPr>
            </a:br>
            <a:endParaRPr lang="en-US" sz="4500"/>
          </a:p>
        </p:txBody>
      </p:sp>
      <p:sp>
        <p:nvSpPr>
          <p:cNvPr id="3" name="Subtitle 2">
            <a:extLst>
              <a:ext uri="{FF2B5EF4-FFF2-40B4-BE49-F238E27FC236}">
                <a16:creationId xmlns:a16="http://schemas.microsoft.com/office/drawing/2014/main" id="{677D6F52-B62C-6810-1607-5E0237DC1C87}"/>
              </a:ext>
            </a:extLst>
          </p:cNvPr>
          <p:cNvSpPr>
            <a:spLocks noGrp="1"/>
          </p:cNvSpPr>
          <p:nvPr>
            <p:ph type="subTitle" idx="1"/>
          </p:nvPr>
        </p:nvSpPr>
        <p:spPr>
          <a:xfrm>
            <a:off x="977490" y="1067403"/>
            <a:ext cx="2759857" cy="4723194"/>
          </a:xfrm>
        </p:spPr>
        <p:txBody>
          <a:bodyPr anchor="ctr">
            <a:normAutofit/>
          </a:bodyPr>
          <a:lstStyle/>
          <a:p>
            <a:r>
              <a:rPr lang="en-US" sz="2400">
                <a:solidFill>
                  <a:srgbClr val="FFFFFF"/>
                </a:solidFill>
              </a:rPr>
              <a:t>Randy Noblitt PhD</a:t>
            </a:r>
          </a:p>
          <a:p>
            <a:r>
              <a:rPr lang="en-US" sz="2400">
                <a:solidFill>
                  <a:srgbClr val="FFFFFF"/>
                </a:solidFill>
              </a:rPr>
              <a:t>Alliant International University</a:t>
            </a:r>
          </a:p>
          <a:p>
            <a:endParaRPr lang="en-US" sz="2400">
              <a:solidFill>
                <a:srgbClr val="FFFFFF"/>
              </a:solidFill>
            </a:endParaRPr>
          </a:p>
        </p:txBody>
      </p:sp>
    </p:spTree>
    <p:extLst>
      <p:ext uri="{BB962C8B-B14F-4D97-AF65-F5344CB8AC3E}">
        <p14:creationId xmlns:p14="http://schemas.microsoft.com/office/powerpoint/2010/main" val="2191547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D64F7-D428-D761-BA12-DDCB2EA81E5E}"/>
              </a:ext>
            </a:extLst>
          </p:cNvPr>
          <p:cNvSpPr>
            <a:spLocks noGrp="1"/>
          </p:cNvSpPr>
          <p:nvPr>
            <p:ph type="title"/>
          </p:nvPr>
        </p:nvSpPr>
        <p:spPr/>
        <p:txBody>
          <a:bodyPr>
            <a:normAutofit/>
          </a:bodyPr>
          <a:lstStyle/>
          <a:p>
            <a:r>
              <a:rPr lang="en-US" dirty="0">
                <a:solidFill>
                  <a:schemeClr val="tx1"/>
                </a:solidFill>
              </a:rPr>
              <a:t>Empirically Supported Treatments (ESTs) vs. Evidence-Based Practice (EBP)</a:t>
            </a:r>
          </a:p>
        </p:txBody>
      </p:sp>
      <p:sp>
        <p:nvSpPr>
          <p:cNvPr id="3" name="Content Placeholder 2">
            <a:extLst>
              <a:ext uri="{FF2B5EF4-FFF2-40B4-BE49-F238E27FC236}">
                <a16:creationId xmlns:a16="http://schemas.microsoft.com/office/drawing/2014/main" id="{9FC09E76-5FF1-8955-8857-2C9AE2D0DD8B}"/>
              </a:ext>
            </a:extLst>
          </p:cNvPr>
          <p:cNvSpPr>
            <a:spLocks noGrp="1"/>
          </p:cNvSpPr>
          <p:nvPr>
            <p:ph idx="1"/>
          </p:nvPr>
        </p:nvSpPr>
        <p:spPr/>
        <p:txBody>
          <a:bodyPr/>
          <a:lstStyle/>
          <a:p>
            <a:pPr marL="0" indent="0">
              <a:lnSpc>
                <a:spcPct val="100000"/>
              </a:lnSpc>
              <a:buNone/>
            </a:pPr>
            <a:r>
              <a:rPr lang="en-US" dirty="0">
                <a:latin typeface="Arial" panose="020B0604020202020204" pitchFamily="34" charset="0"/>
                <a:cs typeface="Arial" panose="020B0604020202020204" pitchFamily="34" charset="0"/>
              </a:rPr>
              <a:t>Division 12 of the APA the Society of Clinical Psychology has supported and disseminated what they call empirically-supported treatments. Currently they list 88 different ESTs( see </a:t>
            </a:r>
            <a:r>
              <a:rPr lang="en-US" dirty="0">
                <a:latin typeface="Arial" panose="020B0604020202020204" pitchFamily="34" charset="0"/>
                <a:cs typeface="Arial" panose="020B0604020202020204" pitchFamily="34" charset="0"/>
                <a:hlinkClick r:id="rId2"/>
              </a:rPr>
              <a:t>https://div12.org/treatments/</a:t>
            </a:r>
            <a:r>
              <a:rPr lang="en-US" dirty="0">
                <a:latin typeface="Arial" panose="020B0604020202020204" pitchFamily="34" charset="0"/>
                <a:cs typeface="Arial" panose="020B0604020202020204" pitchFamily="34" charset="0"/>
              </a:rPr>
              <a:t>), but much of their posted information about ESTs is equivocal and outdated. Their postings are characteristically manualized treatments with supportive RCTs. Many widely accepted treatments are not manualized, and have not been studied through RCTs, although they may have other evidentiary support.</a:t>
            </a:r>
          </a:p>
        </p:txBody>
      </p:sp>
    </p:spTree>
    <p:extLst>
      <p:ext uri="{BB962C8B-B14F-4D97-AF65-F5344CB8AC3E}">
        <p14:creationId xmlns:p14="http://schemas.microsoft.com/office/powerpoint/2010/main" val="3201164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765A6-428D-D0C2-F38B-7A226404C185}"/>
              </a:ext>
            </a:extLst>
          </p:cNvPr>
          <p:cNvSpPr>
            <a:spLocks noGrp="1"/>
          </p:cNvSpPr>
          <p:nvPr>
            <p:ph type="title"/>
          </p:nvPr>
        </p:nvSpPr>
        <p:spPr/>
        <p:txBody>
          <a:bodyPr>
            <a:normAutofit fontScale="90000"/>
          </a:bodyPr>
          <a:lstStyle/>
          <a:p>
            <a:r>
              <a:rPr lang="en-US" sz="5400" dirty="0" err="1">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Laska,Gurman</a:t>
            </a:r>
            <a:r>
              <a:rPr lang="en-US" sz="5400" dirty="0">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 and </a:t>
            </a:r>
            <a:r>
              <a:rPr lang="en-US" sz="5400" dirty="0" err="1">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Wampold</a:t>
            </a:r>
            <a:r>
              <a:rPr lang="en-US" dirty="0" err="1">
                <a:solidFill>
                  <a:srgbClr val="333333"/>
                </a:solidFill>
                <a:latin typeface="Calibri Light" panose="020F0302020204030204" pitchFamily="34" charset="0"/>
                <a:ea typeface="Times New Roman" panose="02020603050405020304" pitchFamily="18" charset="0"/>
                <a:cs typeface="Calibri Light" panose="020F0302020204030204" pitchFamily="34" charset="0"/>
              </a:rPr>
              <a:t>’s</a:t>
            </a:r>
            <a:r>
              <a:rPr lang="en-US" sz="5400" dirty="0">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 (2014) “Expanding the Lens of Evidence-Based </a:t>
            </a:r>
            <a:r>
              <a:rPr lang="en-US" dirty="0">
                <a:solidFill>
                  <a:srgbClr val="333333"/>
                </a:solidFill>
                <a:latin typeface="Calibri Light" panose="020F0302020204030204" pitchFamily="34" charset="0"/>
                <a:ea typeface="Times New Roman" panose="02020603050405020304" pitchFamily="18" charset="0"/>
                <a:cs typeface="Calibri Light" panose="020F0302020204030204" pitchFamily="34" charset="0"/>
              </a:rPr>
              <a:t>P</a:t>
            </a:r>
            <a:r>
              <a:rPr lang="en-US" sz="5400" dirty="0">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ractice in Psychotherapy: A Common </a:t>
            </a:r>
            <a:r>
              <a:rPr lang="en-US" dirty="0">
                <a:solidFill>
                  <a:srgbClr val="333333"/>
                </a:solidFill>
                <a:latin typeface="Calibri Light" panose="020F0302020204030204" pitchFamily="34" charset="0"/>
                <a:ea typeface="Times New Roman" panose="02020603050405020304" pitchFamily="18" charset="0"/>
                <a:cs typeface="Calibri Light" panose="020F0302020204030204" pitchFamily="34" charset="0"/>
              </a:rPr>
              <a:t>F</a:t>
            </a:r>
            <a:r>
              <a:rPr lang="en-US" sz="5400" dirty="0">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actors </a:t>
            </a:r>
            <a:r>
              <a:rPr lang="en-US" dirty="0">
                <a:solidFill>
                  <a:srgbClr val="333333"/>
                </a:solidFill>
                <a:latin typeface="Calibri Light" panose="020F0302020204030204" pitchFamily="34" charset="0"/>
                <a:ea typeface="Times New Roman" panose="02020603050405020304" pitchFamily="18" charset="0"/>
                <a:cs typeface="Calibri Light" panose="020F0302020204030204" pitchFamily="34" charset="0"/>
              </a:rPr>
              <a:t>P</a:t>
            </a:r>
            <a:r>
              <a:rPr lang="en-US" sz="5400" dirty="0">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erspective</a:t>
            </a:r>
            <a:r>
              <a:rPr lang="en-US" sz="54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endParaRPr lang="en-US" b="1" dirty="0">
              <a:latin typeface="Calibri Light" panose="020F0302020204030204" pitchFamily="34" charset="0"/>
              <a:cs typeface="Calibri Light" panose="020F0302020204030204" pitchFamily="34" charset="0"/>
            </a:endParaRPr>
          </a:p>
        </p:txBody>
      </p:sp>
      <p:sp>
        <p:nvSpPr>
          <p:cNvPr id="10" name="Content Placeholder 9">
            <a:extLst>
              <a:ext uri="{FF2B5EF4-FFF2-40B4-BE49-F238E27FC236}">
                <a16:creationId xmlns:a16="http://schemas.microsoft.com/office/drawing/2014/main" id="{A6B95FCD-B4C8-3CE9-F8FE-E6A56633399F}"/>
              </a:ext>
            </a:extLst>
          </p:cNvPr>
          <p:cNvSpPr>
            <a:spLocks noGrp="1"/>
          </p:cNvSpPr>
          <p:nvPr>
            <p:ph idx="1"/>
          </p:nvPr>
        </p:nvSpPr>
        <p:spPr/>
        <p:txBody>
          <a:bodyPr/>
          <a:lstStyle/>
          <a:p>
            <a:endParaRPr lang="en-US" dirty="0"/>
          </a:p>
          <a:p>
            <a:endParaRPr lang="en-US" dirty="0"/>
          </a:p>
          <a:p>
            <a:r>
              <a:rPr lang="en-US" sz="24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In their article the authors</a:t>
            </a:r>
            <a:r>
              <a:rPr lang="en-US" dirty="0">
                <a:latin typeface="Arial" panose="020B0604020202020204" pitchFamily="34" charset="0"/>
                <a:cs typeface="Arial" panose="020B0604020202020204" pitchFamily="34" charset="0"/>
              </a:rPr>
              <a:t> show at least two different pathways to Evidence-Based Practice through psychotherapy common factors and ESTs. </a:t>
            </a:r>
          </a:p>
          <a:p>
            <a:r>
              <a:rPr lang="en-US" dirty="0">
                <a:latin typeface="Arial" panose="020B0604020202020204" pitchFamily="34" charset="0"/>
                <a:cs typeface="Arial" panose="020B0604020202020204" pitchFamily="34" charset="0"/>
              </a:rPr>
              <a:t>The authors cited surveys that showed that both clinical psychology graduate students and practicing psychologists conflated EBP and EST.</a:t>
            </a:r>
          </a:p>
        </p:txBody>
      </p:sp>
    </p:spTree>
    <p:extLst>
      <p:ext uri="{BB962C8B-B14F-4D97-AF65-F5344CB8AC3E}">
        <p14:creationId xmlns:p14="http://schemas.microsoft.com/office/powerpoint/2010/main" val="1125782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765A6-428D-D0C2-F38B-7A226404C185}"/>
              </a:ext>
            </a:extLst>
          </p:cNvPr>
          <p:cNvSpPr>
            <a:spLocks noGrp="1"/>
          </p:cNvSpPr>
          <p:nvPr>
            <p:ph type="title"/>
          </p:nvPr>
        </p:nvSpPr>
        <p:spPr/>
        <p:txBody>
          <a:bodyPr>
            <a:normAutofit/>
          </a:bodyPr>
          <a:lstStyle/>
          <a:p>
            <a:r>
              <a:rPr lang="en-US" sz="5400" b="1" dirty="0" err="1">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Laska,Gurman</a:t>
            </a:r>
            <a:r>
              <a:rPr lang="en-US" sz="5400" b="1" dirty="0">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 and </a:t>
            </a:r>
            <a:r>
              <a:rPr lang="en-US" sz="5400" b="1" dirty="0" err="1">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Wampold</a:t>
            </a:r>
            <a:r>
              <a:rPr lang="en-US" b="1" dirty="0" err="1">
                <a:solidFill>
                  <a:srgbClr val="333333"/>
                </a:solidFill>
                <a:latin typeface="Calibri Light" panose="020F0302020204030204" pitchFamily="34" charset="0"/>
                <a:ea typeface="Times New Roman" panose="02020603050405020304" pitchFamily="18" charset="0"/>
                <a:cs typeface="Calibri Light" panose="020F0302020204030204" pitchFamily="34" charset="0"/>
              </a:rPr>
              <a:t>’s</a:t>
            </a:r>
            <a:r>
              <a:rPr lang="en-US" sz="5400" b="1" dirty="0">
                <a:solidFill>
                  <a:srgbClr val="333333"/>
                </a:solidFill>
                <a:effectLst/>
                <a:latin typeface="Calibri Light" panose="020F0302020204030204" pitchFamily="34" charset="0"/>
                <a:ea typeface="Times New Roman" panose="02020603050405020304" pitchFamily="18" charset="0"/>
                <a:cs typeface="Calibri Light" panose="020F0302020204030204" pitchFamily="34" charset="0"/>
              </a:rPr>
              <a:t> (2014) </a:t>
            </a:r>
            <a:r>
              <a:rPr lang="en-US" b="1" dirty="0">
                <a:solidFill>
                  <a:srgbClr val="333333"/>
                </a:solidFill>
                <a:latin typeface="Calibri Light" panose="020F0302020204030204" pitchFamily="34" charset="0"/>
                <a:ea typeface="Times New Roman" panose="02020603050405020304" pitchFamily="18" charset="0"/>
                <a:cs typeface="Calibri Light" panose="020F0302020204030204" pitchFamily="34" charset="0"/>
              </a:rPr>
              <a:t>comparison of CF and ESTs</a:t>
            </a:r>
            <a:endParaRPr lang="en-US" b="1" dirty="0">
              <a:latin typeface="Calibri Light" panose="020F0302020204030204" pitchFamily="34" charset="0"/>
              <a:cs typeface="Calibri Light" panose="020F0302020204030204" pitchFamily="34" charset="0"/>
            </a:endParaRPr>
          </a:p>
        </p:txBody>
      </p:sp>
      <p:pic>
        <p:nvPicPr>
          <p:cNvPr id="8" name="Content Placeholder 7" descr="A picture containing text, screenshot, font, number">
            <a:extLst>
              <a:ext uri="{FF2B5EF4-FFF2-40B4-BE49-F238E27FC236}">
                <a16:creationId xmlns:a16="http://schemas.microsoft.com/office/drawing/2014/main" id="{0315C25F-2F01-0E14-5E6F-D64679BA93F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23534" y="2005781"/>
            <a:ext cx="6479459" cy="3982064"/>
          </a:xfrm>
        </p:spPr>
      </p:pic>
    </p:spTree>
    <p:extLst>
      <p:ext uri="{BB962C8B-B14F-4D97-AF65-F5344CB8AC3E}">
        <p14:creationId xmlns:p14="http://schemas.microsoft.com/office/powerpoint/2010/main" val="2001407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A7260F6-CE55-4F26-C582-D94432633312}"/>
              </a:ext>
            </a:extLst>
          </p:cNvPr>
          <p:cNvPicPr>
            <a:picLocks noChangeAspect="1"/>
          </p:cNvPicPr>
          <p:nvPr/>
        </p:nvPicPr>
        <p:blipFill>
          <a:blip r:embed="rId2"/>
          <a:stretch>
            <a:fillRect/>
          </a:stretch>
        </p:blipFill>
        <p:spPr>
          <a:xfrm>
            <a:off x="731520" y="1"/>
            <a:ext cx="10618470" cy="6858000"/>
          </a:xfrm>
          <a:prstGeom prst="rect">
            <a:avLst/>
          </a:prstGeom>
        </p:spPr>
      </p:pic>
    </p:spTree>
    <p:extLst>
      <p:ext uri="{BB962C8B-B14F-4D97-AF65-F5344CB8AC3E}">
        <p14:creationId xmlns:p14="http://schemas.microsoft.com/office/powerpoint/2010/main" val="4125951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B6722-7712-82AB-A8B8-8B12F0F5B3BC}"/>
              </a:ext>
            </a:extLst>
          </p:cNvPr>
          <p:cNvSpPr>
            <a:spLocks noGrp="1"/>
          </p:cNvSpPr>
          <p:nvPr>
            <p:ph type="title"/>
          </p:nvPr>
        </p:nvSpPr>
        <p:spPr>
          <a:xfrm>
            <a:off x="1920240" y="638175"/>
            <a:ext cx="8770571" cy="1149314"/>
          </a:xfrm>
        </p:spPr>
        <p:txBody>
          <a:bodyPr>
            <a:normAutofit fontScale="90000"/>
          </a:bodyPr>
          <a:lstStyle/>
          <a:p>
            <a:br>
              <a:rPr lang="en-US" sz="3200" b="0" i="0" u="none" strike="noStrike" baseline="0" dirty="0">
                <a:solidFill>
                  <a:srgbClr val="211D1E"/>
                </a:solidFill>
                <a:latin typeface="Whitney Semibold"/>
              </a:rPr>
            </a:br>
            <a:br>
              <a:rPr lang="en-US" sz="3200" b="0" i="0" u="none" strike="noStrike" baseline="0" dirty="0">
                <a:solidFill>
                  <a:srgbClr val="211D1E"/>
                </a:solidFill>
                <a:latin typeface="Whitney Semibold"/>
              </a:rPr>
            </a:br>
            <a:r>
              <a:rPr lang="en-US" sz="4000" b="0" i="0" u="none" strike="noStrike" baseline="0" dirty="0">
                <a:solidFill>
                  <a:srgbClr val="211D1E"/>
                </a:solidFill>
                <a:latin typeface="Whitney Semibold"/>
              </a:rPr>
              <a:t>Overview of the Guidelines: </a:t>
            </a:r>
            <a:br>
              <a:rPr lang="en-US" sz="3200" b="0" i="0" u="none" strike="noStrike" baseline="0" dirty="0">
                <a:solidFill>
                  <a:srgbClr val="211D1E"/>
                </a:solidFill>
                <a:latin typeface="Whitney Semibold"/>
              </a:rPr>
            </a:br>
            <a:r>
              <a:rPr lang="en-US" sz="3200" b="0" i="0" u="none" strike="noStrike" baseline="0" dirty="0">
                <a:solidFill>
                  <a:srgbClr val="004997"/>
                </a:solidFill>
                <a:latin typeface="Whitney Semibold"/>
              </a:rPr>
              <a:t>THE INTERVENTION PROCESS</a:t>
            </a:r>
            <a:endParaRPr lang="en-US" dirty="0"/>
          </a:p>
        </p:txBody>
      </p:sp>
      <p:sp>
        <p:nvSpPr>
          <p:cNvPr id="3" name="Content Placeholder 2">
            <a:extLst>
              <a:ext uri="{FF2B5EF4-FFF2-40B4-BE49-F238E27FC236}">
                <a16:creationId xmlns:a16="http://schemas.microsoft.com/office/drawing/2014/main" id="{90147B69-4AAA-7F6F-BA58-7BE9B31404F8}"/>
              </a:ext>
            </a:extLst>
          </p:cNvPr>
          <p:cNvSpPr>
            <a:spLocks noGrp="1"/>
          </p:cNvSpPr>
          <p:nvPr>
            <p:ph idx="1"/>
          </p:nvPr>
        </p:nvSpPr>
        <p:spPr>
          <a:xfrm>
            <a:off x="676656" y="2011680"/>
            <a:ext cx="10753725" cy="4579620"/>
          </a:xfrm>
        </p:spPr>
        <p:txBody>
          <a:bodyPr>
            <a:normAutofit/>
          </a:bodyPr>
          <a:lstStyle/>
          <a:p>
            <a:endParaRPr lang="en-US" b="1" i="0" u="none" strike="noStrike" baseline="0" dirty="0">
              <a:solidFill>
                <a:srgbClr val="211D1E"/>
              </a:solidFill>
              <a:latin typeface="Whitney Bold"/>
            </a:endParaRPr>
          </a:p>
          <a:p>
            <a:r>
              <a:rPr lang="en-US" sz="2800" b="1" i="0" u="none" strike="noStrike" baseline="0" dirty="0">
                <a:solidFill>
                  <a:srgbClr val="211D1E"/>
                </a:solidFill>
                <a:latin typeface="Arial" panose="020B0604020202020204" pitchFamily="34" charset="0"/>
                <a:cs typeface="Arial" panose="020B0604020202020204" pitchFamily="34" charset="0"/>
              </a:rPr>
              <a:t>Guideline 1: </a:t>
            </a:r>
            <a:r>
              <a:rPr lang="en-US" sz="2800" b="0" i="0" u="none" strike="noStrike" baseline="0" dirty="0">
                <a:solidFill>
                  <a:srgbClr val="211D1E"/>
                </a:solidFill>
                <a:latin typeface="Arial" panose="020B0604020202020204" pitchFamily="34" charset="0"/>
                <a:cs typeface="Arial" panose="020B0604020202020204" pitchFamily="34" charset="0"/>
              </a:rPr>
              <a:t>Psychologists are mindful of the principles and importance of evidence-based practice. </a:t>
            </a:r>
          </a:p>
          <a:p>
            <a:r>
              <a:rPr lang="en-US" sz="2800" b="1" i="0" u="none" strike="noStrike" baseline="0" dirty="0">
                <a:solidFill>
                  <a:srgbClr val="211D1E"/>
                </a:solidFill>
                <a:latin typeface="Arial" panose="020B0604020202020204" pitchFamily="34" charset="0"/>
                <a:cs typeface="Arial" panose="020B0604020202020204" pitchFamily="34" charset="0"/>
              </a:rPr>
              <a:t>Guideline 2: </a:t>
            </a:r>
            <a:r>
              <a:rPr lang="en-US" sz="2800" b="0" i="0" u="none" strike="noStrike" baseline="0" dirty="0">
                <a:solidFill>
                  <a:srgbClr val="211D1E"/>
                </a:solidFill>
                <a:latin typeface="Arial" panose="020B0604020202020204" pitchFamily="34" charset="0"/>
                <a:cs typeface="Arial" panose="020B0604020202020204" pitchFamily="34" charset="0"/>
              </a:rPr>
              <a:t>Psychologists strive to maintain and enhance their knowledge of the research and scholarly literature applicable to their practice. </a:t>
            </a:r>
          </a:p>
          <a:p>
            <a:r>
              <a:rPr lang="en-US" sz="2800" b="1" i="0" u="none" strike="noStrike" baseline="0" dirty="0">
                <a:solidFill>
                  <a:srgbClr val="211D1E"/>
                </a:solidFill>
                <a:latin typeface="Arial" panose="020B0604020202020204" pitchFamily="34" charset="0"/>
                <a:cs typeface="Arial" panose="020B0604020202020204" pitchFamily="34" charset="0"/>
              </a:rPr>
              <a:t>Guideline 3: </a:t>
            </a:r>
            <a:r>
              <a:rPr lang="en-US" sz="2800" b="0" i="0" u="none" strike="noStrike" baseline="0" dirty="0">
                <a:solidFill>
                  <a:srgbClr val="211D1E"/>
                </a:solidFill>
                <a:latin typeface="Arial" panose="020B0604020202020204" pitchFamily="34" charset="0"/>
                <a:cs typeface="Arial" panose="020B0604020202020204" pitchFamily="34" charset="0"/>
              </a:rPr>
              <a:t>Psychologists endeavor to conduct assessments that are appropriate for the setting, purpose, and population. </a:t>
            </a:r>
          </a:p>
          <a:p>
            <a:r>
              <a:rPr lang="en-US" sz="2800" b="1" i="0" u="none" strike="noStrike" baseline="0" dirty="0">
                <a:solidFill>
                  <a:srgbClr val="211D1E"/>
                </a:solidFill>
                <a:latin typeface="Arial" panose="020B0604020202020204" pitchFamily="34" charset="0"/>
                <a:cs typeface="Arial" panose="020B0604020202020204" pitchFamily="34" charset="0"/>
              </a:rPr>
              <a:t>Guideline 4: </a:t>
            </a:r>
            <a:r>
              <a:rPr lang="en-US" sz="2800" b="0" i="0" u="none" strike="noStrike" baseline="0" dirty="0">
                <a:solidFill>
                  <a:srgbClr val="211D1E"/>
                </a:solidFill>
                <a:latin typeface="Arial" panose="020B0604020202020204" pitchFamily="34" charset="0"/>
                <a:cs typeface="Arial" panose="020B0604020202020204" pitchFamily="34" charset="0"/>
              </a:rPr>
              <a:t>Psychologists seek to participate in collaborative treatment planning with patients and others when appropriate. </a:t>
            </a:r>
          </a:p>
          <a:p>
            <a:endParaRPr lang="en-US" dirty="0"/>
          </a:p>
        </p:txBody>
      </p:sp>
    </p:spTree>
    <p:extLst>
      <p:ext uri="{BB962C8B-B14F-4D97-AF65-F5344CB8AC3E}">
        <p14:creationId xmlns:p14="http://schemas.microsoft.com/office/powerpoint/2010/main" val="2324418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B6722-7712-82AB-A8B8-8B12F0F5B3BC}"/>
              </a:ext>
            </a:extLst>
          </p:cNvPr>
          <p:cNvSpPr>
            <a:spLocks noGrp="1"/>
          </p:cNvSpPr>
          <p:nvPr>
            <p:ph type="title"/>
          </p:nvPr>
        </p:nvSpPr>
        <p:spPr/>
        <p:txBody>
          <a:bodyPr>
            <a:normAutofit/>
          </a:bodyPr>
          <a:lstStyle/>
          <a:p>
            <a:r>
              <a:rPr lang="en-US" sz="4000" b="0" i="0" u="none" strike="noStrike" baseline="0" dirty="0">
                <a:solidFill>
                  <a:srgbClr val="211D1E"/>
                </a:solidFill>
                <a:latin typeface="Whitney Semibold"/>
              </a:rPr>
              <a:t>Overview of the Guidelines</a:t>
            </a:r>
            <a:br>
              <a:rPr lang="en-US" sz="3200" b="0" i="0" u="none" strike="noStrike" baseline="0" dirty="0">
                <a:solidFill>
                  <a:srgbClr val="211D1E"/>
                </a:solidFill>
                <a:latin typeface="Whitney Semibold"/>
              </a:rPr>
            </a:br>
            <a:r>
              <a:rPr lang="en-US" sz="3200" b="0" i="0" u="none" strike="noStrike" baseline="0" dirty="0">
                <a:solidFill>
                  <a:srgbClr val="004997"/>
                </a:solidFill>
                <a:latin typeface="Whitney Semibold"/>
              </a:rPr>
              <a:t>THE INTERVENTION PROCESS (continued):</a:t>
            </a:r>
            <a:endParaRPr lang="en-US" dirty="0"/>
          </a:p>
        </p:txBody>
      </p:sp>
      <p:sp>
        <p:nvSpPr>
          <p:cNvPr id="3" name="Content Placeholder 2">
            <a:extLst>
              <a:ext uri="{FF2B5EF4-FFF2-40B4-BE49-F238E27FC236}">
                <a16:creationId xmlns:a16="http://schemas.microsoft.com/office/drawing/2014/main" id="{90147B69-4AAA-7F6F-BA58-7BE9B31404F8}"/>
              </a:ext>
            </a:extLst>
          </p:cNvPr>
          <p:cNvSpPr>
            <a:spLocks noGrp="1"/>
          </p:cNvSpPr>
          <p:nvPr>
            <p:ph idx="1"/>
          </p:nvPr>
        </p:nvSpPr>
        <p:spPr>
          <a:xfrm>
            <a:off x="676656" y="2011680"/>
            <a:ext cx="10753725" cy="4224020"/>
          </a:xfrm>
        </p:spPr>
        <p:txBody>
          <a:bodyPr>
            <a:normAutofit fontScale="92500" lnSpcReduction="20000"/>
          </a:bodyPr>
          <a:lstStyle/>
          <a:p>
            <a:endParaRPr lang="en-US" b="1" i="0" u="none" strike="noStrike" baseline="0" dirty="0">
              <a:solidFill>
                <a:srgbClr val="211D1E"/>
              </a:solidFill>
              <a:latin typeface="Whitney Bold"/>
            </a:endParaRPr>
          </a:p>
          <a:p>
            <a:r>
              <a:rPr lang="en-US" sz="3000" b="1" i="0" u="none" strike="noStrike" baseline="0" dirty="0">
                <a:solidFill>
                  <a:srgbClr val="211D1E"/>
                </a:solidFill>
                <a:latin typeface="Arial" panose="020B0604020202020204" pitchFamily="34" charset="0"/>
                <a:cs typeface="Arial" panose="020B0604020202020204" pitchFamily="34" charset="0"/>
              </a:rPr>
              <a:t>Guideline 5: </a:t>
            </a:r>
            <a:r>
              <a:rPr lang="en-US" sz="3000" b="0" i="0" u="none" strike="noStrike" baseline="0" dirty="0">
                <a:solidFill>
                  <a:srgbClr val="211D1E"/>
                </a:solidFill>
                <a:latin typeface="Arial" panose="020B0604020202020204" pitchFamily="34" charset="0"/>
                <a:cs typeface="Arial" panose="020B0604020202020204" pitchFamily="34" charset="0"/>
              </a:rPr>
              <a:t>Psychologists aim to cultivate and maintain effective therapeutic relationships, therapist characteristics, and change principles. </a:t>
            </a:r>
          </a:p>
          <a:p>
            <a:r>
              <a:rPr lang="en-US" sz="3000" b="1" i="0" u="none" strike="noStrike" baseline="0" dirty="0">
                <a:solidFill>
                  <a:srgbClr val="211D1E"/>
                </a:solidFill>
                <a:latin typeface="Arial" panose="020B0604020202020204" pitchFamily="34" charset="0"/>
                <a:cs typeface="Arial" panose="020B0604020202020204" pitchFamily="34" charset="0"/>
              </a:rPr>
              <a:t>Guideline 6: </a:t>
            </a:r>
            <a:r>
              <a:rPr lang="en-US" sz="3000" b="0" i="0" u="none" strike="noStrike" baseline="0" dirty="0">
                <a:solidFill>
                  <a:srgbClr val="211D1E"/>
                </a:solidFill>
                <a:latin typeface="Arial" panose="020B0604020202020204" pitchFamily="34" charset="0"/>
                <a:cs typeface="Arial" panose="020B0604020202020204" pitchFamily="34" charset="0"/>
              </a:rPr>
              <a:t>Psychologists endeavor to adapt their clinical approach to patient characteristics, culture, and preferences in ways that increase effectiveness. </a:t>
            </a:r>
          </a:p>
          <a:p>
            <a:r>
              <a:rPr lang="en-US" sz="3000" b="1" i="0" u="none" strike="noStrike" baseline="0" dirty="0">
                <a:solidFill>
                  <a:srgbClr val="211D1E"/>
                </a:solidFill>
                <a:latin typeface="Arial" panose="020B0604020202020204" pitchFamily="34" charset="0"/>
                <a:cs typeface="Arial" panose="020B0604020202020204" pitchFamily="34" charset="0"/>
              </a:rPr>
              <a:t>Guideline 7: </a:t>
            </a:r>
            <a:r>
              <a:rPr lang="en-US" sz="3000" b="0" i="0" u="none" strike="noStrike" baseline="0" dirty="0">
                <a:solidFill>
                  <a:srgbClr val="211D1E"/>
                </a:solidFill>
                <a:latin typeface="Arial" panose="020B0604020202020204" pitchFamily="34" charset="0"/>
                <a:cs typeface="Arial" panose="020B0604020202020204" pitchFamily="34" charset="0"/>
              </a:rPr>
              <a:t>Psychologists aim to monitor the treatment process and clinical outcomes routinely. </a:t>
            </a:r>
          </a:p>
          <a:p>
            <a:r>
              <a:rPr lang="en-US" sz="3000" b="1" i="0" u="none" strike="noStrike" baseline="0" dirty="0">
                <a:solidFill>
                  <a:srgbClr val="211D1E"/>
                </a:solidFill>
                <a:latin typeface="Arial" panose="020B0604020202020204" pitchFamily="34" charset="0"/>
                <a:cs typeface="Arial" panose="020B0604020202020204" pitchFamily="34" charset="0"/>
              </a:rPr>
              <a:t>Guideline 8: </a:t>
            </a:r>
            <a:r>
              <a:rPr lang="en-US" sz="3000" b="0" i="0" u="none" strike="noStrike" baseline="0" dirty="0">
                <a:solidFill>
                  <a:srgbClr val="211D1E"/>
                </a:solidFill>
                <a:latin typeface="Arial" panose="020B0604020202020204" pitchFamily="34" charset="0"/>
                <a:cs typeface="Arial" panose="020B0604020202020204" pitchFamily="34" charset="0"/>
              </a:rPr>
              <a:t>Psychologists seek to modify their clinical approach when appropriate and terminate treatment when the patient is no longer benefitting or when treatment goals have been met. </a:t>
            </a:r>
          </a:p>
          <a:p>
            <a:endParaRPr lang="en-US" dirty="0"/>
          </a:p>
        </p:txBody>
      </p:sp>
    </p:spTree>
    <p:extLst>
      <p:ext uri="{BB962C8B-B14F-4D97-AF65-F5344CB8AC3E}">
        <p14:creationId xmlns:p14="http://schemas.microsoft.com/office/powerpoint/2010/main" val="2914500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2E8B8-0689-7F72-C9C8-8B40A800F70D}"/>
              </a:ext>
            </a:extLst>
          </p:cNvPr>
          <p:cNvSpPr>
            <a:spLocks noGrp="1"/>
          </p:cNvSpPr>
          <p:nvPr>
            <p:ph type="title"/>
          </p:nvPr>
        </p:nvSpPr>
        <p:spPr/>
        <p:txBody>
          <a:bodyPr>
            <a:normAutofit fontScale="90000"/>
          </a:bodyPr>
          <a:lstStyle/>
          <a:p>
            <a:r>
              <a:rPr lang="en-US" sz="5400" b="0" i="0" u="none" strike="noStrike" baseline="0" dirty="0">
                <a:solidFill>
                  <a:srgbClr val="211D1E"/>
                </a:solidFill>
                <a:latin typeface="Whitney Semibold"/>
              </a:rPr>
              <a:t>Overview of the Guidelines</a:t>
            </a:r>
            <a:br>
              <a:rPr lang="en-US" sz="5400" b="0" i="0" u="none" strike="noStrike" baseline="0" dirty="0">
                <a:solidFill>
                  <a:srgbClr val="211D1E"/>
                </a:solidFill>
                <a:latin typeface="Whitney Semibold"/>
              </a:rPr>
            </a:br>
            <a:r>
              <a:rPr lang="en-US" sz="3600" b="0" i="0" u="none" strike="noStrike" baseline="0" dirty="0">
                <a:solidFill>
                  <a:srgbClr val="004997"/>
                </a:solidFill>
                <a:latin typeface="Whitney Semibold"/>
              </a:rPr>
              <a:t>COLLABORATION AND WHOLE HEALTH </a:t>
            </a:r>
            <a:br>
              <a:rPr lang="en-US" sz="5400" b="0" i="0" u="none" strike="noStrike" baseline="0" dirty="0">
                <a:solidFill>
                  <a:srgbClr val="004997"/>
                </a:solidFill>
                <a:latin typeface="Whitney Semibold"/>
              </a:rPr>
            </a:br>
            <a:endParaRPr lang="en-US" dirty="0"/>
          </a:p>
        </p:txBody>
      </p:sp>
      <p:sp>
        <p:nvSpPr>
          <p:cNvPr id="3" name="Content Placeholder 2">
            <a:extLst>
              <a:ext uri="{FF2B5EF4-FFF2-40B4-BE49-F238E27FC236}">
                <a16:creationId xmlns:a16="http://schemas.microsoft.com/office/drawing/2014/main" id="{2DE96815-1972-ED45-08FE-95D1EBA4B7F6}"/>
              </a:ext>
            </a:extLst>
          </p:cNvPr>
          <p:cNvSpPr>
            <a:spLocks noGrp="1"/>
          </p:cNvSpPr>
          <p:nvPr>
            <p:ph idx="1"/>
          </p:nvPr>
        </p:nvSpPr>
        <p:spPr/>
        <p:txBody>
          <a:bodyPr/>
          <a:lstStyle/>
          <a:p>
            <a:endParaRPr lang="en-US" sz="1800" b="0" i="0" u="none" strike="noStrike" baseline="0" dirty="0">
              <a:solidFill>
                <a:srgbClr val="004997"/>
              </a:solidFill>
              <a:latin typeface="Whitney Semibold"/>
            </a:endParaRPr>
          </a:p>
          <a:p>
            <a:r>
              <a:rPr lang="en-US" sz="2800" b="1" i="0" u="none" strike="noStrike" baseline="0" dirty="0">
                <a:solidFill>
                  <a:srgbClr val="221E1F"/>
                </a:solidFill>
                <a:latin typeface="Arial" panose="020B0604020202020204" pitchFamily="34" charset="0"/>
                <a:cs typeface="Arial" panose="020B0604020202020204" pitchFamily="34" charset="0"/>
              </a:rPr>
              <a:t>Guideline 9: </a:t>
            </a:r>
            <a:r>
              <a:rPr lang="en-US" sz="2800" b="0" i="0" u="none" strike="noStrike" baseline="0" dirty="0">
                <a:solidFill>
                  <a:srgbClr val="221E1F"/>
                </a:solidFill>
                <a:latin typeface="Arial" panose="020B0604020202020204" pitchFamily="34" charset="0"/>
                <a:cs typeface="Arial" panose="020B0604020202020204" pitchFamily="34" charset="0"/>
              </a:rPr>
              <a:t>Psychologists endeavor to collaborate with other professionals when appropriate to facilitate effective care. </a:t>
            </a:r>
          </a:p>
          <a:p>
            <a:r>
              <a:rPr lang="en-US" sz="2800" b="1" i="0" u="none" strike="noStrike" baseline="0" dirty="0">
                <a:solidFill>
                  <a:srgbClr val="221E1F"/>
                </a:solidFill>
                <a:latin typeface="Arial" panose="020B0604020202020204" pitchFamily="34" charset="0"/>
                <a:cs typeface="Arial" panose="020B0604020202020204" pitchFamily="34" charset="0"/>
              </a:rPr>
              <a:t>Guideline 10: </a:t>
            </a:r>
            <a:r>
              <a:rPr lang="en-US" sz="2800" b="0" i="0" u="none" strike="noStrike" baseline="0" dirty="0">
                <a:solidFill>
                  <a:srgbClr val="221E1F"/>
                </a:solidFill>
                <a:latin typeface="Arial" panose="020B0604020202020204" pitchFamily="34" charset="0"/>
                <a:cs typeface="Arial" panose="020B0604020202020204" pitchFamily="34" charset="0"/>
              </a:rPr>
              <a:t>Psychologists strive to promote overall patient health, functioning, and well-being.</a:t>
            </a:r>
          </a:p>
          <a:p>
            <a:endParaRPr lang="en-US" dirty="0"/>
          </a:p>
        </p:txBody>
      </p:sp>
    </p:spTree>
    <p:extLst>
      <p:ext uri="{BB962C8B-B14F-4D97-AF65-F5344CB8AC3E}">
        <p14:creationId xmlns:p14="http://schemas.microsoft.com/office/powerpoint/2010/main" val="3930170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6BBF1-C21B-04A4-33C4-A47B684FED40}"/>
              </a:ext>
            </a:extLst>
          </p:cNvPr>
          <p:cNvSpPr>
            <a:spLocks noGrp="1"/>
          </p:cNvSpPr>
          <p:nvPr>
            <p:ph type="title"/>
          </p:nvPr>
        </p:nvSpPr>
        <p:spPr/>
        <p:txBody>
          <a:bodyPr>
            <a:normAutofit fontScale="90000"/>
          </a:bodyPr>
          <a:lstStyle/>
          <a:p>
            <a:br>
              <a:rPr lang="en-US" sz="5400" b="1" i="0" u="none" strike="noStrike" baseline="0" dirty="0">
                <a:solidFill>
                  <a:srgbClr val="211D1E"/>
                </a:solidFill>
                <a:latin typeface="Whitney Book"/>
              </a:rPr>
            </a:br>
            <a:r>
              <a:rPr lang="en-US" sz="5400" b="1" i="0" u="none" strike="noStrike" baseline="0" dirty="0">
                <a:solidFill>
                  <a:srgbClr val="211D1E"/>
                </a:solidFill>
                <a:latin typeface="Whitney Book"/>
              </a:rPr>
              <a:t>Guideline</a:t>
            </a:r>
            <a:r>
              <a:rPr lang="en-US" sz="5400" b="1" i="0" u="none" strike="noStrike" baseline="0" dirty="0">
                <a:solidFill>
                  <a:srgbClr val="211D1E"/>
                </a:solidFill>
                <a:latin typeface="Whitney Bold"/>
              </a:rPr>
              <a:t> 1: </a:t>
            </a:r>
            <a:r>
              <a:rPr lang="en-US" sz="5400" b="0" i="0" u="none" strike="noStrike" baseline="0" dirty="0">
                <a:solidFill>
                  <a:srgbClr val="211D1E"/>
                </a:solidFill>
                <a:latin typeface="Whitney Book"/>
              </a:rPr>
              <a:t>Psychologists are mindful of the principles and importance of evidence-based practice. </a:t>
            </a:r>
            <a:br>
              <a:rPr lang="en-US" sz="5400" b="0" i="0" u="none" strike="noStrike" baseline="0" dirty="0">
                <a:solidFill>
                  <a:srgbClr val="211D1E"/>
                </a:solidFill>
                <a:latin typeface="Whitney Book"/>
              </a:rPr>
            </a:br>
            <a:endParaRPr lang="en-US" dirty="0"/>
          </a:p>
        </p:txBody>
      </p:sp>
      <p:sp>
        <p:nvSpPr>
          <p:cNvPr id="3" name="Content Placeholder 2">
            <a:extLst>
              <a:ext uri="{FF2B5EF4-FFF2-40B4-BE49-F238E27FC236}">
                <a16:creationId xmlns:a16="http://schemas.microsoft.com/office/drawing/2014/main" id="{0BCC3204-0FFB-A375-2559-7F12465ACE4D}"/>
              </a:ext>
            </a:extLst>
          </p:cNvPr>
          <p:cNvSpPr>
            <a:spLocks noGrp="1"/>
          </p:cNvSpPr>
          <p:nvPr>
            <p:ph idx="1"/>
          </p:nvPr>
        </p:nvSpPr>
        <p:spPr/>
        <p:txBody>
          <a:bodyPr>
            <a:normAutofit/>
          </a:bodyPr>
          <a:lstStyle/>
          <a:p>
            <a:pPr algn="just"/>
            <a:endParaRPr lang="en-US" sz="1800" b="0" i="0" u="none" strike="noStrike" baseline="0" dirty="0">
              <a:solidFill>
                <a:srgbClr val="221E1F"/>
              </a:solidFill>
              <a:latin typeface="Whitney Book"/>
            </a:endParaRPr>
          </a:p>
          <a:p>
            <a:pPr algn="just"/>
            <a:endParaRPr lang="en-US" sz="1800" dirty="0">
              <a:solidFill>
                <a:srgbClr val="221E1F"/>
              </a:solidFill>
              <a:latin typeface="Whitney Book"/>
            </a:endParaRPr>
          </a:p>
          <a:p>
            <a:pPr algn="just"/>
            <a:r>
              <a:rPr lang="en-US" i="0" u="none" strike="noStrike" baseline="0" dirty="0">
                <a:solidFill>
                  <a:srgbClr val="221E1F"/>
                </a:solidFill>
                <a:latin typeface="Whitney Book"/>
              </a:rPr>
              <a:t>Professional “psychology is deeply committed to EBPP in health care for several reasons. First, EBPP is grounded in reliable research evidence. This research evidence is not limited to therapeutic methods but extends to the entire treatment process including the therapeutic relationship, different facets of clinical expertise, and the patient’s biopsychosocial characteristics, intersecting identities, and circumstances” (APA, 2021, p. 8).</a:t>
            </a:r>
            <a:endParaRPr lang="en-US" dirty="0"/>
          </a:p>
        </p:txBody>
      </p:sp>
    </p:spTree>
    <p:extLst>
      <p:ext uri="{BB962C8B-B14F-4D97-AF65-F5344CB8AC3E}">
        <p14:creationId xmlns:p14="http://schemas.microsoft.com/office/powerpoint/2010/main" val="2997090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6BBF1-C21B-04A4-33C4-A47B684FED40}"/>
              </a:ext>
            </a:extLst>
          </p:cNvPr>
          <p:cNvSpPr>
            <a:spLocks noGrp="1"/>
          </p:cNvSpPr>
          <p:nvPr>
            <p:ph type="title"/>
          </p:nvPr>
        </p:nvSpPr>
        <p:spPr/>
        <p:txBody>
          <a:bodyPr>
            <a:normAutofit fontScale="90000"/>
          </a:bodyPr>
          <a:lstStyle/>
          <a:p>
            <a:br>
              <a:rPr lang="en-US" sz="5400" b="1" i="0" u="none" strike="noStrike" baseline="0" dirty="0">
                <a:solidFill>
                  <a:srgbClr val="211D1E"/>
                </a:solidFill>
                <a:latin typeface="Whitney Book"/>
              </a:rPr>
            </a:br>
            <a:r>
              <a:rPr lang="en-US" sz="5400" b="1" i="0" u="none" strike="noStrike" baseline="0" dirty="0">
                <a:solidFill>
                  <a:srgbClr val="211D1E"/>
                </a:solidFill>
                <a:latin typeface="Whitney Book"/>
              </a:rPr>
              <a:t>Guideline</a:t>
            </a:r>
            <a:r>
              <a:rPr lang="en-US" sz="5400" b="1" i="0" u="none" strike="noStrike" baseline="0" dirty="0">
                <a:solidFill>
                  <a:srgbClr val="211D1E"/>
                </a:solidFill>
                <a:latin typeface="Whitney Bold"/>
              </a:rPr>
              <a:t> 1: </a:t>
            </a:r>
            <a:r>
              <a:rPr lang="en-US" sz="5400" b="0" i="0" u="none" strike="noStrike" baseline="0" dirty="0">
                <a:solidFill>
                  <a:srgbClr val="211D1E"/>
                </a:solidFill>
                <a:latin typeface="Whitney Book"/>
              </a:rPr>
              <a:t>Psychologists are mindful of the principles and importance of evidence-based practice. </a:t>
            </a:r>
            <a:br>
              <a:rPr lang="en-US" sz="5400" b="0" i="0" u="none" strike="noStrike" baseline="0" dirty="0">
                <a:solidFill>
                  <a:srgbClr val="211D1E"/>
                </a:solidFill>
                <a:latin typeface="Whitney Book"/>
              </a:rPr>
            </a:br>
            <a:endParaRPr lang="en-US" dirty="0"/>
          </a:p>
        </p:txBody>
      </p:sp>
      <p:sp>
        <p:nvSpPr>
          <p:cNvPr id="3" name="Content Placeholder 2">
            <a:extLst>
              <a:ext uri="{FF2B5EF4-FFF2-40B4-BE49-F238E27FC236}">
                <a16:creationId xmlns:a16="http://schemas.microsoft.com/office/drawing/2014/main" id="{0BCC3204-0FFB-A375-2559-7F12465ACE4D}"/>
              </a:ext>
            </a:extLst>
          </p:cNvPr>
          <p:cNvSpPr>
            <a:spLocks noGrp="1"/>
          </p:cNvSpPr>
          <p:nvPr>
            <p:ph idx="1"/>
          </p:nvPr>
        </p:nvSpPr>
        <p:spPr>
          <a:xfrm>
            <a:off x="676656" y="2011680"/>
            <a:ext cx="10753725" cy="4346787"/>
          </a:xfrm>
        </p:spPr>
        <p:txBody>
          <a:bodyPr>
            <a:normAutofit/>
          </a:bodyPr>
          <a:lstStyle/>
          <a:p>
            <a:pPr algn="just"/>
            <a:endParaRPr lang="en-US" sz="1800" b="0" i="0" u="none" strike="noStrike" baseline="0" dirty="0">
              <a:solidFill>
                <a:srgbClr val="221E1F"/>
              </a:solidFill>
              <a:latin typeface="Whitney Book"/>
            </a:endParaRPr>
          </a:p>
          <a:p>
            <a:pPr algn="just"/>
            <a:endParaRPr lang="en-US" sz="1800" dirty="0">
              <a:solidFill>
                <a:srgbClr val="221E1F"/>
              </a:solidFill>
              <a:latin typeface="Whitney Book"/>
            </a:endParaRPr>
          </a:p>
          <a:p>
            <a:pPr algn="just"/>
            <a:r>
              <a:rPr lang="en-US" b="0" i="0" u="none" strike="noStrike" baseline="0" dirty="0">
                <a:solidFill>
                  <a:srgbClr val="221E1F"/>
                </a:solidFill>
                <a:latin typeface="Arial" panose="020B0604020202020204" pitchFamily="34" charset="0"/>
                <a:cs typeface="Arial" panose="020B0604020202020204" pitchFamily="34" charset="0"/>
              </a:rPr>
              <a:t>“EBPP involves the development of effective therapist interpersonal skills that facilitate strong therapeutic relationships</a:t>
            </a:r>
            <a:r>
              <a:rPr lang="en-US" dirty="0">
                <a:solidFill>
                  <a:srgbClr val="221E1F"/>
                </a:solidFill>
                <a:latin typeface="Arial" panose="020B0604020202020204" pitchFamily="34" charset="0"/>
                <a:cs typeface="Arial" panose="020B0604020202020204" pitchFamily="34" charset="0"/>
              </a:rPr>
              <a:t> .  .  .</a:t>
            </a:r>
            <a:r>
              <a:rPr lang="en-US" b="0" i="0" u="none" strike="noStrike" baseline="0" dirty="0">
                <a:solidFill>
                  <a:srgbClr val="221E1F"/>
                </a:solidFill>
                <a:latin typeface="Arial" panose="020B0604020202020204" pitchFamily="34" charset="0"/>
                <a:cs typeface="Arial" panose="020B0604020202020204" pitchFamily="34" charset="0"/>
              </a:rPr>
              <a:t> EBPP entails flexibly tailoring services to patient characteristics, culture, and preferences, which minimizes dropout and improves outcomes (Swift, Callahan, Cooper, &amp; Parkin, 2018) . .  .  . psychologists’ commitment to EBPP ensures that practice and training do not stagnate over time but rather continue to advance in accordance with the best available research, development of clinical expertise, and the field’s growing understanding of how to adapt treatment to each patient .  . .  . EBPP has the potential to enhance  health by increasing societal access to effective care” </a:t>
            </a:r>
            <a:r>
              <a:rPr lang="en-US" i="0" u="none" strike="noStrike" baseline="0" dirty="0">
                <a:solidFill>
                  <a:srgbClr val="221E1F"/>
                </a:solidFill>
                <a:latin typeface="Arial" panose="020B0604020202020204" pitchFamily="34" charset="0"/>
                <a:cs typeface="Arial" panose="020B0604020202020204" pitchFamily="34" charset="0"/>
              </a:rPr>
              <a:t>(APA, 2021, p. 8).</a:t>
            </a:r>
            <a:endParaRPr lang="en-US" b="0" i="0" u="none" strike="noStrike" baseline="0" dirty="0">
              <a:solidFill>
                <a:srgbClr val="221E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7699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6BBF1-C21B-04A4-33C4-A47B684FED40}"/>
              </a:ext>
            </a:extLst>
          </p:cNvPr>
          <p:cNvSpPr>
            <a:spLocks noGrp="1"/>
          </p:cNvSpPr>
          <p:nvPr>
            <p:ph type="title"/>
          </p:nvPr>
        </p:nvSpPr>
        <p:spPr/>
        <p:txBody>
          <a:bodyPr>
            <a:normAutofit fontScale="90000"/>
          </a:bodyPr>
          <a:lstStyle/>
          <a:p>
            <a:br>
              <a:rPr lang="en-US" sz="5400" b="1" i="0" u="none" strike="noStrike" baseline="0" dirty="0">
                <a:solidFill>
                  <a:srgbClr val="211D1E"/>
                </a:solidFill>
                <a:latin typeface="Whitney Book"/>
              </a:rPr>
            </a:br>
            <a:r>
              <a:rPr lang="en-US" sz="5400" b="1" i="0" u="none" strike="noStrike" baseline="0" dirty="0">
                <a:solidFill>
                  <a:srgbClr val="211D1E"/>
                </a:solidFill>
                <a:latin typeface="Whitney Book"/>
              </a:rPr>
              <a:t>Guideline</a:t>
            </a:r>
            <a:r>
              <a:rPr lang="en-US" sz="5400" b="1" i="0" u="none" strike="noStrike" baseline="0" dirty="0">
                <a:solidFill>
                  <a:srgbClr val="211D1E"/>
                </a:solidFill>
                <a:latin typeface="Whitney Bold"/>
              </a:rPr>
              <a:t> 1: </a:t>
            </a:r>
            <a:r>
              <a:rPr lang="en-US" sz="5400" b="0" i="0" u="none" strike="noStrike" baseline="0" dirty="0">
                <a:solidFill>
                  <a:srgbClr val="211D1E"/>
                </a:solidFill>
                <a:latin typeface="Whitney Book"/>
              </a:rPr>
              <a:t>Psychologists are mindful of the principles and importance of evidence-based practice. </a:t>
            </a:r>
            <a:br>
              <a:rPr lang="en-US" sz="5400" b="0" i="0" u="none" strike="noStrike" baseline="0" dirty="0">
                <a:solidFill>
                  <a:srgbClr val="211D1E"/>
                </a:solidFill>
                <a:latin typeface="Whitney Book"/>
              </a:rPr>
            </a:br>
            <a:endParaRPr lang="en-US" dirty="0"/>
          </a:p>
        </p:txBody>
      </p:sp>
      <p:sp>
        <p:nvSpPr>
          <p:cNvPr id="3" name="Content Placeholder 2">
            <a:extLst>
              <a:ext uri="{FF2B5EF4-FFF2-40B4-BE49-F238E27FC236}">
                <a16:creationId xmlns:a16="http://schemas.microsoft.com/office/drawing/2014/main" id="{0BCC3204-0FFB-A375-2559-7F12465ACE4D}"/>
              </a:ext>
            </a:extLst>
          </p:cNvPr>
          <p:cNvSpPr>
            <a:spLocks noGrp="1"/>
          </p:cNvSpPr>
          <p:nvPr>
            <p:ph idx="1"/>
          </p:nvPr>
        </p:nvSpPr>
        <p:spPr>
          <a:xfrm>
            <a:off x="676656" y="2011680"/>
            <a:ext cx="10753725" cy="4346787"/>
          </a:xfrm>
        </p:spPr>
        <p:txBody>
          <a:bodyPr>
            <a:normAutofit/>
          </a:bodyPr>
          <a:lstStyle/>
          <a:p>
            <a:pPr algn="just"/>
            <a:endParaRPr lang="en-US" sz="1800" b="0" i="0" u="none" strike="noStrike" baseline="0" dirty="0">
              <a:solidFill>
                <a:srgbClr val="221E1F"/>
              </a:solidFill>
              <a:latin typeface="Whitney Book"/>
            </a:endParaRPr>
          </a:p>
          <a:p>
            <a:pPr algn="just"/>
            <a:endParaRPr lang="en-US" sz="1800" dirty="0">
              <a:solidFill>
                <a:srgbClr val="221E1F"/>
              </a:solidFill>
              <a:latin typeface="Whitney Book"/>
            </a:endParaRPr>
          </a:p>
          <a:p>
            <a:pPr algn="just"/>
            <a:r>
              <a:rPr lang="en-US" b="0" i="0" u="none" strike="noStrike" baseline="0" dirty="0">
                <a:solidFill>
                  <a:srgbClr val="221E1F"/>
                </a:solidFill>
                <a:latin typeface="Arial" panose="020B0604020202020204" pitchFamily="34" charset="0"/>
                <a:cs typeface="Arial" panose="020B0604020202020204" pitchFamily="34" charset="0"/>
              </a:rPr>
              <a:t>“</a:t>
            </a:r>
            <a:r>
              <a:rPr lang="en-US" sz="2400" b="0" i="0" u="none" strike="noStrike" baseline="0" dirty="0">
                <a:solidFill>
                  <a:srgbClr val="221E1F"/>
                </a:solidFill>
                <a:latin typeface="Arial" panose="020B0604020202020204" pitchFamily="34" charset="0"/>
                <a:cs typeface="Arial" panose="020B0604020202020204" pitchFamily="34" charset="0"/>
              </a:rPr>
              <a:t>As psychologists strive to provide the most effective care, they have an important opportunity to identify and </a:t>
            </a:r>
            <a:r>
              <a:rPr lang="en-US" sz="2400" b="1" i="0" u="none" strike="noStrike" baseline="0" dirty="0">
                <a:solidFill>
                  <a:srgbClr val="221E1F"/>
                </a:solidFill>
                <a:latin typeface="Arial" panose="020B0604020202020204" pitchFamily="34" charset="0"/>
                <a:cs typeface="Arial" panose="020B0604020202020204" pitchFamily="34" charset="0"/>
              </a:rPr>
              <a:t>disseminate all of the active ingredients in evidence-based practice</a:t>
            </a:r>
            <a:r>
              <a:rPr lang="en-US" sz="2400" b="0" i="0" u="none" strike="noStrike" baseline="0" dirty="0">
                <a:solidFill>
                  <a:srgbClr val="221E1F"/>
                </a:solidFill>
                <a:latin typeface="Arial" panose="020B0604020202020204" pitchFamily="34" charset="0"/>
                <a:cs typeface="Arial" panose="020B0604020202020204" pitchFamily="34" charset="0"/>
              </a:rPr>
              <a:t>, enhance public health, influence mental health policies, and drive the field toward offering the best possible psychological services” </a:t>
            </a:r>
            <a:r>
              <a:rPr lang="en-US" i="0" u="none" strike="noStrike" baseline="0" dirty="0">
                <a:solidFill>
                  <a:srgbClr val="221E1F"/>
                </a:solidFill>
                <a:latin typeface="Arial" panose="020B0604020202020204" pitchFamily="34" charset="0"/>
                <a:cs typeface="Arial" panose="020B0604020202020204" pitchFamily="34" charset="0"/>
              </a:rPr>
              <a:t>(APA, 2021, p. 8).</a:t>
            </a:r>
          </a:p>
          <a:p>
            <a:pPr algn="just"/>
            <a:r>
              <a:rPr lang="en-US" b="0" dirty="0">
                <a:solidFill>
                  <a:srgbClr val="221E1F"/>
                </a:solidFill>
                <a:latin typeface="Arial" panose="020B0604020202020204" pitchFamily="34" charset="0"/>
                <a:cs typeface="Arial" panose="020B0604020202020204" pitchFamily="34" charset="0"/>
              </a:rPr>
              <a:t>[note the emphasis on “active ingredients].</a:t>
            </a:r>
            <a:endParaRPr lang="en-US" b="0" i="0" u="none" strike="noStrike" baseline="0" dirty="0">
              <a:solidFill>
                <a:srgbClr val="221E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785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4C044-9979-3462-258E-86445E536827}"/>
              </a:ext>
            </a:extLst>
          </p:cNvPr>
          <p:cNvSpPr>
            <a:spLocks noGrp="1"/>
          </p:cNvSpPr>
          <p:nvPr>
            <p:ph type="title"/>
          </p:nvPr>
        </p:nvSpPr>
        <p:spPr>
          <a:xfrm>
            <a:off x="706299" y="639763"/>
            <a:ext cx="3947998" cy="5492750"/>
          </a:xfrm>
        </p:spPr>
        <p:txBody>
          <a:bodyPr>
            <a:normAutofit/>
          </a:bodyPr>
          <a:lstStyle/>
          <a:p>
            <a:br>
              <a:rPr lang="en-US" sz="4200" dirty="0">
                <a:solidFill>
                  <a:srgbClr val="FFFFFF"/>
                </a:solidFill>
                <a:effectLst/>
                <a:latin typeface="Arial" panose="020B0604020202020204" pitchFamily="34" charset="0"/>
                <a:ea typeface="Times New Roman" panose="02020603050405020304" pitchFamily="18" charset="0"/>
              </a:rPr>
            </a:br>
            <a:r>
              <a:rPr lang="en-US" sz="4200" dirty="0">
                <a:solidFill>
                  <a:schemeClr val="bg1"/>
                </a:solidFill>
                <a:effectLst/>
                <a:latin typeface="Arial" panose="020B0604020202020204" pitchFamily="34" charset="0"/>
                <a:ea typeface="Times New Roman" panose="02020603050405020304" pitchFamily="18" charset="0"/>
              </a:rPr>
              <a:t>Some Evidence-Based Practice Guidelines and Standards Relevant to the Psychological Care of Extreme Abuse Survivors</a:t>
            </a:r>
            <a:endParaRPr lang="en-US" sz="4200" dirty="0">
              <a:solidFill>
                <a:schemeClr val="bg1"/>
              </a:solidFill>
            </a:endParaRPr>
          </a:p>
        </p:txBody>
      </p:sp>
      <p:sp>
        <p:nvSpPr>
          <p:cNvPr id="3" name="Content Placeholder 2">
            <a:extLst>
              <a:ext uri="{FF2B5EF4-FFF2-40B4-BE49-F238E27FC236}">
                <a16:creationId xmlns:a16="http://schemas.microsoft.com/office/drawing/2014/main" id="{330D2873-D6DB-F18A-3C51-5E9F10D7ABCB}"/>
              </a:ext>
            </a:extLst>
          </p:cNvPr>
          <p:cNvSpPr>
            <a:spLocks noGrp="1"/>
          </p:cNvSpPr>
          <p:nvPr>
            <p:ph idx="1"/>
          </p:nvPr>
        </p:nvSpPr>
        <p:spPr>
          <a:xfrm>
            <a:off x="5288349" y="639764"/>
            <a:ext cx="6142032" cy="5492749"/>
          </a:xfrm>
        </p:spPr>
        <p:txBody>
          <a:bodyPr anchor="ctr">
            <a:normAutofit/>
          </a:bodyPr>
          <a:lstStyle/>
          <a:p>
            <a:pPr marL="0" marR="0">
              <a:spcBef>
                <a:spcPts val="0"/>
              </a:spcBef>
              <a:spcAft>
                <a:spcPts val="600"/>
              </a:spcAft>
            </a:pPr>
            <a:r>
              <a:rPr lang="en-US" sz="2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600"/>
              </a:spcAft>
              <a:buNone/>
            </a:pPr>
            <a:r>
              <a:rPr lang="en-US"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We will review the APA’s (2021) </a:t>
            </a:r>
            <a:r>
              <a:rPr lang="en-US"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Professional Practice Guidelines for Evidence-Based Psychological Practice in Health Care, </a:t>
            </a:r>
            <a:r>
              <a:rPr lang="en-US"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and discuss its relevance to the care of extreme abuse survivors. We will also critically examine </a:t>
            </a:r>
            <a:r>
              <a:rPr lang="en-US"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Clinical Practice Guideline for the Treatment of Posttraumatic Stress Disorder (PTSD) in Adults </a:t>
            </a:r>
            <a:r>
              <a:rPr lang="en-US"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(APA, 2017) and the ISSTD (2011) </a:t>
            </a:r>
            <a:r>
              <a:rPr lang="en-US"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Guidelines for Treating Dissociative Identity Disorder in Adults, Third Revision</a:t>
            </a:r>
            <a:r>
              <a:rPr lang="en-US"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Included will be discussion of the roles of common factors and empirically supported treatments in implementing guidelines and standards.</a:t>
            </a:r>
          </a:p>
          <a:p>
            <a:pPr marL="0" marR="0">
              <a:spcBef>
                <a:spcPts val="0"/>
              </a:spcBef>
              <a:spcAft>
                <a:spcPts val="600"/>
              </a:spcAft>
            </a:pPr>
            <a:r>
              <a:rPr lang="en-US" sz="2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5421010"/>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6BBF1-C21B-04A4-33C4-A47B684FED40}"/>
              </a:ext>
            </a:extLst>
          </p:cNvPr>
          <p:cNvSpPr>
            <a:spLocks noGrp="1"/>
          </p:cNvSpPr>
          <p:nvPr>
            <p:ph type="title"/>
          </p:nvPr>
        </p:nvSpPr>
        <p:spPr>
          <a:xfrm>
            <a:off x="657224" y="1841499"/>
            <a:ext cx="10772775" cy="622301"/>
          </a:xfrm>
        </p:spPr>
        <p:txBody>
          <a:bodyPr>
            <a:normAutofit fontScale="90000"/>
          </a:bodyPr>
          <a:lstStyle/>
          <a:p>
            <a:r>
              <a:rPr lang="en-US" sz="5400" b="1" i="0" u="none" strike="noStrike" baseline="0" dirty="0">
                <a:solidFill>
                  <a:srgbClr val="211D1E"/>
                </a:solidFill>
                <a:latin typeface="Whitney Bold"/>
              </a:rPr>
              <a:t>Guideline 2: </a:t>
            </a:r>
            <a:r>
              <a:rPr lang="en-US" sz="5400" b="0" i="0" u="none" strike="noStrike" baseline="0" dirty="0">
                <a:solidFill>
                  <a:srgbClr val="211D1E"/>
                </a:solidFill>
                <a:latin typeface="Whitney Book"/>
              </a:rPr>
              <a:t>Psychologists strive to maintain and enhance their knowledge of the research and scholarly literature applicable to their practice. </a:t>
            </a:r>
            <a:br>
              <a:rPr lang="en-US" sz="5400" b="0" i="0" u="none" strike="noStrike" baseline="0" dirty="0">
                <a:solidFill>
                  <a:srgbClr val="211D1E"/>
                </a:solidFill>
                <a:latin typeface="Whitney Book"/>
              </a:rPr>
            </a:br>
            <a:br>
              <a:rPr lang="en-US" sz="5400" b="0" i="0" u="none" strike="noStrike" baseline="0" dirty="0">
                <a:solidFill>
                  <a:srgbClr val="211D1E"/>
                </a:solidFill>
                <a:latin typeface="Whitney Book"/>
              </a:rPr>
            </a:br>
            <a:endParaRPr lang="en-US" dirty="0"/>
          </a:p>
        </p:txBody>
      </p:sp>
      <p:sp>
        <p:nvSpPr>
          <p:cNvPr id="3" name="Content Placeholder 2">
            <a:extLst>
              <a:ext uri="{FF2B5EF4-FFF2-40B4-BE49-F238E27FC236}">
                <a16:creationId xmlns:a16="http://schemas.microsoft.com/office/drawing/2014/main" id="{0BCC3204-0FFB-A375-2559-7F12465ACE4D}"/>
              </a:ext>
            </a:extLst>
          </p:cNvPr>
          <p:cNvSpPr>
            <a:spLocks noGrp="1"/>
          </p:cNvSpPr>
          <p:nvPr>
            <p:ph idx="1"/>
          </p:nvPr>
        </p:nvSpPr>
        <p:spPr>
          <a:xfrm>
            <a:off x="676656" y="2908300"/>
            <a:ext cx="10753725" cy="2869565"/>
          </a:xfrm>
        </p:spPr>
        <p:txBody>
          <a:bodyPr/>
          <a:lstStyle/>
          <a:p>
            <a:r>
              <a:rPr lang="en-US" dirty="0">
                <a:latin typeface="Arial" panose="020B0604020202020204" pitchFamily="34" charset="0"/>
                <a:cs typeface="Arial" panose="020B0604020202020204" pitchFamily="34" charset="0"/>
              </a:rPr>
              <a:t>This guideline discusses some of the limitations of scientific methods including RCTs, but they did not cite the publications of Alexander Krauss that rigorously conceptually and empirically critique RCTs (e.g., Krauss, 2018). </a:t>
            </a:r>
          </a:p>
          <a:p>
            <a:r>
              <a:rPr lang="en-US" dirty="0">
                <a:latin typeface="Arial" panose="020B0604020202020204" pitchFamily="34" charset="0"/>
                <a:cs typeface="Arial" panose="020B0604020202020204" pitchFamily="34" charset="0"/>
              </a:rPr>
              <a:t>[They also do not discuss the recently identified research </a:t>
            </a:r>
            <a:r>
              <a:rPr lang="en-US" i="1" dirty="0">
                <a:latin typeface="Arial" panose="020B0604020202020204" pitchFamily="34" charset="0"/>
                <a:cs typeface="Arial" panose="020B0604020202020204" pitchFamily="34" charset="0"/>
              </a:rPr>
              <a:t>replication crisis </a:t>
            </a:r>
            <a:r>
              <a:rPr lang="en-US" dirty="0">
                <a:latin typeface="Arial" panose="020B0604020202020204" pitchFamily="34" charset="0"/>
                <a:cs typeface="Arial" panose="020B0604020202020204" pitchFamily="34" charset="0"/>
              </a:rPr>
              <a:t>(e.g., </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Open Science Collaboration, 2015) where the authors estimated that they were able to replicate the findings of less that 40% of their sample of 100 empirical studies investigated.]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4355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6BBF1-C21B-04A4-33C4-A47B684FED40}"/>
              </a:ext>
            </a:extLst>
          </p:cNvPr>
          <p:cNvSpPr>
            <a:spLocks noGrp="1"/>
          </p:cNvSpPr>
          <p:nvPr>
            <p:ph type="title"/>
          </p:nvPr>
        </p:nvSpPr>
        <p:spPr/>
        <p:txBody>
          <a:bodyPr>
            <a:normAutofit fontScale="90000"/>
          </a:bodyPr>
          <a:lstStyle/>
          <a:p>
            <a:br>
              <a:rPr lang="en-US" sz="5400" b="1" i="0" u="none" strike="noStrike" baseline="0" dirty="0">
                <a:solidFill>
                  <a:srgbClr val="211D1E"/>
                </a:solidFill>
                <a:latin typeface="Whitney Bold"/>
              </a:rPr>
            </a:br>
            <a:br>
              <a:rPr lang="en-US" sz="5400" b="1" i="0" u="none" strike="noStrike" baseline="0" dirty="0">
                <a:solidFill>
                  <a:srgbClr val="211D1E"/>
                </a:solidFill>
                <a:latin typeface="Whitney Bold"/>
              </a:rPr>
            </a:br>
            <a:br>
              <a:rPr lang="en-US" sz="5400" b="1" i="0" u="none" strike="noStrike" baseline="0" dirty="0">
                <a:solidFill>
                  <a:srgbClr val="211D1E"/>
                </a:solidFill>
                <a:latin typeface="Whitney Bold"/>
              </a:rPr>
            </a:br>
            <a:r>
              <a:rPr lang="en-US" sz="5400" b="1" i="0" u="none" strike="noStrike" baseline="0" dirty="0">
                <a:solidFill>
                  <a:srgbClr val="211D1E"/>
                </a:solidFill>
                <a:latin typeface="Whitney Bold"/>
              </a:rPr>
              <a:t>Guideline 3: </a:t>
            </a:r>
            <a:r>
              <a:rPr lang="en-US" sz="5400" b="0" i="0" u="none" strike="noStrike" baseline="0" dirty="0">
                <a:solidFill>
                  <a:srgbClr val="211D1E"/>
                </a:solidFill>
                <a:latin typeface="Whitney Book"/>
              </a:rPr>
              <a:t>Psychologists endeavor to conduct assessments that are appropriate for the setting, purpose, and population. </a:t>
            </a:r>
            <a:br>
              <a:rPr lang="en-US" sz="5400" b="0" i="0" u="none" strike="noStrike" baseline="0" dirty="0">
                <a:solidFill>
                  <a:srgbClr val="211D1E"/>
                </a:solidFill>
                <a:latin typeface="Whitney Book"/>
              </a:rPr>
            </a:br>
            <a:br>
              <a:rPr lang="en-US" sz="5400" b="0" i="0" u="none" strike="noStrike" baseline="0" dirty="0">
                <a:solidFill>
                  <a:srgbClr val="211D1E"/>
                </a:solidFill>
                <a:latin typeface="Whitney Book"/>
              </a:rPr>
            </a:br>
            <a:br>
              <a:rPr lang="en-US" sz="5400" b="0" i="0" u="none" strike="noStrike" baseline="0" dirty="0">
                <a:solidFill>
                  <a:srgbClr val="211D1E"/>
                </a:solidFill>
                <a:latin typeface="Whitney Book"/>
              </a:rPr>
            </a:br>
            <a:endParaRPr lang="en-US" dirty="0"/>
          </a:p>
        </p:txBody>
      </p:sp>
      <p:sp>
        <p:nvSpPr>
          <p:cNvPr id="3" name="Content Placeholder 2">
            <a:extLst>
              <a:ext uri="{FF2B5EF4-FFF2-40B4-BE49-F238E27FC236}">
                <a16:creationId xmlns:a16="http://schemas.microsoft.com/office/drawing/2014/main" id="{0BCC3204-0FFB-A375-2559-7F12465ACE4D}"/>
              </a:ext>
            </a:extLst>
          </p:cNvPr>
          <p:cNvSpPr>
            <a:spLocks noGrp="1"/>
          </p:cNvSpPr>
          <p:nvPr>
            <p:ph idx="1"/>
          </p:nvPr>
        </p:nvSpPr>
        <p:spPr/>
        <p:txBody>
          <a:bodyPr/>
          <a:lstStyle/>
          <a:p>
            <a:endParaRPr lang="en-US" dirty="0"/>
          </a:p>
          <a:p>
            <a:endParaRPr lang="en-US" dirty="0"/>
          </a:p>
          <a:p>
            <a:r>
              <a:rPr lang="en-US" dirty="0">
                <a:latin typeface="Arial" panose="020B0604020202020204" pitchFamily="34" charset="0"/>
                <a:cs typeface="Arial" panose="020B0604020202020204" pitchFamily="34" charset="0"/>
              </a:rPr>
              <a:t>“Assessment is often an ongoing process that occurs throughout treatment, from the initial intake through </a:t>
            </a:r>
            <a:r>
              <a:rPr lang="en-US" b="1" dirty="0">
                <a:latin typeface="Arial" panose="020B0604020202020204" pitchFamily="34" charset="0"/>
                <a:cs typeface="Arial" panose="020B0604020202020204" pitchFamily="34" charset="0"/>
              </a:rPr>
              <a:t>periodic progress monitoring [e.g., routine outcome monitoring] </a:t>
            </a:r>
            <a:r>
              <a:rPr lang="en-US" dirty="0">
                <a:latin typeface="Arial" panose="020B0604020202020204" pitchFamily="34" charset="0"/>
                <a:cs typeface="Arial" panose="020B0604020202020204" pitchFamily="34" charset="0"/>
              </a:rPr>
              <a:t>to evaluation of final therapy outcomes” (p. 10).</a:t>
            </a:r>
          </a:p>
          <a:p>
            <a:r>
              <a:rPr lang="en-US" dirty="0">
                <a:latin typeface="Arial" panose="020B0604020202020204" pitchFamily="34" charset="0"/>
                <a:cs typeface="Arial" panose="020B0604020202020204" pitchFamily="34" charset="0"/>
              </a:rPr>
              <a:t>[What kind of assessments would likely be helpful with extreme abuse survivors?]</a:t>
            </a:r>
          </a:p>
        </p:txBody>
      </p:sp>
    </p:spTree>
    <p:extLst>
      <p:ext uri="{BB962C8B-B14F-4D97-AF65-F5344CB8AC3E}">
        <p14:creationId xmlns:p14="http://schemas.microsoft.com/office/powerpoint/2010/main" val="3440506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6BBF1-C21B-04A4-33C4-A47B684FED40}"/>
              </a:ext>
            </a:extLst>
          </p:cNvPr>
          <p:cNvSpPr>
            <a:spLocks noGrp="1"/>
          </p:cNvSpPr>
          <p:nvPr>
            <p:ph type="title"/>
          </p:nvPr>
        </p:nvSpPr>
        <p:spPr/>
        <p:txBody>
          <a:bodyPr>
            <a:normAutofit fontScale="90000"/>
          </a:bodyPr>
          <a:lstStyle/>
          <a:p>
            <a:br>
              <a:rPr lang="en-US" sz="5400" b="1" i="0" u="none" strike="noStrike" baseline="0" dirty="0">
                <a:solidFill>
                  <a:srgbClr val="211D1E"/>
                </a:solidFill>
                <a:latin typeface="Whitney Bold"/>
              </a:rPr>
            </a:br>
            <a:br>
              <a:rPr lang="en-US" sz="5400" b="1" i="0" u="none" strike="noStrike" baseline="0" dirty="0">
                <a:solidFill>
                  <a:srgbClr val="211D1E"/>
                </a:solidFill>
                <a:latin typeface="Whitney Bold"/>
              </a:rPr>
            </a:br>
            <a:br>
              <a:rPr lang="en-US" sz="5400" b="1" i="0" u="none" strike="noStrike" baseline="0" dirty="0">
                <a:solidFill>
                  <a:srgbClr val="211D1E"/>
                </a:solidFill>
                <a:latin typeface="Whitney Bold"/>
              </a:rPr>
            </a:br>
            <a:br>
              <a:rPr lang="en-US" sz="5400" b="1" i="0" u="none" strike="noStrike" baseline="0" dirty="0">
                <a:solidFill>
                  <a:srgbClr val="211D1E"/>
                </a:solidFill>
                <a:latin typeface="Whitney Bold"/>
              </a:rPr>
            </a:br>
            <a:br>
              <a:rPr lang="en-US" sz="5400" b="1" i="0" u="none" strike="noStrike" baseline="0" dirty="0">
                <a:solidFill>
                  <a:srgbClr val="211D1E"/>
                </a:solidFill>
                <a:latin typeface="Whitney Bold"/>
              </a:rPr>
            </a:br>
            <a:r>
              <a:rPr lang="en-US" sz="5400" b="1" i="0" u="none" strike="noStrike" baseline="0" dirty="0">
                <a:solidFill>
                  <a:srgbClr val="211D1E"/>
                </a:solidFill>
                <a:latin typeface="Whitney Bold"/>
              </a:rPr>
              <a:t>Guideline 4: </a:t>
            </a:r>
            <a:r>
              <a:rPr lang="en-US" sz="5400" b="0" i="0" u="none" strike="noStrike" baseline="0" dirty="0">
                <a:solidFill>
                  <a:srgbClr val="211D1E"/>
                </a:solidFill>
                <a:latin typeface="Whitney Book"/>
              </a:rPr>
              <a:t>Psychologists seek to participate in collaborative treatment planning with patients and others when appropriate. </a:t>
            </a:r>
            <a:br>
              <a:rPr lang="en-US" sz="5400" b="0" i="0" u="none" strike="noStrike" baseline="0" dirty="0">
                <a:solidFill>
                  <a:srgbClr val="211D1E"/>
                </a:solidFill>
                <a:latin typeface="Whitney Book"/>
              </a:rPr>
            </a:br>
            <a:br>
              <a:rPr lang="en-US" sz="5400" b="0" i="0" u="none" strike="noStrike" baseline="0" dirty="0">
                <a:solidFill>
                  <a:srgbClr val="211D1E"/>
                </a:solidFill>
                <a:latin typeface="Whitney Book"/>
              </a:rPr>
            </a:br>
            <a:br>
              <a:rPr lang="en-US" sz="5400" b="0" i="0" u="none" strike="noStrike" baseline="0" dirty="0">
                <a:solidFill>
                  <a:srgbClr val="211D1E"/>
                </a:solidFill>
                <a:latin typeface="Whitney Book"/>
              </a:rPr>
            </a:br>
            <a:br>
              <a:rPr lang="en-US" sz="5400" b="0" i="0" u="none" strike="noStrike" baseline="0" dirty="0">
                <a:solidFill>
                  <a:srgbClr val="211D1E"/>
                </a:solidFill>
                <a:latin typeface="Whitney Book"/>
              </a:rPr>
            </a:br>
            <a:endParaRPr lang="en-US" dirty="0"/>
          </a:p>
        </p:txBody>
      </p:sp>
      <p:sp>
        <p:nvSpPr>
          <p:cNvPr id="3" name="Content Placeholder 2">
            <a:extLst>
              <a:ext uri="{FF2B5EF4-FFF2-40B4-BE49-F238E27FC236}">
                <a16:creationId xmlns:a16="http://schemas.microsoft.com/office/drawing/2014/main" id="{0BCC3204-0FFB-A375-2559-7F12465ACE4D}"/>
              </a:ext>
            </a:extLst>
          </p:cNvPr>
          <p:cNvSpPr>
            <a:spLocks noGrp="1"/>
          </p:cNvSpPr>
          <p:nvPr>
            <p:ph idx="1"/>
          </p:nvPr>
        </p:nvSpPr>
        <p:spPr/>
        <p:txBody>
          <a:bodyPr/>
          <a:lstStyle/>
          <a:p>
            <a:endParaRPr lang="en-US" dirty="0"/>
          </a:p>
          <a:p>
            <a:endParaRPr lang="en-US" dirty="0"/>
          </a:p>
          <a:p>
            <a:endParaRPr lang="en-US" dirty="0"/>
          </a:p>
          <a:p>
            <a:r>
              <a:rPr lang="en-US" dirty="0"/>
              <a:t>“When recommending a treatment, they strive to rely on the best available research, their clinical expertise, applicability of the treatment to the setting and patient characteristics, as well as patient values and preferences” (p. 11).</a:t>
            </a:r>
          </a:p>
        </p:txBody>
      </p:sp>
    </p:spTree>
    <p:extLst>
      <p:ext uri="{BB962C8B-B14F-4D97-AF65-F5344CB8AC3E}">
        <p14:creationId xmlns:p14="http://schemas.microsoft.com/office/powerpoint/2010/main" val="1483665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F96D6-3BD2-6B7A-5CCB-8AA2BE917172}"/>
              </a:ext>
            </a:extLst>
          </p:cNvPr>
          <p:cNvSpPr>
            <a:spLocks noGrp="1"/>
          </p:cNvSpPr>
          <p:nvPr>
            <p:ph type="title"/>
          </p:nvPr>
        </p:nvSpPr>
        <p:spPr/>
        <p:txBody>
          <a:bodyPr>
            <a:normAutofit fontScale="90000"/>
          </a:bodyPr>
          <a:lstStyle/>
          <a:p>
            <a:br>
              <a:rPr lang="en-US" sz="5400" b="1" i="0" u="none" strike="noStrike" baseline="0" dirty="0">
                <a:solidFill>
                  <a:srgbClr val="211D1E"/>
                </a:solidFill>
                <a:latin typeface="Arial" panose="020B0604020202020204" pitchFamily="34" charset="0"/>
                <a:cs typeface="Arial" panose="020B0604020202020204" pitchFamily="34" charset="0"/>
              </a:rPr>
            </a:br>
            <a:r>
              <a:rPr lang="en-US" sz="5400" b="1" i="0" u="none" strike="noStrike" baseline="0" dirty="0">
                <a:solidFill>
                  <a:srgbClr val="211D1E"/>
                </a:solidFill>
                <a:latin typeface="Arial" panose="020B0604020202020204" pitchFamily="34" charset="0"/>
                <a:cs typeface="Arial" panose="020B0604020202020204" pitchFamily="34" charset="0"/>
              </a:rPr>
              <a:t>Guideline 5: </a:t>
            </a:r>
            <a:r>
              <a:rPr lang="en-US" sz="5400" b="0" i="0" u="none" strike="noStrike" baseline="0" dirty="0">
                <a:solidFill>
                  <a:srgbClr val="211D1E"/>
                </a:solidFill>
                <a:latin typeface="Arial" panose="020B0604020202020204" pitchFamily="34" charset="0"/>
                <a:cs typeface="Arial" panose="020B0604020202020204" pitchFamily="34" charset="0"/>
              </a:rPr>
              <a:t>Psychologists aim to cultivate and maintain effective therapeutic relationships, therapist characteristics, and change principles. </a:t>
            </a:r>
            <a:br>
              <a:rPr lang="en-US" sz="5400" b="0" i="0" u="none" strike="noStrike" baseline="0" dirty="0">
                <a:solidFill>
                  <a:srgbClr val="211D1E"/>
                </a:solidFill>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0645C3AB-9AA7-8789-FB6F-C6A9E6698638}"/>
              </a:ext>
            </a:extLst>
          </p:cNvPr>
          <p:cNvSpPr>
            <a:spLocks noGrp="1"/>
          </p:cNvSpPr>
          <p:nvPr>
            <p:ph idx="1"/>
          </p:nvPr>
        </p:nvSpPr>
        <p:spPr/>
        <p:txBody>
          <a:bodyPr/>
          <a:lstStyle/>
          <a:p>
            <a:endParaRPr lang="en-US" sz="2400" b="1" i="0" u="none" strike="noStrike" baseline="0" dirty="0">
              <a:solidFill>
                <a:srgbClr val="211D1E"/>
              </a:solidFill>
              <a:latin typeface="Arial" panose="020B0604020202020204" pitchFamily="34" charset="0"/>
              <a:cs typeface="Arial" panose="020B0604020202020204" pitchFamily="34" charset="0"/>
            </a:endParaRPr>
          </a:p>
          <a:p>
            <a:endParaRPr lang="en-US" dirty="0"/>
          </a:p>
          <a:p>
            <a:r>
              <a:rPr lang="en-US" dirty="0">
                <a:latin typeface="Arial" panose="020B0604020202020204" pitchFamily="34" charset="0"/>
                <a:cs typeface="Arial" panose="020B0604020202020204" pitchFamily="34" charset="0"/>
              </a:rPr>
              <a:t>They discuss the importance of common factors (sometimes identified as nonspecific factors; also see Laska et al., 2014).</a:t>
            </a:r>
          </a:p>
        </p:txBody>
      </p:sp>
    </p:spTree>
    <p:extLst>
      <p:ext uri="{BB962C8B-B14F-4D97-AF65-F5344CB8AC3E}">
        <p14:creationId xmlns:p14="http://schemas.microsoft.com/office/powerpoint/2010/main" val="3135407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F96D6-3BD2-6B7A-5CCB-8AA2BE917172}"/>
              </a:ext>
            </a:extLst>
          </p:cNvPr>
          <p:cNvSpPr>
            <a:spLocks noGrp="1"/>
          </p:cNvSpPr>
          <p:nvPr>
            <p:ph type="title"/>
          </p:nvPr>
        </p:nvSpPr>
        <p:spPr/>
        <p:txBody>
          <a:bodyPr>
            <a:normAutofit fontScale="90000"/>
          </a:bodyPr>
          <a:lstStyle/>
          <a:p>
            <a:br>
              <a:rPr lang="en-US" sz="5400" b="1" i="0" u="none" strike="noStrike" baseline="0" dirty="0">
                <a:solidFill>
                  <a:srgbClr val="211D1E"/>
                </a:solidFill>
                <a:latin typeface="Arial" panose="020B0604020202020204" pitchFamily="34" charset="0"/>
                <a:cs typeface="Arial" panose="020B0604020202020204" pitchFamily="34" charset="0"/>
              </a:rPr>
            </a:br>
            <a:r>
              <a:rPr lang="en-US" sz="5400" b="1" i="0" u="none" strike="noStrike" baseline="0" dirty="0">
                <a:solidFill>
                  <a:srgbClr val="211D1E"/>
                </a:solidFill>
                <a:latin typeface="Arial" panose="020B0604020202020204" pitchFamily="34" charset="0"/>
                <a:cs typeface="Arial" panose="020B0604020202020204" pitchFamily="34" charset="0"/>
              </a:rPr>
              <a:t>Guideline 5: </a:t>
            </a:r>
            <a:r>
              <a:rPr lang="en-US" sz="5400" b="0" i="0" u="none" strike="noStrike" baseline="0" dirty="0">
                <a:solidFill>
                  <a:srgbClr val="211D1E"/>
                </a:solidFill>
                <a:latin typeface="Arial" panose="020B0604020202020204" pitchFamily="34" charset="0"/>
                <a:cs typeface="Arial" panose="020B0604020202020204" pitchFamily="34" charset="0"/>
              </a:rPr>
              <a:t>Psychologists aim to cultivate and maintain effective therapeutic relationships, therapist characteristics, and change principles. </a:t>
            </a:r>
            <a:br>
              <a:rPr lang="en-US" sz="5400" b="0" i="0" u="none" strike="noStrike" baseline="0" dirty="0">
                <a:solidFill>
                  <a:srgbClr val="211D1E"/>
                </a:solidFill>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0645C3AB-9AA7-8789-FB6F-C6A9E6698638}"/>
              </a:ext>
            </a:extLst>
          </p:cNvPr>
          <p:cNvSpPr>
            <a:spLocks noGrp="1"/>
          </p:cNvSpPr>
          <p:nvPr>
            <p:ph idx="1"/>
          </p:nvPr>
        </p:nvSpPr>
        <p:spPr/>
        <p:txBody>
          <a:bodyPr/>
          <a:lstStyle/>
          <a:p>
            <a:endParaRPr lang="en-US" sz="2400" b="1" i="0" u="none" strike="noStrike" baseline="0" dirty="0">
              <a:solidFill>
                <a:srgbClr val="211D1E"/>
              </a:solidFill>
              <a:latin typeface="Arial" panose="020B0604020202020204" pitchFamily="34" charset="0"/>
              <a:cs typeface="Arial" panose="020B0604020202020204" pitchFamily="34" charset="0"/>
            </a:endParaRPr>
          </a:p>
          <a:p>
            <a:endParaRPr lang="en-US" dirty="0"/>
          </a:p>
          <a:p>
            <a:r>
              <a:rPr lang="en-US" dirty="0"/>
              <a:t>[They mention trauma:]</a:t>
            </a:r>
          </a:p>
          <a:p>
            <a:r>
              <a:rPr lang="en-US" dirty="0">
                <a:latin typeface="Arial" panose="020B0604020202020204" pitchFamily="34" charset="0"/>
                <a:cs typeface="Arial" panose="020B0604020202020204" pitchFamily="34" charset="0"/>
              </a:rPr>
              <a:t>“investment in the therapeutic relationship may be particularly critical in psychotherapy with individuals who have PTSD, other trauma-related disorders, attachment disorders, or personality disorders. These individuals often have difficulty trusting others (Zurbriggen, </a:t>
            </a:r>
            <a:r>
              <a:rPr lang="en-US" dirty="0" err="1">
                <a:latin typeface="Arial" panose="020B0604020202020204" pitchFamily="34" charset="0"/>
                <a:cs typeface="Arial" panose="020B0604020202020204" pitchFamily="34" charset="0"/>
              </a:rPr>
              <a:t>Gobin</a:t>
            </a:r>
            <a:r>
              <a:rPr lang="en-US" dirty="0">
                <a:latin typeface="Arial" panose="020B0604020202020204" pitchFamily="34" charset="0"/>
                <a:cs typeface="Arial" panose="020B0604020202020204" pitchFamily="34" charset="0"/>
              </a:rPr>
              <a:t>, &amp; </a:t>
            </a:r>
            <a:r>
              <a:rPr lang="en-US" dirty="0" err="1">
                <a:latin typeface="Arial" panose="020B0604020202020204" pitchFamily="34" charset="0"/>
                <a:cs typeface="Arial" panose="020B0604020202020204" pitchFamily="34" charset="0"/>
              </a:rPr>
              <a:t>Kaehler</a:t>
            </a:r>
            <a:r>
              <a:rPr lang="en-US" dirty="0">
                <a:latin typeface="Arial" panose="020B0604020202020204" pitchFamily="34" charset="0"/>
                <a:cs typeface="Arial" panose="020B0604020202020204" pitchFamily="34" charset="0"/>
              </a:rPr>
              <a:t>, 2012), may have a history of invalidating interpersonal experiences, and might lack a foundation for secure attachments” (pp. 13–14).</a:t>
            </a:r>
          </a:p>
        </p:txBody>
      </p:sp>
    </p:spTree>
    <p:extLst>
      <p:ext uri="{BB962C8B-B14F-4D97-AF65-F5344CB8AC3E}">
        <p14:creationId xmlns:p14="http://schemas.microsoft.com/office/powerpoint/2010/main" val="2412894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F96D6-3BD2-6B7A-5CCB-8AA2BE917172}"/>
              </a:ext>
            </a:extLst>
          </p:cNvPr>
          <p:cNvSpPr>
            <a:spLocks noGrp="1"/>
          </p:cNvSpPr>
          <p:nvPr>
            <p:ph type="title"/>
          </p:nvPr>
        </p:nvSpPr>
        <p:spPr/>
        <p:txBody>
          <a:bodyPr>
            <a:normAutofit fontScale="90000"/>
          </a:bodyPr>
          <a:lstStyle/>
          <a:p>
            <a:br>
              <a:rPr lang="en-US" sz="5400" b="1" i="0" u="none" strike="noStrike" baseline="0" dirty="0">
                <a:solidFill>
                  <a:srgbClr val="211D1E"/>
                </a:solidFill>
                <a:latin typeface="Arial" panose="020B0604020202020204" pitchFamily="34" charset="0"/>
                <a:cs typeface="Arial" panose="020B0604020202020204" pitchFamily="34" charset="0"/>
              </a:rPr>
            </a:br>
            <a:br>
              <a:rPr lang="en-US" sz="5400" b="1" i="0" u="none" strike="noStrike" baseline="0" dirty="0">
                <a:solidFill>
                  <a:srgbClr val="211D1E"/>
                </a:solidFill>
                <a:latin typeface="Arial" panose="020B0604020202020204" pitchFamily="34" charset="0"/>
                <a:cs typeface="Arial" panose="020B0604020202020204" pitchFamily="34" charset="0"/>
              </a:rPr>
            </a:br>
            <a:br>
              <a:rPr lang="en-US" sz="5400" b="1" i="0" u="none" strike="noStrike" baseline="0" dirty="0">
                <a:solidFill>
                  <a:srgbClr val="211D1E"/>
                </a:solidFill>
                <a:latin typeface="Arial" panose="020B0604020202020204" pitchFamily="34" charset="0"/>
                <a:cs typeface="Arial" panose="020B0604020202020204" pitchFamily="34" charset="0"/>
              </a:rPr>
            </a:br>
            <a:r>
              <a:rPr lang="en-US" sz="5400" b="1" i="0" u="none" strike="noStrike" baseline="0" dirty="0">
                <a:solidFill>
                  <a:srgbClr val="211D1E"/>
                </a:solidFill>
                <a:latin typeface="Arial" panose="020B0604020202020204" pitchFamily="34" charset="0"/>
                <a:cs typeface="Arial" panose="020B0604020202020204" pitchFamily="34" charset="0"/>
              </a:rPr>
              <a:t>Guideline 6: </a:t>
            </a:r>
            <a:r>
              <a:rPr lang="en-US" sz="5400" b="0" i="0" u="none" strike="noStrike" baseline="0" dirty="0">
                <a:solidFill>
                  <a:srgbClr val="211D1E"/>
                </a:solidFill>
                <a:latin typeface="Arial" panose="020B0604020202020204" pitchFamily="34" charset="0"/>
                <a:cs typeface="Arial" panose="020B0604020202020204" pitchFamily="34" charset="0"/>
              </a:rPr>
              <a:t>Psychologists endeavor to adapt their clinical approach to patient characteristics, culture, and preferences in ways that increase effectiveness. </a:t>
            </a:r>
            <a:br>
              <a:rPr lang="en-US" sz="5400" b="0" i="0" u="none" strike="noStrike" baseline="0" dirty="0">
                <a:solidFill>
                  <a:srgbClr val="211D1E"/>
                </a:solidFill>
                <a:latin typeface="Arial" panose="020B0604020202020204" pitchFamily="34" charset="0"/>
                <a:cs typeface="Arial" panose="020B0604020202020204" pitchFamily="34" charset="0"/>
              </a:rPr>
            </a:br>
            <a:r>
              <a:rPr lang="en-US" sz="5400" b="0" i="0" u="none" strike="noStrike" baseline="0" dirty="0">
                <a:solidFill>
                  <a:srgbClr val="211D1E"/>
                </a:solidFill>
                <a:latin typeface="Arial" panose="020B0604020202020204" pitchFamily="34" charset="0"/>
                <a:cs typeface="Arial" panose="020B0604020202020204" pitchFamily="34" charset="0"/>
              </a:rPr>
              <a:t>. </a:t>
            </a:r>
            <a:br>
              <a:rPr lang="en-US" sz="5400" b="0" i="0" u="none" strike="noStrike" baseline="0" dirty="0">
                <a:solidFill>
                  <a:srgbClr val="211D1E"/>
                </a:solidFill>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0645C3AB-9AA7-8789-FB6F-C6A9E6698638}"/>
              </a:ext>
            </a:extLst>
          </p:cNvPr>
          <p:cNvSpPr>
            <a:spLocks noGrp="1"/>
          </p:cNvSpPr>
          <p:nvPr>
            <p:ph idx="1"/>
          </p:nvPr>
        </p:nvSpPr>
        <p:spPr/>
        <p:txBody>
          <a:bodyPr/>
          <a:lstStyle/>
          <a:p>
            <a:endParaRPr lang="en-US" sz="2400" b="1" i="0" u="none" strike="noStrike" baseline="0" dirty="0">
              <a:solidFill>
                <a:srgbClr val="211D1E"/>
              </a:solidFill>
              <a:latin typeface="Arial" panose="020B0604020202020204" pitchFamily="34" charset="0"/>
              <a:cs typeface="Arial" panose="020B0604020202020204" pitchFamily="34" charset="0"/>
            </a:endParaRPr>
          </a:p>
          <a:p>
            <a:endParaRPr lang="en-US" dirty="0"/>
          </a:p>
          <a:p>
            <a:pPr marL="0" indent="0">
              <a:buNone/>
            </a:pPr>
            <a:r>
              <a:rPr lang="en-US" dirty="0"/>
              <a:t>[Trauma is mentioned again:]</a:t>
            </a:r>
          </a:p>
          <a:p>
            <a:pPr marL="0" indent="0">
              <a:buNone/>
            </a:pPr>
            <a:r>
              <a:rPr lang="en-US" dirty="0"/>
              <a:t>“patients with a trauma history often avoid thinking and talking about their trauma, and this avoidance impedes emotional processing and delays symptom resolution” (p. 14).</a:t>
            </a:r>
          </a:p>
          <a:p>
            <a:pPr marL="0" indent="0">
              <a:buNone/>
            </a:pPr>
            <a:r>
              <a:rPr lang="en-US" dirty="0"/>
              <a:t>[Are trauma survivors an underserved population or culture?] </a:t>
            </a:r>
          </a:p>
        </p:txBody>
      </p:sp>
    </p:spTree>
    <p:extLst>
      <p:ext uri="{BB962C8B-B14F-4D97-AF65-F5344CB8AC3E}">
        <p14:creationId xmlns:p14="http://schemas.microsoft.com/office/powerpoint/2010/main" val="429956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F96D6-3BD2-6B7A-5CCB-8AA2BE917172}"/>
              </a:ext>
            </a:extLst>
          </p:cNvPr>
          <p:cNvSpPr>
            <a:spLocks noGrp="1"/>
          </p:cNvSpPr>
          <p:nvPr>
            <p:ph type="title"/>
          </p:nvPr>
        </p:nvSpPr>
        <p:spPr/>
        <p:txBody>
          <a:bodyPr>
            <a:normAutofit fontScale="90000"/>
          </a:bodyPr>
          <a:lstStyle/>
          <a:p>
            <a:br>
              <a:rPr lang="en-US" sz="5400" b="1" i="0" u="none" strike="noStrike" baseline="0" dirty="0">
                <a:solidFill>
                  <a:srgbClr val="211D1E"/>
                </a:solidFill>
                <a:latin typeface="Arial" panose="020B0604020202020204" pitchFamily="34" charset="0"/>
                <a:cs typeface="Arial" panose="020B0604020202020204" pitchFamily="34" charset="0"/>
              </a:rPr>
            </a:br>
            <a:br>
              <a:rPr lang="en-US" sz="5400" b="1" i="0" u="none" strike="noStrike" baseline="0" dirty="0">
                <a:solidFill>
                  <a:srgbClr val="211D1E"/>
                </a:solidFill>
                <a:latin typeface="Arial" panose="020B0604020202020204" pitchFamily="34" charset="0"/>
                <a:cs typeface="Arial" panose="020B0604020202020204" pitchFamily="34" charset="0"/>
              </a:rPr>
            </a:br>
            <a:br>
              <a:rPr lang="en-US" sz="5400" b="1" i="0" u="none" strike="noStrike" baseline="0" dirty="0">
                <a:solidFill>
                  <a:srgbClr val="211D1E"/>
                </a:solidFill>
                <a:latin typeface="Arial" panose="020B0604020202020204" pitchFamily="34" charset="0"/>
                <a:cs typeface="Arial" panose="020B0604020202020204" pitchFamily="34" charset="0"/>
              </a:rPr>
            </a:br>
            <a:r>
              <a:rPr lang="en-US" sz="5400" b="1" i="0" u="none" strike="noStrike" baseline="0" dirty="0">
                <a:solidFill>
                  <a:srgbClr val="211D1E"/>
                </a:solidFill>
                <a:latin typeface="Arial" panose="020B0604020202020204" pitchFamily="34" charset="0"/>
                <a:cs typeface="Arial" panose="020B0604020202020204" pitchFamily="34" charset="0"/>
              </a:rPr>
              <a:t>Guideline 7: </a:t>
            </a:r>
            <a:r>
              <a:rPr lang="en-US" sz="5400" b="0" i="0" u="none" strike="noStrike" baseline="0" dirty="0">
                <a:solidFill>
                  <a:srgbClr val="211D1E"/>
                </a:solidFill>
                <a:latin typeface="Arial" panose="020B0604020202020204" pitchFamily="34" charset="0"/>
                <a:cs typeface="Arial" panose="020B0604020202020204" pitchFamily="34" charset="0"/>
              </a:rPr>
              <a:t>Psychologists aim to monitor the treatment process and clinical outcomes routinely. </a:t>
            </a:r>
            <a:br>
              <a:rPr lang="en-US" sz="5400" b="0" i="0" u="none" strike="noStrike" baseline="0" dirty="0">
                <a:solidFill>
                  <a:srgbClr val="211D1E"/>
                </a:solidFill>
                <a:latin typeface="Arial" panose="020B0604020202020204" pitchFamily="34" charset="0"/>
                <a:cs typeface="Arial" panose="020B0604020202020204" pitchFamily="34" charset="0"/>
              </a:rPr>
            </a:br>
            <a:br>
              <a:rPr lang="en-US" sz="5400" b="0" i="0" u="none" strike="noStrike" baseline="0" dirty="0">
                <a:solidFill>
                  <a:srgbClr val="211D1E"/>
                </a:solidFill>
                <a:latin typeface="Arial" panose="020B0604020202020204" pitchFamily="34" charset="0"/>
                <a:cs typeface="Arial" panose="020B0604020202020204" pitchFamily="34" charset="0"/>
              </a:rPr>
            </a:br>
            <a:r>
              <a:rPr lang="en-US" sz="5400" b="0" i="0" u="none" strike="noStrike" baseline="0" dirty="0">
                <a:solidFill>
                  <a:srgbClr val="211D1E"/>
                </a:solidFill>
                <a:latin typeface="Arial" panose="020B0604020202020204" pitchFamily="34" charset="0"/>
                <a:cs typeface="Arial" panose="020B0604020202020204" pitchFamily="34" charset="0"/>
              </a:rPr>
              <a:t>. </a:t>
            </a:r>
            <a:br>
              <a:rPr lang="en-US" sz="5400" b="0" i="0" u="none" strike="noStrike" baseline="0" dirty="0">
                <a:solidFill>
                  <a:srgbClr val="211D1E"/>
                </a:solidFill>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0645C3AB-9AA7-8789-FB6F-C6A9E6698638}"/>
              </a:ext>
            </a:extLst>
          </p:cNvPr>
          <p:cNvSpPr>
            <a:spLocks noGrp="1"/>
          </p:cNvSpPr>
          <p:nvPr>
            <p:ph idx="1"/>
          </p:nvPr>
        </p:nvSpPr>
        <p:spPr/>
        <p:txBody>
          <a:bodyPr/>
          <a:lstStyle/>
          <a:p>
            <a:endParaRPr lang="en-US" sz="2400" b="1" i="0" u="none" strike="noStrike" baseline="0" dirty="0">
              <a:solidFill>
                <a:srgbClr val="211D1E"/>
              </a:solidFill>
              <a:latin typeface="Arial" panose="020B0604020202020204" pitchFamily="34" charset="0"/>
              <a:cs typeface="Arial" panose="020B0604020202020204" pitchFamily="34" charset="0"/>
            </a:endParaRPr>
          </a:p>
          <a:p>
            <a:r>
              <a:rPr lang="en-US" dirty="0"/>
              <a:t>[routine outcome monitoring]</a:t>
            </a:r>
          </a:p>
          <a:p>
            <a:endParaRPr lang="en-US" dirty="0"/>
          </a:p>
          <a:p>
            <a:r>
              <a:rPr lang="en-US" dirty="0"/>
              <a:t>“The emergence of additional presenting problems (e.g., revelation of trauma or substance misuse) or compelling research evidence may suggest that a change to the clinical approach is indicated” (p. 15).</a:t>
            </a:r>
          </a:p>
        </p:txBody>
      </p:sp>
    </p:spTree>
    <p:extLst>
      <p:ext uri="{BB962C8B-B14F-4D97-AF65-F5344CB8AC3E}">
        <p14:creationId xmlns:p14="http://schemas.microsoft.com/office/powerpoint/2010/main" val="3036064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F96D6-3BD2-6B7A-5CCB-8AA2BE917172}"/>
              </a:ext>
            </a:extLst>
          </p:cNvPr>
          <p:cNvSpPr>
            <a:spLocks noGrp="1"/>
          </p:cNvSpPr>
          <p:nvPr>
            <p:ph type="title"/>
          </p:nvPr>
        </p:nvSpPr>
        <p:spPr/>
        <p:txBody>
          <a:bodyPr>
            <a:normAutofit fontScale="90000"/>
          </a:bodyPr>
          <a:lstStyle/>
          <a:p>
            <a:br>
              <a:rPr lang="en-US" sz="5400" b="1" i="0" u="none" strike="noStrike" baseline="0" dirty="0">
                <a:solidFill>
                  <a:srgbClr val="211D1E"/>
                </a:solidFill>
                <a:latin typeface="Arial" panose="020B0604020202020204" pitchFamily="34" charset="0"/>
                <a:cs typeface="Arial" panose="020B0604020202020204" pitchFamily="34" charset="0"/>
              </a:rPr>
            </a:br>
            <a:br>
              <a:rPr lang="en-US" sz="5400" b="1" i="0" u="none" strike="noStrike" baseline="0" dirty="0">
                <a:solidFill>
                  <a:srgbClr val="211D1E"/>
                </a:solidFill>
                <a:latin typeface="Arial" panose="020B0604020202020204" pitchFamily="34" charset="0"/>
                <a:cs typeface="Arial" panose="020B0604020202020204" pitchFamily="34" charset="0"/>
              </a:rPr>
            </a:br>
            <a:br>
              <a:rPr lang="en-US" sz="5400" b="1" i="0" u="none" strike="noStrike" baseline="0" dirty="0">
                <a:solidFill>
                  <a:srgbClr val="211D1E"/>
                </a:solidFill>
                <a:latin typeface="Arial" panose="020B0604020202020204" pitchFamily="34" charset="0"/>
                <a:cs typeface="Arial" panose="020B0604020202020204" pitchFamily="34" charset="0"/>
              </a:rPr>
            </a:br>
            <a:br>
              <a:rPr lang="en-US" sz="5400" b="1" i="0" u="none" strike="noStrike" baseline="0" dirty="0">
                <a:solidFill>
                  <a:srgbClr val="211D1E"/>
                </a:solidFill>
                <a:latin typeface="Arial" panose="020B0604020202020204" pitchFamily="34" charset="0"/>
                <a:cs typeface="Arial" panose="020B0604020202020204" pitchFamily="34" charset="0"/>
              </a:rPr>
            </a:br>
            <a:br>
              <a:rPr lang="en-US" sz="5400" b="1" i="0" u="none" strike="noStrike" baseline="0" dirty="0">
                <a:solidFill>
                  <a:srgbClr val="211D1E"/>
                </a:solidFill>
                <a:latin typeface="Arial" panose="020B0604020202020204" pitchFamily="34" charset="0"/>
                <a:cs typeface="Arial" panose="020B0604020202020204" pitchFamily="34" charset="0"/>
              </a:rPr>
            </a:br>
            <a:r>
              <a:rPr lang="en-US" sz="5400" b="1" i="0" u="none" strike="noStrike" baseline="0" dirty="0">
                <a:solidFill>
                  <a:srgbClr val="211D1E"/>
                </a:solidFill>
                <a:latin typeface="Arial" panose="020B0604020202020204" pitchFamily="34" charset="0"/>
                <a:cs typeface="Arial" panose="020B0604020202020204" pitchFamily="34" charset="0"/>
              </a:rPr>
              <a:t>Guideline 8: </a:t>
            </a:r>
            <a:r>
              <a:rPr lang="en-US" sz="5400" b="0" i="0" u="none" strike="noStrike" baseline="0" dirty="0">
                <a:solidFill>
                  <a:srgbClr val="211D1E"/>
                </a:solidFill>
                <a:latin typeface="Arial" panose="020B0604020202020204" pitchFamily="34" charset="0"/>
                <a:cs typeface="Arial" panose="020B0604020202020204" pitchFamily="34" charset="0"/>
              </a:rPr>
              <a:t>Psychologists seek to modify their clinical approach when appropriate and terminate treatment when the patient is no longer benefitting or when treatment goals have been met. </a:t>
            </a:r>
            <a:br>
              <a:rPr lang="en-US" sz="5400" b="0" i="0" u="none" strike="noStrike" baseline="0" dirty="0">
                <a:solidFill>
                  <a:srgbClr val="211D1E"/>
                </a:solidFill>
                <a:latin typeface="Arial" panose="020B0604020202020204" pitchFamily="34" charset="0"/>
                <a:cs typeface="Arial" panose="020B0604020202020204" pitchFamily="34" charset="0"/>
              </a:rPr>
            </a:br>
            <a:br>
              <a:rPr lang="en-US" sz="5400" b="0" i="0" u="none" strike="noStrike" baseline="0" dirty="0">
                <a:solidFill>
                  <a:srgbClr val="211D1E"/>
                </a:solidFill>
                <a:latin typeface="Arial" panose="020B0604020202020204" pitchFamily="34" charset="0"/>
                <a:cs typeface="Arial" panose="020B0604020202020204" pitchFamily="34" charset="0"/>
              </a:rPr>
            </a:br>
            <a:r>
              <a:rPr lang="en-US" sz="5400" b="0" i="0" u="none" strike="noStrike" baseline="0" dirty="0">
                <a:solidFill>
                  <a:srgbClr val="211D1E"/>
                </a:solidFill>
                <a:latin typeface="Arial" panose="020B0604020202020204" pitchFamily="34" charset="0"/>
                <a:cs typeface="Arial" panose="020B0604020202020204" pitchFamily="34" charset="0"/>
              </a:rPr>
              <a:t>. </a:t>
            </a:r>
            <a:br>
              <a:rPr lang="en-US" sz="5400" b="0" i="0" u="none" strike="noStrike" baseline="0" dirty="0">
                <a:solidFill>
                  <a:srgbClr val="211D1E"/>
                </a:solidFill>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0645C3AB-9AA7-8789-FB6F-C6A9E6698638}"/>
              </a:ext>
            </a:extLst>
          </p:cNvPr>
          <p:cNvSpPr>
            <a:spLocks noGrp="1"/>
          </p:cNvSpPr>
          <p:nvPr>
            <p:ph idx="1"/>
          </p:nvPr>
        </p:nvSpPr>
        <p:spPr/>
        <p:txBody>
          <a:bodyPr/>
          <a:lstStyle/>
          <a:p>
            <a:endParaRPr lang="en-US" sz="2400" b="1" i="0" u="none" strike="noStrike" baseline="0" dirty="0">
              <a:solidFill>
                <a:srgbClr val="211D1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7601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13782-E3F7-7E00-B6F1-B3CE99E8E434}"/>
              </a:ext>
            </a:extLst>
          </p:cNvPr>
          <p:cNvSpPr>
            <a:spLocks noGrp="1"/>
          </p:cNvSpPr>
          <p:nvPr>
            <p:ph type="title"/>
          </p:nvPr>
        </p:nvSpPr>
        <p:spPr/>
        <p:txBody>
          <a:bodyPr>
            <a:normAutofit fontScale="90000"/>
          </a:bodyPr>
          <a:lstStyle/>
          <a:p>
            <a:br>
              <a:rPr lang="en-US" sz="5400" b="1" i="0" u="none" strike="noStrike" baseline="0" dirty="0">
                <a:solidFill>
                  <a:srgbClr val="221E1F"/>
                </a:solidFill>
                <a:latin typeface="Arial" panose="020B0604020202020204" pitchFamily="34" charset="0"/>
                <a:cs typeface="Arial" panose="020B0604020202020204" pitchFamily="34" charset="0"/>
              </a:rPr>
            </a:br>
            <a:br>
              <a:rPr lang="en-US" sz="5400" b="1" i="0" u="none" strike="noStrike" baseline="0" dirty="0">
                <a:solidFill>
                  <a:srgbClr val="221E1F"/>
                </a:solidFill>
                <a:latin typeface="Arial" panose="020B0604020202020204" pitchFamily="34" charset="0"/>
                <a:cs typeface="Arial" panose="020B0604020202020204" pitchFamily="34" charset="0"/>
              </a:rPr>
            </a:br>
            <a:r>
              <a:rPr lang="en-US" sz="5400" b="1" i="0" u="none" strike="noStrike" baseline="0" dirty="0">
                <a:solidFill>
                  <a:srgbClr val="221E1F"/>
                </a:solidFill>
                <a:latin typeface="Arial" panose="020B0604020202020204" pitchFamily="34" charset="0"/>
                <a:cs typeface="Arial" panose="020B0604020202020204" pitchFamily="34" charset="0"/>
              </a:rPr>
              <a:t>Guideline 9: </a:t>
            </a:r>
            <a:r>
              <a:rPr lang="en-US" sz="5400" b="0" i="0" u="none" strike="noStrike" baseline="0" dirty="0">
                <a:solidFill>
                  <a:srgbClr val="221E1F"/>
                </a:solidFill>
                <a:latin typeface="Arial" panose="020B0604020202020204" pitchFamily="34" charset="0"/>
                <a:cs typeface="Arial" panose="020B0604020202020204" pitchFamily="34" charset="0"/>
              </a:rPr>
              <a:t>Psychologists endeavor to collaborate with other professionals when appropriate to facilitate effective care. </a:t>
            </a:r>
            <a:br>
              <a:rPr lang="en-US" sz="5400" b="0" i="0" u="none" strike="noStrike" baseline="0" dirty="0">
                <a:solidFill>
                  <a:srgbClr val="221E1F"/>
                </a:solidFill>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E268DEB-DF29-396D-F737-1AF3C6280280}"/>
              </a:ext>
            </a:extLst>
          </p:cNvPr>
          <p:cNvSpPr>
            <a:spLocks noGrp="1"/>
          </p:cNvSpPr>
          <p:nvPr>
            <p:ph idx="1"/>
          </p:nvPr>
        </p:nvSpPr>
        <p:spPr/>
        <p:txBody>
          <a:bodyPr/>
          <a:lstStyle/>
          <a:p>
            <a:endParaRPr lang="en-US" sz="2400" b="0" i="0" u="none" strike="noStrike" baseline="0" dirty="0">
              <a:solidFill>
                <a:srgbClr val="221E1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4436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CB746-D89D-D865-6280-4FA2DA1C0AC8}"/>
              </a:ext>
            </a:extLst>
          </p:cNvPr>
          <p:cNvSpPr>
            <a:spLocks noGrp="1"/>
          </p:cNvSpPr>
          <p:nvPr>
            <p:ph type="title"/>
          </p:nvPr>
        </p:nvSpPr>
        <p:spPr/>
        <p:txBody>
          <a:bodyPr>
            <a:normAutofit fontScale="90000"/>
          </a:bodyPr>
          <a:lstStyle/>
          <a:p>
            <a:br>
              <a:rPr lang="en-US" sz="5400" b="1" i="0" u="none" strike="noStrike" baseline="0" dirty="0">
                <a:solidFill>
                  <a:srgbClr val="221E1F"/>
                </a:solidFill>
                <a:latin typeface="Arial" panose="020B0604020202020204" pitchFamily="34" charset="0"/>
                <a:cs typeface="Arial" panose="020B0604020202020204" pitchFamily="34" charset="0"/>
              </a:rPr>
            </a:br>
            <a:r>
              <a:rPr lang="en-US" sz="5400" b="1" i="0" u="none" strike="noStrike" baseline="0" dirty="0">
                <a:solidFill>
                  <a:srgbClr val="221E1F"/>
                </a:solidFill>
                <a:latin typeface="Arial" panose="020B0604020202020204" pitchFamily="34" charset="0"/>
                <a:cs typeface="Arial" panose="020B0604020202020204" pitchFamily="34" charset="0"/>
              </a:rPr>
              <a:t>Guideline 10: </a:t>
            </a:r>
            <a:r>
              <a:rPr lang="en-US" sz="5400" b="0" i="0" u="none" strike="noStrike" baseline="0" dirty="0">
                <a:solidFill>
                  <a:srgbClr val="221E1F"/>
                </a:solidFill>
                <a:latin typeface="Arial" panose="020B0604020202020204" pitchFamily="34" charset="0"/>
                <a:cs typeface="Arial" panose="020B0604020202020204" pitchFamily="34" charset="0"/>
              </a:rPr>
              <a:t>Psychologists strive to promote overall patient health, functioning, and well-being.</a:t>
            </a:r>
            <a:br>
              <a:rPr lang="en-US" sz="5400" b="0" i="0" u="none" strike="noStrike" baseline="0" dirty="0">
                <a:solidFill>
                  <a:srgbClr val="221E1F"/>
                </a:solidFill>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89731FC-563D-F7B2-83C7-A042675E76F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9419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4C044-9979-3462-258E-86445E536827}"/>
              </a:ext>
            </a:extLst>
          </p:cNvPr>
          <p:cNvSpPr>
            <a:spLocks noGrp="1"/>
          </p:cNvSpPr>
          <p:nvPr>
            <p:ph type="title"/>
          </p:nvPr>
        </p:nvSpPr>
        <p:spPr>
          <a:xfrm>
            <a:off x="706299" y="639763"/>
            <a:ext cx="3947998" cy="5492750"/>
          </a:xfrm>
        </p:spPr>
        <p:txBody>
          <a:bodyPr>
            <a:normAutofit/>
          </a:bodyPr>
          <a:lstStyle/>
          <a:p>
            <a:r>
              <a:rPr lang="en-US" sz="6000" dirty="0">
                <a:solidFill>
                  <a:schemeClr val="bg1"/>
                </a:solidFill>
              </a:rPr>
              <a:t>Learning Objectives</a:t>
            </a:r>
            <a:br>
              <a:rPr lang="en-US" sz="6000" dirty="0">
                <a:solidFill>
                  <a:srgbClr val="FFFFFF"/>
                </a:solidFill>
              </a:rPr>
            </a:br>
            <a:endParaRPr lang="en-US" sz="6000" dirty="0">
              <a:solidFill>
                <a:srgbClr val="FFFFFF"/>
              </a:solidFill>
            </a:endParaRPr>
          </a:p>
        </p:txBody>
      </p:sp>
      <p:sp>
        <p:nvSpPr>
          <p:cNvPr id="3" name="Content Placeholder 2">
            <a:extLst>
              <a:ext uri="{FF2B5EF4-FFF2-40B4-BE49-F238E27FC236}">
                <a16:creationId xmlns:a16="http://schemas.microsoft.com/office/drawing/2014/main" id="{330D2873-D6DB-F18A-3C51-5E9F10D7ABCB}"/>
              </a:ext>
            </a:extLst>
          </p:cNvPr>
          <p:cNvSpPr>
            <a:spLocks noGrp="1"/>
          </p:cNvSpPr>
          <p:nvPr>
            <p:ph idx="1"/>
          </p:nvPr>
        </p:nvSpPr>
        <p:spPr>
          <a:xfrm>
            <a:off x="5288349" y="639764"/>
            <a:ext cx="6142032" cy="5492749"/>
          </a:xfrm>
        </p:spPr>
        <p:txBody>
          <a:bodyPr anchor="ctr">
            <a:normAutofit lnSpcReduction="10000"/>
          </a:bodyPr>
          <a:lstStyle/>
          <a:p>
            <a:pPr marL="0" marR="0">
              <a:spcBef>
                <a:spcPts val="0"/>
              </a:spcBef>
              <a:spcAft>
                <a:spcPts val="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Attendees will be able to </a:t>
            </a:r>
            <a:endPar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Identify the APA’s three </a:t>
            </a:r>
            <a:r>
              <a:rPr lang="en-US"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components of Evidence-Based Practice in Psychology (EBPP)</a:t>
            </a:r>
          </a:p>
          <a:p>
            <a:pPr marL="0" marR="0">
              <a:spcBef>
                <a:spcPts val="0"/>
              </a:spcBef>
              <a:spcAft>
                <a:spcPts val="0"/>
              </a:spcAft>
            </a:pPr>
            <a:endPar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Distinguish empirically supported treatments from common factors</a:t>
            </a:r>
          </a:p>
          <a:p>
            <a:pPr marL="0" marR="0">
              <a:spcBef>
                <a:spcPts val="0"/>
              </a:spcBef>
              <a:spcAft>
                <a:spcPts val="0"/>
              </a:spcAft>
            </a:pPr>
            <a:endPar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Discuss Norcross &amp; </a:t>
            </a:r>
            <a:r>
              <a:rPr lang="en-US"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Wampold’s</a:t>
            </a:r>
            <a:r>
              <a:rPr lang="en-US"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critique of </a:t>
            </a:r>
            <a:r>
              <a:rPr lang="en-US"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Clinical Practice Guideline for the Treatment of Posttraumatic Stress Disorder (PTSD) in Adults.</a:t>
            </a:r>
            <a:br>
              <a:rPr lang="en-US" dirty="0">
                <a:effectLst/>
                <a:latin typeface="Arial" panose="020B0604020202020204" pitchFamily="34" charset="0"/>
                <a:ea typeface="Times New Roman" panose="02020603050405020304" pitchFamily="18" charset="0"/>
                <a:cs typeface="Times New Roman" panose="02020603050405020304" pitchFamily="18" charset="0"/>
              </a:rPr>
            </a:b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i="1" dirty="0">
                <a:effectLst/>
                <a:latin typeface="Arial" panose="020B060402020202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263624743"/>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8749B-B6E7-5A7D-C56A-0C0BB1E1092A}"/>
              </a:ext>
            </a:extLst>
          </p:cNvPr>
          <p:cNvSpPr>
            <a:spLocks noGrp="1"/>
          </p:cNvSpPr>
          <p:nvPr>
            <p:ph type="title"/>
          </p:nvPr>
        </p:nvSpPr>
        <p:spPr/>
        <p:txBody>
          <a:bodyPr>
            <a:normAutofit/>
          </a:bodyPr>
          <a:lstStyle/>
          <a:p>
            <a:r>
              <a:rPr lang="en-US" sz="3200" dirty="0">
                <a:solidFill>
                  <a:schemeClr val="tx1"/>
                </a:solidFill>
                <a:latin typeface="Calibri"/>
                <a:cs typeface="Calibri"/>
              </a:rPr>
              <a:t>APA’s (2021) </a:t>
            </a:r>
            <a:r>
              <a:rPr lang="en-US" sz="3200" i="1" dirty="0">
                <a:solidFill>
                  <a:schemeClr val="tx1"/>
                </a:solidFill>
                <a:latin typeface="Calibri"/>
                <a:cs typeface="Calibri"/>
              </a:rPr>
              <a:t>Professional Practice Guidelines for Evidence-Based Psychological Practice in Health Care</a:t>
            </a:r>
            <a:r>
              <a:rPr lang="en-US" sz="3200" dirty="0">
                <a:solidFill>
                  <a:schemeClr val="tx1"/>
                </a:solidFill>
                <a:latin typeface="Calibri"/>
                <a:cs typeface="Calibri"/>
              </a:rPr>
              <a:t>: Summary Comments</a:t>
            </a:r>
            <a:br>
              <a:rPr lang="en-US" sz="3200" dirty="0">
                <a:latin typeface="Calibri"/>
                <a:cs typeface="Calibri"/>
              </a:rPr>
            </a:br>
            <a:endParaRPr lang="en-US" sz="3200" dirty="0">
              <a:latin typeface="Calibri"/>
              <a:cs typeface="Calibri"/>
            </a:endParaRPr>
          </a:p>
        </p:txBody>
      </p:sp>
      <p:sp>
        <p:nvSpPr>
          <p:cNvPr id="3" name="Content Placeholder 2">
            <a:extLst>
              <a:ext uri="{FF2B5EF4-FFF2-40B4-BE49-F238E27FC236}">
                <a16:creationId xmlns:a16="http://schemas.microsoft.com/office/drawing/2014/main" id="{751B4777-6B78-B377-85B6-465969869517}"/>
              </a:ext>
            </a:extLst>
          </p:cNvPr>
          <p:cNvSpPr>
            <a:spLocks noGrp="1"/>
          </p:cNvSpPr>
          <p:nvPr>
            <p:ph idx="1"/>
          </p:nvPr>
        </p:nvSpPr>
        <p:spPr/>
        <p:txBody>
          <a:bodyPr/>
          <a:lstStyle/>
          <a:p>
            <a:endParaRPr lang="en-US" sz="1800" dirty="0">
              <a:latin typeface="Calibri"/>
              <a:cs typeface="Calibri"/>
            </a:endParaRPr>
          </a:p>
          <a:p>
            <a:pPr marL="0" indent="0">
              <a:buNone/>
            </a:pPr>
            <a:r>
              <a:rPr lang="en-US" dirty="0"/>
              <a:t>Devotes very little material to trauma, nothing about extreme abuse per se.</a:t>
            </a:r>
          </a:p>
          <a:p>
            <a:pPr marL="0" indent="0">
              <a:buNone/>
            </a:pPr>
            <a:r>
              <a:rPr lang="en-US" sz="2400" dirty="0"/>
              <a:t>Clarifies that ESTs are not equivalent to EBP.</a:t>
            </a:r>
          </a:p>
          <a:p>
            <a:pPr marL="0" indent="0">
              <a:buNone/>
            </a:pPr>
            <a:r>
              <a:rPr lang="en-US" dirty="0"/>
              <a:t>RCTs are not the only way to substantiate hypotheses.</a:t>
            </a:r>
            <a:endParaRPr lang="en-US" sz="2400" dirty="0"/>
          </a:p>
          <a:p>
            <a:pPr marL="0" indent="0">
              <a:buNone/>
            </a:pPr>
            <a:r>
              <a:rPr lang="en-US" dirty="0"/>
              <a:t>The expectation is that EBP will reflect a broad and thorough knowledge of the literature including empirical research and that knowledge will be used by clinicians exercising clinical competence, with respect for the characteristics, culture(s) and preferences of “patients.”</a:t>
            </a:r>
            <a:endParaRPr lang="en-US" sz="2400" dirty="0"/>
          </a:p>
          <a:p>
            <a:endParaRPr lang="en-US" sz="2400" dirty="0"/>
          </a:p>
        </p:txBody>
      </p:sp>
    </p:spTree>
    <p:extLst>
      <p:ext uri="{BB962C8B-B14F-4D97-AF65-F5344CB8AC3E}">
        <p14:creationId xmlns:p14="http://schemas.microsoft.com/office/powerpoint/2010/main" val="17500800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4C044-9979-3462-258E-86445E536827}"/>
              </a:ext>
            </a:extLst>
          </p:cNvPr>
          <p:cNvSpPr>
            <a:spLocks noGrp="1"/>
          </p:cNvSpPr>
          <p:nvPr>
            <p:ph type="title"/>
          </p:nvPr>
        </p:nvSpPr>
        <p:spPr/>
        <p:txBody>
          <a:bodyPr>
            <a:normAutofit fontScale="90000"/>
          </a:bodyPr>
          <a:lstStyle/>
          <a:p>
            <a:r>
              <a:rPr lang="en-US" sz="5400" i="1" dirty="0">
                <a:solidFill>
                  <a:schemeClr val="tx1"/>
                </a:solidFill>
                <a:latin typeface="Calibri"/>
                <a:cs typeface="Calibri"/>
              </a:rPr>
              <a:t>The Professional Practice Guidelines for Evidence-Based Psychological Practice in Health Care </a:t>
            </a:r>
            <a:r>
              <a:rPr lang="en-US" sz="5400" dirty="0">
                <a:solidFill>
                  <a:schemeClr val="tx1"/>
                </a:solidFill>
                <a:latin typeface="Calibri"/>
                <a:cs typeface="Calibri"/>
              </a:rPr>
              <a:t>make</a:t>
            </a:r>
            <a:r>
              <a:rPr lang="en-US" sz="5400" i="1" dirty="0">
                <a:solidFill>
                  <a:schemeClr val="tx1"/>
                </a:solidFill>
                <a:latin typeface="Calibri"/>
                <a:cs typeface="Calibri"/>
              </a:rPr>
              <a:t> </a:t>
            </a:r>
            <a:r>
              <a:rPr lang="en-US" sz="5400" dirty="0">
                <a:solidFill>
                  <a:schemeClr val="tx1"/>
                </a:solidFill>
                <a:latin typeface="Calibri"/>
                <a:cs typeface="Calibri"/>
              </a:rPr>
              <a:t>several</a:t>
            </a:r>
            <a:r>
              <a:rPr lang="en-US" sz="5400" i="1" dirty="0">
                <a:solidFill>
                  <a:schemeClr val="tx1"/>
                </a:solidFill>
                <a:latin typeface="Calibri"/>
                <a:cs typeface="Calibri"/>
              </a:rPr>
              <a:t> </a:t>
            </a:r>
            <a:r>
              <a:rPr lang="en-US" sz="5400" dirty="0">
                <a:solidFill>
                  <a:schemeClr val="tx1"/>
                </a:solidFill>
                <a:latin typeface="Calibri"/>
                <a:cs typeface="Calibri"/>
              </a:rPr>
              <a:t>references to</a:t>
            </a:r>
            <a:endParaRPr lang="en-US" dirty="0"/>
          </a:p>
        </p:txBody>
      </p:sp>
      <p:sp>
        <p:nvSpPr>
          <p:cNvPr id="3" name="Content Placeholder 2">
            <a:extLst>
              <a:ext uri="{FF2B5EF4-FFF2-40B4-BE49-F238E27FC236}">
                <a16:creationId xmlns:a16="http://schemas.microsoft.com/office/drawing/2014/main" id="{330D2873-D6DB-F18A-3C51-5E9F10D7ABCB}"/>
              </a:ext>
            </a:extLst>
          </p:cNvPr>
          <p:cNvSpPr>
            <a:spLocks noGrp="1"/>
          </p:cNvSpPr>
          <p:nvPr>
            <p:ph idx="1"/>
          </p:nvPr>
        </p:nvSpPr>
        <p:spPr/>
        <p:txBody>
          <a:bodyPr>
            <a:norm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i="1" dirty="0">
                <a:solidFill>
                  <a:srgbClr val="000000"/>
                </a:solidFill>
                <a:effectLst/>
                <a:latin typeface="Arial" panose="020B0604020202020204" pitchFamily="34" charset="0"/>
                <a:ea typeface="Times New Roman" panose="02020603050405020304" pitchFamily="18" charset="0"/>
              </a:rPr>
              <a:t>Recognition of Psychotherapy </a:t>
            </a:r>
            <a:r>
              <a:rPr lang="en-US" i="1" dirty="0">
                <a:solidFill>
                  <a:srgbClr val="000000"/>
                </a:solidFill>
                <a:latin typeface="Arial" panose="020B0604020202020204" pitchFamily="34" charset="0"/>
                <a:ea typeface="Times New Roman" panose="02020603050405020304" pitchFamily="18" charset="0"/>
              </a:rPr>
              <a:t>E</a:t>
            </a:r>
            <a:r>
              <a:rPr lang="en-US" i="1" dirty="0">
                <a:solidFill>
                  <a:srgbClr val="000000"/>
                </a:solidFill>
                <a:effectLst/>
                <a:latin typeface="Arial" panose="020B0604020202020204" pitchFamily="34" charset="0"/>
                <a:ea typeface="Times New Roman" panose="02020603050405020304" pitchFamily="18" charset="0"/>
              </a:rPr>
              <a:t>ffectiveness </a:t>
            </a:r>
            <a:r>
              <a:rPr lang="en-US" dirty="0">
                <a:solidFill>
                  <a:srgbClr val="000000"/>
                </a:solidFill>
                <a:effectLst/>
                <a:latin typeface="Arial" panose="020B0604020202020204" pitchFamily="34" charset="0"/>
                <a:ea typeface="Times New Roman" panose="02020603050405020304" pitchFamily="18" charset="0"/>
              </a:rPr>
              <a:t>(APA, 2012, 2013)</a:t>
            </a:r>
          </a:p>
          <a:p>
            <a:pPr marL="0" marR="0">
              <a:lnSpc>
                <a:spcPct val="107000"/>
              </a:lnSpc>
              <a:spcBef>
                <a:spcPts val="0"/>
              </a:spcBef>
              <a:spcAft>
                <a:spcPts val="800"/>
              </a:spcAft>
            </a:pPr>
            <a:endParaRPr lang="en-US" dirty="0">
              <a:solidFill>
                <a:srgbClr val="000000"/>
              </a:solidFill>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is a policy statement about psychotherapy effectiveness passed by the APA Council of Representatives in 2012 and published in </a:t>
            </a:r>
            <a:r>
              <a:rPr lang="en-US"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Psychotherapy</a:t>
            </a:r>
            <a:r>
              <a:rPr lang="en-US"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in 2013.</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94934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6FAAF-70F6-EE42-9F9F-A365BD5C6EAC}"/>
              </a:ext>
            </a:extLst>
          </p:cNvPr>
          <p:cNvSpPr>
            <a:spLocks noGrp="1"/>
          </p:cNvSpPr>
          <p:nvPr>
            <p:ph type="title"/>
          </p:nvPr>
        </p:nvSpPr>
        <p:spPr/>
        <p:txBody>
          <a:bodyPr/>
          <a:lstStyle/>
          <a:p>
            <a:endParaRPr lang="en-US" dirty="0"/>
          </a:p>
        </p:txBody>
      </p:sp>
      <p:pic>
        <p:nvPicPr>
          <p:cNvPr id="4" name="Content Placeholder 3">
            <a:extLst>
              <a:ext uri="{FF2B5EF4-FFF2-40B4-BE49-F238E27FC236}">
                <a16:creationId xmlns:a16="http://schemas.microsoft.com/office/drawing/2014/main" id="{A44DB4FF-27D4-000B-589A-8578603221D1}"/>
              </a:ext>
            </a:extLst>
          </p:cNvPr>
          <p:cNvPicPr>
            <a:picLocks noGrp="1" noChangeAspect="1"/>
          </p:cNvPicPr>
          <p:nvPr>
            <p:ph idx="1"/>
          </p:nvPr>
        </p:nvPicPr>
        <p:blipFill>
          <a:blip r:embed="rId2"/>
          <a:stretch>
            <a:fillRect/>
          </a:stretch>
        </p:blipFill>
        <p:spPr>
          <a:xfrm>
            <a:off x="3598606" y="403124"/>
            <a:ext cx="4699820" cy="6164824"/>
          </a:xfrm>
          <a:prstGeom prst="rect">
            <a:avLst/>
          </a:prstGeom>
        </p:spPr>
      </p:pic>
    </p:spTree>
    <p:extLst>
      <p:ext uri="{BB962C8B-B14F-4D97-AF65-F5344CB8AC3E}">
        <p14:creationId xmlns:p14="http://schemas.microsoft.com/office/powerpoint/2010/main" val="19607442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8DBAB-7620-3AD3-FCF4-E2889CD1E2F8}"/>
              </a:ext>
            </a:extLst>
          </p:cNvPr>
          <p:cNvSpPr>
            <a:spLocks noGrp="1"/>
          </p:cNvSpPr>
          <p:nvPr>
            <p:ph type="title"/>
          </p:nvPr>
        </p:nvSpPr>
        <p:spPr/>
        <p:txBody>
          <a:bodyPr/>
          <a:lstStyle/>
          <a:p>
            <a:r>
              <a:rPr lang="en-US" i="1" dirty="0">
                <a:solidFill>
                  <a:srgbClr val="000000"/>
                </a:solidFill>
                <a:effectLst/>
                <a:latin typeface="Arial" panose="020B0604020202020204" pitchFamily="34" charset="0"/>
                <a:ea typeface="Times New Roman" panose="02020603050405020304" pitchFamily="18" charset="0"/>
              </a:rPr>
              <a:t>Recognition of Psychotherapy </a:t>
            </a:r>
            <a:r>
              <a:rPr lang="en-US" i="1" dirty="0">
                <a:solidFill>
                  <a:srgbClr val="000000"/>
                </a:solidFill>
                <a:latin typeface="Arial" panose="020B0604020202020204" pitchFamily="34" charset="0"/>
                <a:ea typeface="Times New Roman" panose="02020603050405020304" pitchFamily="18" charset="0"/>
              </a:rPr>
              <a:t>E</a:t>
            </a:r>
            <a:r>
              <a:rPr lang="en-US" i="1" dirty="0">
                <a:solidFill>
                  <a:srgbClr val="000000"/>
                </a:solidFill>
                <a:effectLst/>
                <a:latin typeface="Arial" panose="020B0604020202020204" pitchFamily="34" charset="0"/>
                <a:ea typeface="Times New Roman" panose="02020603050405020304" pitchFamily="18" charset="0"/>
              </a:rPr>
              <a:t>ffectiveness </a:t>
            </a:r>
            <a:r>
              <a:rPr lang="en-US" dirty="0">
                <a:solidFill>
                  <a:srgbClr val="000000"/>
                </a:solidFill>
                <a:effectLst/>
                <a:latin typeface="Arial" panose="020B0604020202020204" pitchFamily="34" charset="0"/>
                <a:ea typeface="Times New Roman" panose="02020603050405020304" pitchFamily="18" charset="0"/>
              </a:rPr>
              <a:t>(APA, 2013)</a:t>
            </a:r>
            <a:endParaRPr lang="en-US" dirty="0"/>
          </a:p>
        </p:txBody>
      </p:sp>
      <p:sp>
        <p:nvSpPr>
          <p:cNvPr id="3" name="Content Placeholder 2">
            <a:extLst>
              <a:ext uri="{FF2B5EF4-FFF2-40B4-BE49-F238E27FC236}">
                <a16:creationId xmlns:a16="http://schemas.microsoft.com/office/drawing/2014/main" id="{2F204CFA-D87E-31C1-AFC0-76C070F5BDFA}"/>
              </a:ext>
            </a:extLst>
          </p:cNvPr>
          <p:cNvSpPr>
            <a:spLocks noGrp="1"/>
          </p:cNvSpPr>
          <p:nvPr>
            <p:ph idx="1"/>
          </p:nvPr>
        </p:nvSpPr>
        <p:spPr>
          <a:xfrm>
            <a:off x="676656" y="2011680"/>
            <a:ext cx="10753725" cy="4526772"/>
          </a:xfrm>
        </p:spPr>
        <p:txBody>
          <a:bodyPr>
            <a:normAutofit fontScale="62500" lnSpcReduction="20000"/>
          </a:bodyPr>
          <a:lstStyle/>
          <a:p>
            <a:pPr algn="l">
              <a:lnSpc>
                <a:spcPct val="120000"/>
              </a:lnSpc>
            </a:pPr>
            <a:r>
              <a:rPr lang="en-US" sz="3800" b="0" i="0" u="none" strike="noStrike" baseline="0" dirty="0">
                <a:latin typeface="Arial" panose="020B0604020202020204" pitchFamily="34" charset="0"/>
                <a:cs typeface="Arial" panose="020B0604020202020204" pitchFamily="34" charset="0"/>
              </a:rPr>
              <a:t>“the effects of psychotherapy are noted in the research as follows: The general or average effects of psychotherapy are widely accepted to be significant and large, (</a:t>
            </a:r>
            <a:r>
              <a:rPr lang="en-US" sz="3800" b="0" i="0" u="none" strike="noStrike" baseline="0" dirty="0" err="1">
                <a:latin typeface="Arial" panose="020B0604020202020204" pitchFamily="34" charset="0"/>
                <a:cs typeface="Arial" panose="020B0604020202020204" pitchFamily="34" charset="0"/>
              </a:rPr>
              <a:t>Chorpita</a:t>
            </a:r>
            <a:r>
              <a:rPr lang="en-US" sz="3800" b="0" i="0" u="none" strike="noStrike" baseline="0" dirty="0">
                <a:latin typeface="Arial" panose="020B0604020202020204" pitchFamily="34" charset="0"/>
                <a:cs typeface="Arial" panose="020B0604020202020204" pitchFamily="34" charset="0"/>
              </a:rPr>
              <a:t> et al., 2011; Smith, Glass, &amp; Miller, 1980; </a:t>
            </a:r>
            <a:r>
              <a:rPr lang="en-US" sz="3800" b="0" i="0" u="none" strike="noStrike" baseline="0" dirty="0" err="1">
                <a:latin typeface="Arial" panose="020B0604020202020204" pitchFamily="34" charset="0"/>
                <a:cs typeface="Arial" panose="020B0604020202020204" pitchFamily="34" charset="0"/>
              </a:rPr>
              <a:t>Wampold</a:t>
            </a:r>
            <a:r>
              <a:rPr lang="en-US" sz="3800" b="0" i="0" u="none" strike="noStrike" baseline="0" dirty="0">
                <a:latin typeface="Arial" panose="020B0604020202020204" pitchFamily="34" charset="0"/>
                <a:cs typeface="Arial" panose="020B0604020202020204" pitchFamily="34" charset="0"/>
              </a:rPr>
              <a:t>, 2001). These large effects of psychotherapy are quite constant across most diagnostic conditions, with variations being more influenced by general severity than by particular diagnoses—that is, variations in outcome are more heavily influenced by patient characteristics for example, chronicity, complexity, social support, and intensity—and by clinician and context factors than by particular diagnoses or specific treatment “brands” </a:t>
            </a:r>
            <a:r>
              <a:rPr lang="de-DE" sz="3800" b="0" i="0" u="none" strike="noStrike" baseline="0" dirty="0">
                <a:latin typeface="Arial" panose="020B0604020202020204" pitchFamily="34" charset="0"/>
                <a:cs typeface="Arial" panose="020B0604020202020204" pitchFamily="34" charset="0"/>
              </a:rPr>
              <a:t>(Beutler, 2009; Beutler &amp; Malik, 2002a, 2002b; Malik &amp; Beutler, </a:t>
            </a:r>
            <a:r>
              <a:rPr lang="en-US" sz="3800" b="0" i="0" u="none" strike="noStrike" baseline="0" dirty="0">
                <a:latin typeface="Arial" panose="020B0604020202020204" pitchFamily="34" charset="0"/>
                <a:cs typeface="Arial" panose="020B0604020202020204" pitchFamily="34" charset="0"/>
              </a:rPr>
              <a:t>2002; </a:t>
            </a:r>
            <a:r>
              <a:rPr lang="en-US" sz="3800" b="0" i="0" u="none" strike="noStrike" baseline="0" dirty="0" err="1">
                <a:latin typeface="Arial" panose="020B0604020202020204" pitchFamily="34" charset="0"/>
                <a:cs typeface="Arial" panose="020B0604020202020204" pitchFamily="34" charset="0"/>
              </a:rPr>
              <a:t>Wampold</a:t>
            </a:r>
            <a:r>
              <a:rPr lang="en-US" sz="3800" b="0" i="0" u="none" strike="noStrike" baseline="0" dirty="0">
                <a:latin typeface="Arial" panose="020B0604020202020204" pitchFamily="34" charset="0"/>
                <a:cs typeface="Arial" panose="020B0604020202020204" pitchFamily="34" charset="0"/>
              </a:rPr>
              <a:t>, 2001)”</a:t>
            </a:r>
          </a:p>
          <a:p>
            <a:pPr marL="0" indent="0" algn="l">
              <a:buNone/>
            </a:pPr>
            <a:r>
              <a:rPr lang="en-US" sz="2900" dirty="0">
                <a:latin typeface="Arial" panose="020B0604020202020204" pitchFamily="34" charset="0"/>
                <a:cs typeface="Arial" panose="020B0604020202020204" pitchFamily="34" charset="0"/>
              </a:rPr>
              <a:t>APA 2012, p. 102)</a:t>
            </a:r>
          </a:p>
        </p:txBody>
      </p:sp>
    </p:spTree>
    <p:extLst>
      <p:ext uri="{BB962C8B-B14F-4D97-AF65-F5344CB8AC3E}">
        <p14:creationId xmlns:p14="http://schemas.microsoft.com/office/powerpoint/2010/main" val="2402535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8DBAB-7620-3AD3-FCF4-E2889CD1E2F8}"/>
              </a:ext>
            </a:extLst>
          </p:cNvPr>
          <p:cNvSpPr>
            <a:spLocks noGrp="1"/>
          </p:cNvSpPr>
          <p:nvPr>
            <p:ph type="title"/>
          </p:nvPr>
        </p:nvSpPr>
        <p:spPr/>
        <p:txBody>
          <a:bodyPr/>
          <a:lstStyle/>
          <a:p>
            <a:r>
              <a:rPr lang="en-US" i="1" dirty="0">
                <a:solidFill>
                  <a:srgbClr val="000000"/>
                </a:solidFill>
                <a:effectLst/>
                <a:latin typeface="Arial" panose="020B0604020202020204" pitchFamily="34" charset="0"/>
                <a:ea typeface="Times New Roman" panose="02020603050405020304" pitchFamily="18" charset="0"/>
              </a:rPr>
              <a:t>Recognition of Psychotherapy </a:t>
            </a:r>
            <a:r>
              <a:rPr lang="en-US" i="1" dirty="0">
                <a:solidFill>
                  <a:srgbClr val="000000"/>
                </a:solidFill>
                <a:latin typeface="Arial" panose="020B0604020202020204" pitchFamily="34" charset="0"/>
                <a:ea typeface="Times New Roman" panose="02020603050405020304" pitchFamily="18" charset="0"/>
              </a:rPr>
              <a:t>E</a:t>
            </a:r>
            <a:r>
              <a:rPr lang="en-US" i="1" dirty="0">
                <a:solidFill>
                  <a:srgbClr val="000000"/>
                </a:solidFill>
                <a:effectLst/>
                <a:latin typeface="Arial" panose="020B0604020202020204" pitchFamily="34" charset="0"/>
                <a:ea typeface="Times New Roman" panose="02020603050405020304" pitchFamily="18" charset="0"/>
              </a:rPr>
              <a:t>ffectiveness </a:t>
            </a:r>
            <a:r>
              <a:rPr lang="en-US" dirty="0">
                <a:solidFill>
                  <a:srgbClr val="000000"/>
                </a:solidFill>
                <a:effectLst/>
                <a:latin typeface="Arial" panose="020B0604020202020204" pitchFamily="34" charset="0"/>
                <a:ea typeface="Times New Roman" panose="02020603050405020304" pitchFamily="18" charset="0"/>
              </a:rPr>
              <a:t>(APA, 2013)</a:t>
            </a:r>
            <a:endParaRPr lang="en-US" dirty="0"/>
          </a:p>
        </p:txBody>
      </p:sp>
      <p:sp>
        <p:nvSpPr>
          <p:cNvPr id="3" name="Content Placeholder 2">
            <a:extLst>
              <a:ext uri="{FF2B5EF4-FFF2-40B4-BE49-F238E27FC236}">
                <a16:creationId xmlns:a16="http://schemas.microsoft.com/office/drawing/2014/main" id="{2F204CFA-D87E-31C1-AFC0-76C070F5BDFA}"/>
              </a:ext>
            </a:extLst>
          </p:cNvPr>
          <p:cNvSpPr>
            <a:spLocks noGrp="1"/>
          </p:cNvSpPr>
          <p:nvPr>
            <p:ph idx="1"/>
          </p:nvPr>
        </p:nvSpPr>
        <p:spPr>
          <a:xfrm>
            <a:off x="676656" y="2011680"/>
            <a:ext cx="10753725" cy="4526772"/>
          </a:xfrm>
        </p:spPr>
        <p:txBody>
          <a:bodyPr>
            <a:normAutofit fontScale="85000" lnSpcReduction="20000"/>
          </a:bodyPr>
          <a:lstStyle/>
          <a:p>
            <a:pPr algn="l">
              <a:lnSpc>
                <a:spcPct val="120000"/>
              </a:lnSpc>
            </a:pPr>
            <a:r>
              <a:rPr lang="en-US" sz="3800" b="0" i="0" u="none" strike="noStrike" baseline="0" dirty="0">
                <a:latin typeface="Arial" panose="020B0604020202020204" pitchFamily="34" charset="0"/>
                <a:cs typeface="Arial" panose="020B0604020202020204" pitchFamily="34" charset="0"/>
              </a:rPr>
              <a:t>“comparisons of different forms of psychotherapy most often result in relatively nonsignificant difference, and contextual and relationship factors often mediate or moderate outcomes. These findings suggest that (1) most valid and structured psychotherapies are roughly equivalent in effectiveness and (2) patient and therapist characteristics, which are not usually  captured by a patient’s diagnosis or by the therapist’s use of a specific psychotherapy, affect the results” (</a:t>
            </a:r>
            <a:r>
              <a:rPr lang="en-US" sz="2900" dirty="0">
                <a:latin typeface="Arial" panose="020B0604020202020204" pitchFamily="34" charset="0"/>
                <a:cs typeface="Arial" panose="020B0604020202020204" pitchFamily="34" charset="0"/>
              </a:rPr>
              <a:t>APA 2012, p. 103)</a:t>
            </a:r>
          </a:p>
        </p:txBody>
      </p:sp>
    </p:spTree>
    <p:extLst>
      <p:ext uri="{BB962C8B-B14F-4D97-AF65-F5344CB8AC3E}">
        <p14:creationId xmlns:p14="http://schemas.microsoft.com/office/powerpoint/2010/main" val="3759686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8DBAB-7620-3AD3-FCF4-E2889CD1E2F8}"/>
              </a:ext>
            </a:extLst>
          </p:cNvPr>
          <p:cNvSpPr>
            <a:spLocks noGrp="1"/>
          </p:cNvSpPr>
          <p:nvPr>
            <p:ph type="title"/>
          </p:nvPr>
        </p:nvSpPr>
        <p:spPr/>
        <p:txBody>
          <a:bodyPr/>
          <a:lstStyle/>
          <a:p>
            <a:r>
              <a:rPr lang="en-US" i="1" dirty="0">
                <a:solidFill>
                  <a:srgbClr val="000000"/>
                </a:solidFill>
                <a:effectLst/>
                <a:latin typeface="Arial" panose="020B0604020202020204" pitchFamily="34" charset="0"/>
                <a:ea typeface="Times New Roman" panose="02020603050405020304" pitchFamily="18" charset="0"/>
              </a:rPr>
              <a:t>Recognition of Psychotherapy </a:t>
            </a:r>
            <a:r>
              <a:rPr lang="en-US" i="1" dirty="0">
                <a:solidFill>
                  <a:srgbClr val="000000"/>
                </a:solidFill>
                <a:latin typeface="Arial" panose="020B0604020202020204" pitchFamily="34" charset="0"/>
                <a:ea typeface="Times New Roman" panose="02020603050405020304" pitchFamily="18" charset="0"/>
              </a:rPr>
              <a:t>E</a:t>
            </a:r>
            <a:r>
              <a:rPr lang="en-US" i="1" dirty="0">
                <a:solidFill>
                  <a:srgbClr val="000000"/>
                </a:solidFill>
                <a:effectLst/>
                <a:latin typeface="Arial" panose="020B0604020202020204" pitchFamily="34" charset="0"/>
                <a:ea typeface="Times New Roman" panose="02020603050405020304" pitchFamily="18" charset="0"/>
              </a:rPr>
              <a:t>ffectiveness </a:t>
            </a:r>
            <a:r>
              <a:rPr lang="en-US" dirty="0">
                <a:solidFill>
                  <a:srgbClr val="000000"/>
                </a:solidFill>
                <a:effectLst/>
                <a:latin typeface="Arial" panose="020B0604020202020204" pitchFamily="34" charset="0"/>
                <a:ea typeface="Times New Roman" panose="02020603050405020304" pitchFamily="18" charset="0"/>
              </a:rPr>
              <a:t>(APA, 2013)</a:t>
            </a:r>
            <a:endParaRPr lang="en-US" dirty="0"/>
          </a:p>
        </p:txBody>
      </p:sp>
      <p:sp>
        <p:nvSpPr>
          <p:cNvPr id="3" name="Content Placeholder 2">
            <a:extLst>
              <a:ext uri="{FF2B5EF4-FFF2-40B4-BE49-F238E27FC236}">
                <a16:creationId xmlns:a16="http://schemas.microsoft.com/office/drawing/2014/main" id="{2F204CFA-D87E-31C1-AFC0-76C070F5BDFA}"/>
              </a:ext>
            </a:extLst>
          </p:cNvPr>
          <p:cNvSpPr>
            <a:spLocks noGrp="1"/>
          </p:cNvSpPr>
          <p:nvPr>
            <p:ph idx="1"/>
          </p:nvPr>
        </p:nvSpPr>
        <p:spPr>
          <a:xfrm>
            <a:off x="676656" y="2011680"/>
            <a:ext cx="10753725" cy="4526772"/>
          </a:xfrm>
        </p:spPr>
        <p:txBody>
          <a:bodyPr>
            <a:normAutofit/>
          </a:bodyPr>
          <a:lstStyle/>
          <a:p>
            <a:pPr algn="l">
              <a:lnSpc>
                <a:spcPct val="120000"/>
              </a:lnSpc>
            </a:pPr>
            <a:r>
              <a:rPr lang="en-US" sz="2900" dirty="0">
                <a:latin typeface="Arial" panose="020B0604020202020204" pitchFamily="34" charset="0"/>
                <a:cs typeface="Arial" panose="020B0604020202020204" pitchFamily="34" charset="0"/>
              </a:rPr>
              <a:t>There are no APA treatment guidelines for extreme abuse survivors, nor those with dissociative disorders. So we will review APA (2017) </a:t>
            </a:r>
            <a:r>
              <a:rPr lang="en-US" sz="2900" i="1" dirty="0">
                <a:latin typeface="Arial" panose="020B0604020202020204" pitchFamily="34" charset="0"/>
                <a:cs typeface="Arial" panose="020B0604020202020204" pitchFamily="34" charset="0"/>
              </a:rPr>
              <a:t>Clinical Practice Guideline for the Treatment of Posttraumatic Stress Disorder (PTSD) in Adults </a:t>
            </a:r>
            <a:r>
              <a:rPr lang="en-US" sz="2900" dirty="0">
                <a:latin typeface="Arial" panose="020B0604020202020204" pitchFamily="34" charset="0"/>
                <a:cs typeface="Arial" panose="020B0604020202020204" pitchFamily="34" charset="0"/>
              </a:rPr>
              <a:t>(</a:t>
            </a:r>
            <a:r>
              <a:rPr lang="en-US" sz="2900" dirty="0">
                <a:latin typeface="Arial" panose="020B0604020202020204" pitchFamily="34" charset="0"/>
                <a:cs typeface="Arial" panose="020B0604020202020204" pitchFamily="34" charset="0"/>
                <a:hlinkClick r:id="rId2"/>
              </a:rPr>
              <a:t>https://www.apa.org/ptsd-guideline/ptsd.pdf</a:t>
            </a:r>
            <a:r>
              <a:rPr lang="en-US" sz="2900" dirty="0">
                <a:latin typeface="Arial" panose="020B0604020202020204" pitchFamily="34" charset="0"/>
                <a:cs typeface="Arial" panose="020B0604020202020204" pitchFamily="34" charset="0"/>
              </a:rPr>
              <a:t>) and the ISSTD’s </a:t>
            </a:r>
            <a:r>
              <a:rPr lang="en-US" sz="3200" i="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Guidelines for Treating Dissociative Identity Disorder in Adults</a:t>
            </a:r>
            <a:r>
              <a:rPr lang="en-US" sz="3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third revision. </a:t>
            </a:r>
            <a:endParaRPr lang="en-US" sz="2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398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5647A-B79F-3F46-7D0B-13B52F5066FB}"/>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43DE7E87-2467-D5BF-8134-6CB2A9C41E54}"/>
              </a:ext>
            </a:extLst>
          </p:cNvPr>
          <p:cNvPicPr>
            <a:picLocks noGrp="1" noChangeAspect="1"/>
          </p:cNvPicPr>
          <p:nvPr>
            <p:ph idx="1"/>
          </p:nvPr>
        </p:nvPicPr>
        <p:blipFill>
          <a:blip r:embed="rId2"/>
          <a:stretch>
            <a:fillRect/>
          </a:stretch>
        </p:blipFill>
        <p:spPr>
          <a:xfrm>
            <a:off x="3647769" y="599769"/>
            <a:ext cx="4168876" cy="5758698"/>
          </a:xfrm>
          <a:prstGeom prst="rect">
            <a:avLst/>
          </a:prstGeom>
        </p:spPr>
      </p:pic>
    </p:spTree>
    <p:extLst>
      <p:ext uri="{BB962C8B-B14F-4D97-AF65-F5344CB8AC3E}">
        <p14:creationId xmlns:p14="http://schemas.microsoft.com/office/powerpoint/2010/main" val="26824803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0F349-C0E5-6542-4C73-339993DB1E8E}"/>
              </a:ext>
            </a:extLst>
          </p:cNvPr>
          <p:cNvSpPr>
            <a:spLocks noGrp="1"/>
          </p:cNvSpPr>
          <p:nvPr>
            <p:ph type="title"/>
          </p:nvPr>
        </p:nvSpPr>
        <p:spPr/>
        <p:txBody>
          <a:bodyPr>
            <a:normAutofit fontScale="90000"/>
          </a:bodyPr>
          <a:lstStyle/>
          <a:p>
            <a:r>
              <a:rPr lang="en-US" i="1" dirty="0">
                <a:solidFill>
                  <a:schemeClr val="tx1"/>
                </a:solidFill>
              </a:rPr>
              <a:t>Clinical Practice Guideline for the Treatment of Posttraumatic Stress Disorder (PTSD) in Adults </a:t>
            </a:r>
          </a:p>
        </p:txBody>
      </p:sp>
      <p:sp>
        <p:nvSpPr>
          <p:cNvPr id="3" name="Content Placeholder 2">
            <a:extLst>
              <a:ext uri="{FF2B5EF4-FFF2-40B4-BE49-F238E27FC236}">
                <a16:creationId xmlns:a16="http://schemas.microsoft.com/office/drawing/2014/main" id="{541B4CED-B184-44E0-9D61-8C651D07666E}"/>
              </a:ext>
            </a:extLst>
          </p:cNvPr>
          <p:cNvSpPr>
            <a:spLocks noGrp="1"/>
          </p:cNvSpPr>
          <p:nvPr>
            <p:ph idx="1"/>
          </p:nvPr>
        </p:nvSpPr>
        <p:spPr/>
        <p:txBody>
          <a:bodyPr>
            <a:normAutofit/>
          </a:bodyPr>
          <a:lstStyle/>
          <a:p>
            <a:pPr algn="l"/>
            <a:endParaRPr lang="en-US" sz="1800" b="0" i="0" u="none" strike="noStrike" baseline="0" dirty="0">
              <a:latin typeface="ArialMT"/>
            </a:endParaRPr>
          </a:p>
          <a:p>
            <a:pPr algn="l">
              <a:lnSpc>
                <a:spcPct val="100000"/>
              </a:lnSpc>
            </a:pPr>
            <a:r>
              <a:rPr lang="en-US" b="0" i="0" u="none" strike="noStrike" baseline="0" dirty="0">
                <a:latin typeface="Arial" panose="020B0604020202020204" pitchFamily="34" charset="0"/>
                <a:cs typeface="Arial" panose="020B0604020202020204" pitchFamily="34" charset="0"/>
              </a:rPr>
              <a:t>“the APA Guideline Development Panel (GDP) strongly recommends the use of the following psychotherapies/interventions .  .  . for adult patients with PTSD: cognitive behavioral therapy (CBT), cognitive processing therapy (CPT), cognitive therapy (CT), and prolonged exposure therapy (PE). The panel suggests the use of brief eclectic psychotherapy (BEP), eye movement desensitization and reprocessing (EMDR), and narrative exposure therapy (NET). There is insufficient evidence to recommend for or against offering Seeking Safety (SS) or relaxation (RLX)” (2017, p. ES-2).</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31321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0F349-C0E5-6542-4C73-339993DB1E8E}"/>
              </a:ext>
            </a:extLst>
          </p:cNvPr>
          <p:cNvSpPr>
            <a:spLocks noGrp="1"/>
          </p:cNvSpPr>
          <p:nvPr>
            <p:ph type="title"/>
          </p:nvPr>
        </p:nvSpPr>
        <p:spPr/>
        <p:txBody>
          <a:bodyPr>
            <a:normAutofit fontScale="90000"/>
          </a:bodyPr>
          <a:lstStyle/>
          <a:p>
            <a:r>
              <a:rPr lang="en-US" i="1" dirty="0">
                <a:solidFill>
                  <a:schemeClr val="tx1"/>
                </a:solidFill>
              </a:rPr>
              <a:t>Clinical Practice Guideline for the Treatment of Posttraumatic Stress Disorder (PTSD) in Adults </a:t>
            </a:r>
          </a:p>
        </p:txBody>
      </p:sp>
      <p:sp>
        <p:nvSpPr>
          <p:cNvPr id="3" name="Content Placeholder 2">
            <a:extLst>
              <a:ext uri="{FF2B5EF4-FFF2-40B4-BE49-F238E27FC236}">
                <a16:creationId xmlns:a16="http://schemas.microsoft.com/office/drawing/2014/main" id="{541B4CED-B184-44E0-9D61-8C651D07666E}"/>
              </a:ext>
            </a:extLst>
          </p:cNvPr>
          <p:cNvSpPr>
            <a:spLocks noGrp="1"/>
          </p:cNvSpPr>
          <p:nvPr>
            <p:ph idx="1"/>
          </p:nvPr>
        </p:nvSpPr>
        <p:spPr/>
        <p:txBody>
          <a:bodyPr>
            <a:normAutofit/>
          </a:bodyPr>
          <a:lstStyle/>
          <a:p>
            <a:pPr algn="l"/>
            <a:endParaRPr lang="en-US" sz="1800" b="0" i="0" u="none" strike="noStrike" baseline="0" dirty="0">
              <a:latin typeface="Arial" panose="020B0604020202020204" pitchFamily="34" charset="0"/>
              <a:cs typeface="Arial" panose="020B0604020202020204" pitchFamily="34" charset="0"/>
            </a:endParaRPr>
          </a:p>
          <a:p>
            <a:pPr algn="l"/>
            <a:endParaRPr lang="en-US" sz="1800" dirty="0">
              <a:latin typeface="Arial" panose="020B0604020202020204" pitchFamily="34" charset="0"/>
              <a:cs typeface="Arial" panose="020B0604020202020204" pitchFamily="34" charset="0"/>
            </a:endParaRPr>
          </a:p>
          <a:p>
            <a:pPr algn="l"/>
            <a:r>
              <a:rPr lang="en-US" b="0" i="0" u="none" strike="noStrike" baseline="0" dirty="0">
                <a:latin typeface="Arial" panose="020B0604020202020204" pitchFamily="34" charset="0"/>
                <a:cs typeface="Arial" panose="020B0604020202020204" pitchFamily="34" charset="0"/>
              </a:rPr>
              <a:t>“For medications, the panel suggests offering the following (in alphabetical order): fluoxetine, paroxetine, sertraline, and venlafaxine. There is insufficient evidence to recommend for or against offering risperidone and topiramate” (APA, 2017, p. ES-2).</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40276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0F349-C0E5-6542-4C73-339993DB1E8E}"/>
              </a:ext>
            </a:extLst>
          </p:cNvPr>
          <p:cNvSpPr>
            <a:spLocks noGrp="1"/>
          </p:cNvSpPr>
          <p:nvPr>
            <p:ph type="title"/>
          </p:nvPr>
        </p:nvSpPr>
        <p:spPr/>
        <p:txBody>
          <a:bodyPr>
            <a:normAutofit fontScale="90000"/>
          </a:bodyPr>
          <a:lstStyle/>
          <a:p>
            <a:r>
              <a:rPr lang="en-US" i="1" dirty="0">
                <a:solidFill>
                  <a:schemeClr val="tx1"/>
                </a:solidFill>
              </a:rPr>
              <a:t>Clinical Practice Guideline for the Treatment of Posttraumatic Stress Disorder (PTSD) in Adults </a:t>
            </a:r>
          </a:p>
        </p:txBody>
      </p:sp>
      <p:sp>
        <p:nvSpPr>
          <p:cNvPr id="3" name="Content Placeholder 2">
            <a:extLst>
              <a:ext uri="{FF2B5EF4-FFF2-40B4-BE49-F238E27FC236}">
                <a16:creationId xmlns:a16="http://schemas.microsoft.com/office/drawing/2014/main" id="{541B4CED-B184-44E0-9D61-8C651D07666E}"/>
              </a:ext>
            </a:extLst>
          </p:cNvPr>
          <p:cNvSpPr>
            <a:spLocks noGrp="1"/>
          </p:cNvSpPr>
          <p:nvPr>
            <p:ph idx="1"/>
          </p:nvPr>
        </p:nvSpPr>
        <p:spPr/>
        <p:txBody>
          <a:bodyPr>
            <a:normAutofit fontScale="92500" lnSpcReduction="20000"/>
          </a:bodyPr>
          <a:lstStyle/>
          <a:p>
            <a:pPr algn="l"/>
            <a:endParaRPr lang="en-US" sz="1800" b="0" i="0" u="none" strike="noStrike" baseline="0" dirty="0">
              <a:latin typeface="ArialMT"/>
            </a:endParaRPr>
          </a:p>
          <a:p>
            <a:pPr algn="l">
              <a:lnSpc>
                <a:spcPct val="100000"/>
              </a:lnSpc>
            </a:pPr>
            <a:r>
              <a:rPr lang="en-US" b="0" i="0" u="none" strike="noStrike" baseline="0" dirty="0">
                <a:latin typeface="Arial" panose="020B0604020202020204" pitchFamily="34" charset="0"/>
                <a:cs typeface="Arial" panose="020B0604020202020204" pitchFamily="34" charset="0"/>
              </a:rPr>
              <a:t>There have been a variety of criticisms of this clinical practice guideline. We will review </a:t>
            </a:r>
          </a:p>
          <a:p>
            <a:pPr>
              <a:lnSpc>
                <a:spcPct val="100000"/>
              </a:lnSpc>
            </a:pPr>
            <a:r>
              <a:rPr lang="en-US" sz="2400" dirty="0">
                <a:effectLst/>
                <a:latin typeface="Arial" panose="020B0604020202020204" pitchFamily="34" charset="0"/>
                <a:ea typeface="Calibri" panose="020F0502020204030204" pitchFamily="34" charset="0"/>
                <a:cs typeface="Arial" panose="020B0604020202020204" pitchFamily="34" charset="0"/>
              </a:rPr>
              <a:t>Dominguez S. K., &amp; Lee C. W. (2017) Errors in the 2017 APA Clinical Practice 	Guideline for the Treatment of PTSD: What the data actually says. 	</a:t>
            </a:r>
            <a:r>
              <a:rPr lang="en-US" sz="2400" i="1" dirty="0">
                <a:effectLst/>
                <a:latin typeface="Arial" panose="020B0604020202020204" pitchFamily="34" charset="0"/>
                <a:ea typeface="Calibri" panose="020F0502020204030204" pitchFamily="34" charset="0"/>
                <a:cs typeface="Arial" panose="020B0604020202020204" pitchFamily="34" charset="0"/>
              </a:rPr>
              <a:t>Frontiers in Psychology, 8</a:t>
            </a:r>
            <a:r>
              <a:rPr lang="en-US" sz="2400" dirty="0">
                <a:effectLst/>
                <a:latin typeface="Arial" panose="020B0604020202020204" pitchFamily="34" charset="0"/>
                <a:ea typeface="Calibri" panose="020F0502020204030204" pitchFamily="34" charset="0"/>
                <a:cs typeface="Arial" panose="020B0604020202020204" pitchFamily="34" charset="0"/>
              </a:rPr>
              <a:t>,14–25. 	</a:t>
            </a:r>
            <a:r>
              <a:rPr lang="en-US" sz="24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https://doi.org/10.3389/fpsyg.2017.01425</a:t>
            </a:r>
            <a:r>
              <a:rPr lang="en-US" sz="2400" dirty="0">
                <a:effectLst/>
                <a:latin typeface="Arial" panose="020B0604020202020204" pitchFamily="34" charset="0"/>
                <a:ea typeface="Calibri" panose="020F0502020204030204" pitchFamily="34" charset="0"/>
                <a:cs typeface="Arial" panose="020B0604020202020204" pitchFamily="34" charset="0"/>
              </a:rPr>
              <a:t> </a:t>
            </a:r>
          </a:p>
          <a:p>
            <a:pPr>
              <a:lnSpc>
                <a:spcPct val="100000"/>
              </a:lnSpc>
            </a:pPr>
            <a:r>
              <a:rPr lang="en-US" sz="2400" dirty="0">
                <a:effectLst/>
                <a:latin typeface="Arial" panose="020B0604020202020204" pitchFamily="34" charset="0"/>
                <a:ea typeface="Calibri" panose="020F0502020204030204" pitchFamily="34" charset="0"/>
                <a:cs typeface="Arial" panose="020B0604020202020204" pitchFamily="34" charset="0"/>
              </a:rPr>
              <a:t>Norcross, J. C., &amp; </a:t>
            </a:r>
            <a:r>
              <a:rPr lang="en-US" sz="2400" dirty="0" err="1">
                <a:effectLst/>
                <a:latin typeface="Arial" panose="020B0604020202020204" pitchFamily="34" charset="0"/>
                <a:ea typeface="Calibri" panose="020F0502020204030204" pitchFamily="34" charset="0"/>
                <a:cs typeface="Arial" panose="020B0604020202020204" pitchFamily="34" charset="0"/>
              </a:rPr>
              <a:t>Wampold</a:t>
            </a:r>
            <a:r>
              <a:rPr lang="en-US" sz="2400" dirty="0">
                <a:effectLst/>
                <a:latin typeface="Arial" panose="020B0604020202020204" pitchFamily="34" charset="0"/>
                <a:ea typeface="Calibri" panose="020F0502020204030204" pitchFamily="34" charset="0"/>
                <a:cs typeface="Arial" panose="020B0604020202020204" pitchFamily="34" charset="0"/>
              </a:rPr>
              <a:t>, B. E. (2019). Relationships and responsiveness in the 	psychological treatment of trauma: The tragedy of the APA Clinical Practice 	Guideline. </a:t>
            </a:r>
            <a:r>
              <a:rPr lang="en-US" sz="2400" i="1" dirty="0">
                <a:effectLst/>
                <a:latin typeface="Arial" panose="020B0604020202020204" pitchFamily="34" charset="0"/>
                <a:ea typeface="Calibri" panose="020F0502020204030204" pitchFamily="34" charset="0"/>
                <a:cs typeface="Arial" panose="020B0604020202020204" pitchFamily="34" charset="0"/>
              </a:rPr>
              <a:t>Psychotherapy, 56</a:t>
            </a:r>
            <a:r>
              <a:rPr lang="en-US" sz="2400" dirty="0">
                <a:effectLst/>
                <a:latin typeface="Arial" panose="020B0604020202020204" pitchFamily="34" charset="0"/>
                <a:ea typeface="Calibri" panose="020F0502020204030204" pitchFamily="34" charset="0"/>
                <a:cs typeface="Arial" panose="020B0604020202020204" pitchFamily="34" charset="0"/>
              </a:rPr>
              <a:t>(3), 391–399. 	</a:t>
            </a:r>
            <a:r>
              <a:rPr lang="en-US" sz="24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3"/>
              </a:rPr>
              <a:t>https://doi.org/10.1037/pst0000228</a:t>
            </a:r>
            <a:r>
              <a:rPr lang="en-US" sz="2400" dirty="0">
                <a:effectLst/>
                <a:latin typeface="Arial" panose="020B0604020202020204" pitchFamily="34" charset="0"/>
                <a:ea typeface="Calibri" panose="020F0502020204030204" pitchFamily="34" charset="0"/>
                <a:cs typeface="Arial" panose="020B0604020202020204" pitchFamily="34" charset="0"/>
              </a:rPr>
              <a:t> </a:t>
            </a:r>
          </a:p>
          <a:p>
            <a:pPr>
              <a:lnSpc>
                <a:spcPct val="100000"/>
              </a:lnSpc>
            </a:pP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algn="l">
              <a:lnSpc>
                <a:spcPct val="10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762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4C044-9979-3462-258E-86445E536827}"/>
              </a:ext>
            </a:extLst>
          </p:cNvPr>
          <p:cNvSpPr>
            <a:spLocks noGrp="1"/>
          </p:cNvSpPr>
          <p:nvPr>
            <p:ph type="title"/>
          </p:nvPr>
        </p:nvSpPr>
        <p:spPr>
          <a:xfrm>
            <a:off x="706299" y="639763"/>
            <a:ext cx="3947998" cy="5492750"/>
          </a:xfrm>
        </p:spPr>
        <p:txBody>
          <a:bodyPr>
            <a:normAutofit/>
          </a:bodyPr>
          <a:lstStyle/>
          <a:p>
            <a:r>
              <a:rPr lang="en-US" sz="6000" dirty="0">
                <a:solidFill>
                  <a:srgbClr val="FFFFFF"/>
                </a:solidFill>
              </a:rPr>
              <a:t> </a:t>
            </a:r>
            <a:r>
              <a:rPr lang="en-US" sz="6000" dirty="0">
                <a:solidFill>
                  <a:schemeClr val="bg1"/>
                </a:solidFill>
              </a:rPr>
              <a:t>Outline</a:t>
            </a:r>
            <a:br>
              <a:rPr lang="en-US" sz="6000" dirty="0">
                <a:solidFill>
                  <a:srgbClr val="FFFFFF"/>
                </a:solidFill>
              </a:rPr>
            </a:br>
            <a:endParaRPr lang="en-US" sz="6000" dirty="0">
              <a:solidFill>
                <a:srgbClr val="FFFFFF"/>
              </a:solidFill>
            </a:endParaRPr>
          </a:p>
        </p:txBody>
      </p:sp>
      <p:sp>
        <p:nvSpPr>
          <p:cNvPr id="3" name="Content Placeholder 2">
            <a:extLst>
              <a:ext uri="{FF2B5EF4-FFF2-40B4-BE49-F238E27FC236}">
                <a16:creationId xmlns:a16="http://schemas.microsoft.com/office/drawing/2014/main" id="{330D2873-D6DB-F18A-3C51-5E9F10D7ABCB}"/>
              </a:ext>
            </a:extLst>
          </p:cNvPr>
          <p:cNvSpPr>
            <a:spLocks noGrp="1"/>
          </p:cNvSpPr>
          <p:nvPr>
            <p:ph idx="1"/>
          </p:nvPr>
        </p:nvSpPr>
        <p:spPr>
          <a:xfrm>
            <a:off x="5288349" y="639764"/>
            <a:ext cx="6142032" cy="5492749"/>
          </a:xfrm>
        </p:spPr>
        <p:txBody>
          <a:bodyPr anchor="ctr">
            <a:normAutofit/>
          </a:bodyPr>
          <a:lstStyle/>
          <a:p>
            <a:pPr marL="0" marR="0">
              <a:spcBef>
                <a:spcPts val="0"/>
              </a:spcBef>
              <a:spcAft>
                <a:spcPts val="0"/>
              </a:spcAft>
            </a:pPr>
            <a:br>
              <a:rPr lang="en-US" b="1" dirty="0">
                <a:solidFill>
                  <a:schemeClr val="bg1"/>
                </a:solidFill>
                <a:effectLst/>
                <a:latin typeface="Abadi" panose="020B0604020104020204" pitchFamily="34" charset="0"/>
                <a:ea typeface="Times New Roman" panose="02020603050405020304" pitchFamily="18" charset="0"/>
                <a:cs typeface="Times New Roman" panose="02020603050405020304" pitchFamily="18" charset="0"/>
              </a:rPr>
            </a:br>
            <a:r>
              <a:rPr lang="en-US"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 Introduction to Professional Standards and Guidelines</a:t>
            </a:r>
          </a:p>
          <a:p>
            <a:pPr marL="0" marR="0">
              <a:spcBef>
                <a:spcPts val="0"/>
              </a:spcBef>
              <a:spcAft>
                <a:spcPts val="0"/>
              </a:spcAft>
            </a:pPr>
            <a:endParaRPr lang="en-US"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B. APA’s (2021) </a:t>
            </a:r>
            <a:r>
              <a:rPr lang="en-US"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Professional Practice Guidelines for Evidence-Based Psychological Practice in Health Care</a:t>
            </a:r>
          </a:p>
          <a:p>
            <a:pPr marL="0" marR="0">
              <a:spcBef>
                <a:spcPts val="0"/>
              </a:spcBef>
              <a:spcAft>
                <a:spcPts val="0"/>
              </a:spcAft>
            </a:pPr>
            <a:endParaRPr lang="en-US"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 </a:t>
            </a:r>
            <a:r>
              <a:rPr lang="en-US"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Clinical Practice Guideline for the Treatment of Posttraumatic Stress Disorder (PTSD) in Adults</a:t>
            </a:r>
            <a:r>
              <a:rPr lang="en-US"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(APA, 2017) Review and Critique</a:t>
            </a:r>
          </a:p>
          <a:p>
            <a:pPr marL="0" marR="0">
              <a:spcBef>
                <a:spcPts val="0"/>
              </a:spcBef>
              <a:spcAft>
                <a:spcPts val="0"/>
              </a:spcAft>
            </a:pPr>
            <a:endParaRPr lang="en-US"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 </a:t>
            </a:r>
            <a:r>
              <a:rPr lang="en-US" i="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Guidelines for Treating Dissociative Identity Disorder in Adults, Third Revision.</a:t>
            </a:r>
            <a:endParaRPr lang="en-US"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i="1" dirty="0">
                <a:effectLst/>
                <a:latin typeface="Arial" panose="020B060402020202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722905892"/>
      </p:ext>
    </p:extLst>
  </p:cSld>
  <p:clrMapOvr>
    <a:overrideClrMapping bg1="dk1" tx1="lt1" bg2="dk2" tx2="lt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AB378-54DE-B425-9726-BB6A580799DF}"/>
              </a:ext>
            </a:extLst>
          </p:cNvPr>
          <p:cNvSpPr>
            <a:spLocks noGrp="1"/>
          </p:cNvSpPr>
          <p:nvPr>
            <p:ph type="title"/>
          </p:nvPr>
        </p:nvSpPr>
        <p:spPr>
          <a:xfrm>
            <a:off x="334297" y="499532"/>
            <a:ext cx="11434915" cy="1722557"/>
          </a:xfrm>
        </p:spPr>
        <p:txBody>
          <a:bodyPr>
            <a:normAutofit fontScale="90000"/>
          </a:bodyPr>
          <a:lstStyle/>
          <a:p>
            <a:r>
              <a:rPr lang="en-US" dirty="0">
                <a:solidFill>
                  <a:schemeClr val="tx1"/>
                </a:solidFill>
              </a:rPr>
              <a:t>Dominguez &amp; Lee (2017) Errors in the 2017 APA Clinical Practice Guideline for the Treatment of PTSD: What the data actually says</a:t>
            </a:r>
            <a:r>
              <a:rPr lang="en-US" dirty="0"/>
              <a:t>. </a:t>
            </a:r>
          </a:p>
        </p:txBody>
      </p:sp>
      <p:sp>
        <p:nvSpPr>
          <p:cNvPr id="3" name="Content Placeholder 2">
            <a:extLst>
              <a:ext uri="{FF2B5EF4-FFF2-40B4-BE49-F238E27FC236}">
                <a16:creationId xmlns:a16="http://schemas.microsoft.com/office/drawing/2014/main" id="{C1CD1921-46FB-30DB-8E17-04365EEA9481}"/>
              </a:ext>
            </a:extLst>
          </p:cNvPr>
          <p:cNvSpPr>
            <a:spLocks noGrp="1"/>
          </p:cNvSpPr>
          <p:nvPr>
            <p:ph idx="1"/>
          </p:nvPr>
        </p:nvSpPr>
        <p:spPr>
          <a:xfrm>
            <a:off x="676656" y="2615381"/>
            <a:ext cx="10753725" cy="3162484"/>
          </a:xfrm>
        </p:spPr>
        <p:txBody>
          <a:bodyPr>
            <a:normAutofit/>
          </a:bodyPr>
          <a:lstStyle/>
          <a:p>
            <a:pPr algn="l"/>
            <a:r>
              <a:rPr lang="en-US" b="0" i="0" u="none" strike="noStrike" baseline="0" dirty="0">
                <a:solidFill>
                  <a:srgbClr val="000000"/>
                </a:solidFill>
                <a:latin typeface="MinionPro-Regular"/>
              </a:rPr>
              <a:t>“The APA guidelines are utilized worldwide and the accuracy of the document and the data it contains is crucial. This review highlights some serious inaccuracies regarding the way studies were handled in the statistical review of papers particularly with respect to evidence concerning EMDR. Therefore, the subsequent conclusions of the draft guidelines are flawed. Such failure to acknowledge errors explains why the proposed 2017 guidelines are at odds with other best practice guidelines from other countries and international based guidelines such as the World health Organization in 2013 (</a:t>
            </a:r>
            <a:r>
              <a:rPr lang="en-US" b="0" i="0" u="none" strike="noStrike" baseline="0" dirty="0">
                <a:solidFill>
                  <a:srgbClr val="4D4D4D"/>
                </a:solidFill>
                <a:latin typeface="MinionPro-Regular"/>
              </a:rPr>
              <a:t>World Health Organization, 2013</a:t>
            </a:r>
            <a:r>
              <a:rPr lang="en-US" b="0" i="0" u="none" strike="noStrike" baseline="0" dirty="0">
                <a:solidFill>
                  <a:srgbClr val="000000"/>
                </a:solidFill>
                <a:latin typeface="MinionPro-Regular"/>
              </a:rPr>
              <a:t>)” (2017, p. 6).</a:t>
            </a:r>
            <a:endParaRPr lang="en-US" dirty="0"/>
          </a:p>
        </p:txBody>
      </p:sp>
    </p:spTree>
    <p:extLst>
      <p:ext uri="{BB962C8B-B14F-4D97-AF65-F5344CB8AC3E}">
        <p14:creationId xmlns:p14="http://schemas.microsoft.com/office/powerpoint/2010/main" val="31985313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8043F-DB99-FD8F-3598-0EB37466239F}"/>
              </a:ext>
            </a:extLst>
          </p:cNvPr>
          <p:cNvSpPr>
            <a:spLocks noGrp="1"/>
          </p:cNvSpPr>
          <p:nvPr>
            <p:ph type="title"/>
          </p:nvPr>
        </p:nvSpPr>
        <p:spPr/>
        <p:txBody>
          <a:bodyPr>
            <a:normAutofit fontScale="90000"/>
          </a:bodyPr>
          <a:lstStyle/>
          <a:p>
            <a:r>
              <a:rPr lang="en-US" dirty="0">
                <a:solidFill>
                  <a:schemeClr val="tx1"/>
                </a:solidFill>
              </a:rPr>
              <a:t>Norcross &amp; </a:t>
            </a:r>
            <a:r>
              <a:rPr lang="en-US" dirty="0" err="1">
                <a:solidFill>
                  <a:schemeClr val="tx1"/>
                </a:solidFill>
              </a:rPr>
              <a:t>Wampold</a:t>
            </a:r>
            <a:r>
              <a:rPr lang="en-US" dirty="0">
                <a:solidFill>
                  <a:schemeClr val="tx1"/>
                </a:solidFill>
              </a:rPr>
              <a:t> (2019) Relationships and responsiveness in the psychological treatment of trauma: The tragedy of the APA Clinical Practice Guideline </a:t>
            </a:r>
          </a:p>
        </p:txBody>
      </p:sp>
      <p:sp>
        <p:nvSpPr>
          <p:cNvPr id="3" name="Content Placeholder 2">
            <a:extLst>
              <a:ext uri="{FF2B5EF4-FFF2-40B4-BE49-F238E27FC236}">
                <a16:creationId xmlns:a16="http://schemas.microsoft.com/office/drawing/2014/main" id="{C36E3DED-3874-0CBE-3D7A-074B0D5B7DDD}"/>
              </a:ext>
            </a:extLst>
          </p:cNvPr>
          <p:cNvSpPr>
            <a:spLocks noGrp="1"/>
          </p:cNvSpPr>
          <p:nvPr>
            <p:ph idx="1"/>
          </p:nvPr>
        </p:nvSpPr>
        <p:spPr/>
        <p:txBody>
          <a:bodyPr>
            <a:normAutofit lnSpcReduction="10000"/>
          </a:bodyPr>
          <a:lstStyle/>
          <a:p>
            <a:endParaRPr lang="en-US" dirty="0"/>
          </a:p>
          <a:p>
            <a:endParaRPr lang="en-US" dirty="0"/>
          </a:p>
          <a:p>
            <a:pPr algn="l"/>
            <a:r>
              <a:rPr lang="en-US" b="0" i="0" u="none" strike="noStrike" baseline="0" dirty="0">
                <a:latin typeface="Arial" panose="020B0604020202020204" pitchFamily="34" charset="0"/>
                <a:cs typeface="Arial" panose="020B0604020202020204" pitchFamily="34" charset="0"/>
              </a:rPr>
              <a:t>“In the biomedical tradition, the APA (2017) Guideline for PTSD in adults looked vainly for differences in effectiveness among treatment methods. The guideline developers did so knowing in advance that the randomized controlled trials (RCTs) on psychotherapy for trauma and the multiple meta-analyses of those RCTs produced little evidence for any meaningful outcome differences” (2019, p. 393).</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decision in the APA Guideline to focus on RCTs conducted on particular treatment methods derives, we believe, from a fruitless attempt to impose a biomedical model onto psychological healing” (2019, p. 393).</a:t>
            </a:r>
          </a:p>
        </p:txBody>
      </p:sp>
    </p:spTree>
    <p:extLst>
      <p:ext uri="{BB962C8B-B14F-4D97-AF65-F5344CB8AC3E}">
        <p14:creationId xmlns:p14="http://schemas.microsoft.com/office/powerpoint/2010/main" val="7981078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8043F-DB99-FD8F-3598-0EB37466239F}"/>
              </a:ext>
            </a:extLst>
          </p:cNvPr>
          <p:cNvSpPr>
            <a:spLocks noGrp="1"/>
          </p:cNvSpPr>
          <p:nvPr>
            <p:ph type="title"/>
          </p:nvPr>
        </p:nvSpPr>
        <p:spPr/>
        <p:txBody>
          <a:bodyPr>
            <a:normAutofit fontScale="90000"/>
          </a:bodyPr>
          <a:lstStyle/>
          <a:p>
            <a:r>
              <a:rPr lang="en-US" dirty="0">
                <a:solidFill>
                  <a:schemeClr val="tx1"/>
                </a:solidFill>
              </a:rPr>
              <a:t>Norcross &amp; </a:t>
            </a:r>
            <a:r>
              <a:rPr lang="en-US" dirty="0" err="1">
                <a:solidFill>
                  <a:schemeClr val="tx1"/>
                </a:solidFill>
              </a:rPr>
              <a:t>Wampold</a:t>
            </a:r>
            <a:r>
              <a:rPr lang="en-US" dirty="0">
                <a:solidFill>
                  <a:schemeClr val="tx1"/>
                </a:solidFill>
              </a:rPr>
              <a:t> (2019) Relationships and responsiveness in the psychological treatment of trauma: The tragedy of the APA Clinical Practice Guideline </a:t>
            </a:r>
          </a:p>
        </p:txBody>
      </p:sp>
      <p:sp>
        <p:nvSpPr>
          <p:cNvPr id="3" name="Content Placeholder 2">
            <a:extLst>
              <a:ext uri="{FF2B5EF4-FFF2-40B4-BE49-F238E27FC236}">
                <a16:creationId xmlns:a16="http://schemas.microsoft.com/office/drawing/2014/main" id="{C36E3DED-3874-0CBE-3D7A-074B0D5B7DDD}"/>
              </a:ext>
            </a:extLst>
          </p:cNvPr>
          <p:cNvSpPr>
            <a:spLocks noGrp="1"/>
          </p:cNvSpPr>
          <p:nvPr>
            <p:ph idx="1"/>
          </p:nvPr>
        </p:nvSpPr>
        <p:spPr/>
        <p:txBody>
          <a:bodyPr>
            <a:normAutofit/>
          </a:bodyPr>
          <a:lstStyle/>
          <a:p>
            <a:endParaRPr lang="en-US" dirty="0"/>
          </a:p>
          <a:p>
            <a:endParaRPr lang="en-US" dirty="0"/>
          </a:p>
          <a:p>
            <a:pPr algn="l"/>
            <a:r>
              <a:rPr lang="en-US" b="0" i="0" u="none" strike="noStrike" baseline="0" dirty="0">
                <a:latin typeface="Arial" panose="020B0604020202020204" pitchFamily="34" charset="0"/>
                <a:cs typeface="Arial" panose="020B0604020202020204" pitchFamily="34" charset="0"/>
              </a:rPr>
              <a:t>“In this regard, it should prove unsurprising that treatment guidelines around the world are not consistent (</a:t>
            </a:r>
            <a:r>
              <a:rPr lang="en-US" b="0" i="0" u="none" strike="noStrike" baseline="0" dirty="0" err="1">
                <a:latin typeface="Arial" panose="020B0604020202020204" pitchFamily="34" charset="0"/>
                <a:cs typeface="Arial" panose="020B0604020202020204" pitchFamily="34" charset="0"/>
              </a:rPr>
              <a:t>Moriana</a:t>
            </a:r>
            <a:r>
              <a:rPr lang="en-US" b="0" i="0" u="none" strike="noStrike" baseline="0" dirty="0">
                <a:latin typeface="Arial" panose="020B0604020202020204" pitchFamily="34" charset="0"/>
                <a:cs typeface="Arial" panose="020B0604020202020204" pitchFamily="34" charset="0"/>
              </a:rPr>
              <a:t>, </a:t>
            </a:r>
            <a:r>
              <a:rPr lang="en-US" b="0" i="0" u="none" strike="noStrike" baseline="0" dirty="0" err="1">
                <a:latin typeface="Arial" panose="020B0604020202020204" pitchFamily="34" charset="0"/>
                <a:cs typeface="Arial" panose="020B0604020202020204" pitchFamily="34" charset="0"/>
              </a:rPr>
              <a:t>Gálvez</a:t>
            </a:r>
            <a:r>
              <a:rPr lang="en-US" b="0" i="0" u="none" strike="noStrike" baseline="0" dirty="0">
                <a:latin typeface="Arial" panose="020B0604020202020204" pitchFamily="34" charset="0"/>
                <a:cs typeface="Arial" panose="020B0604020202020204" pitchFamily="34" charset="0"/>
              </a:rPr>
              <a:t>-Lara, &amp; </a:t>
            </a:r>
            <a:r>
              <a:rPr lang="en-US" b="0" i="0" u="none" strike="noStrike" baseline="0" dirty="0" err="1">
                <a:latin typeface="Arial" panose="020B0604020202020204" pitchFamily="34" charset="0"/>
                <a:cs typeface="Arial" panose="020B0604020202020204" pitchFamily="34" charset="0"/>
              </a:rPr>
              <a:t>Corpas</a:t>
            </a:r>
            <a:r>
              <a:rPr lang="en-US" b="0" i="0" u="none" strike="noStrike" baseline="0" dirty="0">
                <a:latin typeface="Arial" panose="020B0604020202020204" pitchFamily="34" charset="0"/>
                <a:cs typeface="Arial" panose="020B0604020202020204" pitchFamily="34" charset="0"/>
              </a:rPr>
              <a:t>, 2017), although the research evidence is the same. The reality is that guidelines are produced within a political, not only scientific, context” (2019, p. 398).</a:t>
            </a:r>
          </a:p>
        </p:txBody>
      </p:sp>
    </p:spTree>
    <p:extLst>
      <p:ext uri="{BB962C8B-B14F-4D97-AF65-F5344CB8AC3E}">
        <p14:creationId xmlns:p14="http://schemas.microsoft.com/office/powerpoint/2010/main" val="1707015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0FA8C-EA8D-860E-643B-7630B9E0443D}"/>
              </a:ext>
            </a:extLst>
          </p:cNvPr>
          <p:cNvSpPr>
            <a:spLocks noGrp="1"/>
          </p:cNvSpPr>
          <p:nvPr>
            <p:ph type="title"/>
          </p:nvPr>
        </p:nvSpPr>
        <p:spPr/>
        <p:txBody>
          <a:bodyPr>
            <a:normAutofit fontScale="90000"/>
          </a:bodyPr>
          <a:lstStyle/>
          <a:p>
            <a:pPr algn="l"/>
            <a:r>
              <a:rPr lang="en-US" dirty="0">
                <a:solidFill>
                  <a:schemeClr val="tx1"/>
                </a:solidFill>
              </a:rPr>
              <a:t>ISSTD (2011) </a:t>
            </a:r>
            <a:r>
              <a:rPr lang="en-US" sz="4000" i="1" u="none" strike="noStrike" baseline="0" dirty="0">
                <a:solidFill>
                  <a:schemeClr val="tx1"/>
                </a:solidFill>
                <a:latin typeface="Arial" panose="020B0604020202020204" pitchFamily="34" charset="0"/>
                <a:cs typeface="Arial" panose="020B0604020202020204" pitchFamily="34" charset="0"/>
              </a:rPr>
              <a:t>Guidelines for Treating Dissociative Identity Disorder in Adults, Third Revision</a:t>
            </a:r>
            <a:endParaRPr lang="en-US" sz="4000" i="1"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52BB5D8-2ACD-A6F2-6E1D-F66BAE85C8BB}"/>
              </a:ext>
            </a:extLst>
          </p:cNvPr>
          <p:cNvSpPr>
            <a:spLocks noGrp="1"/>
          </p:cNvSpPr>
          <p:nvPr>
            <p:ph idx="1"/>
          </p:nvPr>
        </p:nvSpPr>
        <p:spPr/>
        <p:txBody>
          <a:bodyPr>
            <a:normAutofit/>
          </a:bodyPr>
          <a:lstStyle/>
          <a:p>
            <a:pPr algn="l"/>
            <a:r>
              <a:rPr lang="en-US" dirty="0">
                <a:latin typeface="Arial" panose="020B0604020202020204" pitchFamily="34" charset="0"/>
                <a:cs typeface="Arial" panose="020B0604020202020204" pitchFamily="34" charset="0"/>
              </a:rPr>
              <a:t>“Treatment should always be individualized, and clinicians must</a:t>
            </a:r>
          </a:p>
          <a:p>
            <a:pPr algn="l"/>
            <a:r>
              <a:rPr lang="en-US" dirty="0">
                <a:latin typeface="Arial" panose="020B0604020202020204" pitchFamily="34" charset="0"/>
                <a:cs typeface="Arial" panose="020B0604020202020204" pitchFamily="34" charset="0"/>
              </a:rPr>
              <a:t>use their judgment concerning the appropriateness for a particular patient</a:t>
            </a:r>
          </a:p>
          <a:p>
            <a:pPr algn="l"/>
            <a:r>
              <a:rPr lang="en-US" dirty="0">
                <a:latin typeface="Arial" panose="020B0604020202020204" pitchFamily="34" charset="0"/>
                <a:cs typeface="Arial" panose="020B0604020202020204" pitchFamily="34" charset="0"/>
              </a:rPr>
              <a:t>of a specific method of care in light of the clinical data presented by the</a:t>
            </a:r>
          </a:p>
          <a:p>
            <a:pPr algn="l"/>
            <a:r>
              <a:rPr lang="en-US" dirty="0">
                <a:latin typeface="Arial" panose="020B0604020202020204" pitchFamily="34" charset="0"/>
                <a:cs typeface="Arial" panose="020B0604020202020204" pitchFamily="34" charset="0"/>
              </a:rPr>
              <a:t>patient and options available at the time of treatment” (2011, p. 117).</a:t>
            </a:r>
          </a:p>
        </p:txBody>
      </p:sp>
    </p:spTree>
    <p:extLst>
      <p:ext uri="{BB962C8B-B14F-4D97-AF65-F5344CB8AC3E}">
        <p14:creationId xmlns:p14="http://schemas.microsoft.com/office/powerpoint/2010/main" val="33253002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0FA8C-EA8D-860E-643B-7630B9E0443D}"/>
              </a:ext>
            </a:extLst>
          </p:cNvPr>
          <p:cNvSpPr>
            <a:spLocks noGrp="1"/>
          </p:cNvSpPr>
          <p:nvPr>
            <p:ph type="title"/>
          </p:nvPr>
        </p:nvSpPr>
        <p:spPr/>
        <p:txBody>
          <a:bodyPr>
            <a:normAutofit fontScale="90000"/>
          </a:bodyPr>
          <a:lstStyle/>
          <a:p>
            <a:pPr algn="l"/>
            <a:r>
              <a:rPr lang="en-US" dirty="0">
                <a:solidFill>
                  <a:schemeClr val="tx1"/>
                </a:solidFill>
              </a:rPr>
              <a:t>ISSTD (2011) </a:t>
            </a:r>
            <a:r>
              <a:rPr lang="en-US" sz="4000" i="1" u="none" strike="noStrike" baseline="0" dirty="0">
                <a:solidFill>
                  <a:schemeClr val="tx1"/>
                </a:solidFill>
                <a:latin typeface="Arial" panose="020B0604020202020204" pitchFamily="34" charset="0"/>
                <a:cs typeface="Arial" panose="020B0604020202020204" pitchFamily="34" charset="0"/>
              </a:rPr>
              <a:t>Guidelines for Treating Dissociative Identity Disorder in Adults, Third Revision</a:t>
            </a:r>
            <a:endParaRPr lang="en-US" sz="4000" i="1"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52BB5D8-2ACD-A6F2-6E1D-F66BAE85C8BB}"/>
              </a:ext>
            </a:extLst>
          </p:cNvPr>
          <p:cNvSpPr>
            <a:spLocks noGrp="1"/>
          </p:cNvSpPr>
          <p:nvPr>
            <p:ph idx="1"/>
          </p:nvPr>
        </p:nvSpPr>
        <p:spPr/>
        <p:txBody>
          <a:bodyPr>
            <a:normAutofit/>
          </a:bodyPr>
          <a:lstStyle/>
          <a:p>
            <a:pPr algn="l"/>
            <a:r>
              <a:rPr lang="en-US" dirty="0">
                <a:latin typeface="Arial" panose="020B0604020202020204" pitchFamily="34" charset="0"/>
                <a:cs typeface="Arial" panose="020B0604020202020204" pitchFamily="34" charset="0"/>
              </a:rPr>
              <a:t>“The most commonly recommended treatment orientation is individual </a:t>
            </a:r>
            <a:r>
              <a:rPr lang="en-US" dirty="0" err="1">
                <a:latin typeface="Arial" panose="020B0604020202020204" pitchFamily="34" charset="0"/>
                <a:cs typeface="Arial" panose="020B0604020202020204" pitchFamily="34" charset="0"/>
              </a:rPr>
              <a:t>psychodynamically</a:t>
            </a:r>
            <a:r>
              <a:rPr lang="en-US" dirty="0">
                <a:latin typeface="Arial" panose="020B0604020202020204" pitchFamily="34" charset="0"/>
                <a:cs typeface="Arial" panose="020B0604020202020204" pitchFamily="34" charset="0"/>
              </a:rPr>
              <a:t> oriented psychotherapy, which often eclectically incorporates other techniques (Putnam &amp; Loewenstein, 1993)” (2011, p. 146). .</a:t>
            </a:r>
          </a:p>
        </p:txBody>
      </p:sp>
    </p:spTree>
    <p:extLst>
      <p:ext uri="{BB962C8B-B14F-4D97-AF65-F5344CB8AC3E}">
        <p14:creationId xmlns:p14="http://schemas.microsoft.com/office/powerpoint/2010/main" val="42298499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60DF7-C864-7523-7320-F09CD2A60927}"/>
              </a:ext>
            </a:extLst>
          </p:cNvPr>
          <p:cNvSpPr>
            <a:spLocks noGrp="1"/>
          </p:cNvSpPr>
          <p:nvPr>
            <p:ph type="title"/>
          </p:nvPr>
        </p:nvSpPr>
        <p:spPr/>
        <p:txBody>
          <a:bodyPr/>
          <a:lstStyle/>
          <a:p>
            <a:r>
              <a:rPr lang="en-US" dirty="0">
                <a:solidFill>
                  <a:schemeClr val="tx1"/>
                </a:solidFill>
              </a:rPr>
              <a:t>The language of extreme abuse.</a:t>
            </a:r>
          </a:p>
        </p:txBody>
      </p:sp>
      <p:sp>
        <p:nvSpPr>
          <p:cNvPr id="3" name="Content Placeholder 2">
            <a:extLst>
              <a:ext uri="{FF2B5EF4-FFF2-40B4-BE49-F238E27FC236}">
                <a16:creationId xmlns:a16="http://schemas.microsoft.com/office/drawing/2014/main" id="{93253253-37C5-7C37-0E4C-C5172835DD02}"/>
              </a:ext>
            </a:extLst>
          </p:cNvPr>
          <p:cNvSpPr>
            <a:spLocks noGrp="1"/>
          </p:cNvSpPr>
          <p:nvPr>
            <p:ph idx="1"/>
          </p:nvPr>
        </p:nvSpPr>
        <p:spPr/>
        <p:txBody>
          <a:bodyPr/>
          <a:lstStyle/>
          <a:p>
            <a:r>
              <a:rPr lang="en-US" dirty="0"/>
              <a:t>I recommend using the language of the individual survivor client.</a:t>
            </a:r>
          </a:p>
          <a:p>
            <a:r>
              <a:rPr lang="en-US" dirty="0"/>
              <a:t>Aside from that, I prefer the term ritual abuse. I define this as abuse that is repeated in a circumscribed manner. For some reason the term </a:t>
            </a:r>
            <a:r>
              <a:rPr lang="en-US" i="1" dirty="0"/>
              <a:t>ritual abuse </a:t>
            </a:r>
            <a:r>
              <a:rPr lang="en-US" dirty="0"/>
              <a:t>is often conflated with </a:t>
            </a:r>
            <a:r>
              <a:rPr lang="en-US" i="1" dirty="0"/>
              <a:t>satanic ritual abuse</a:t>
            </a:r>
            <a:r>
              <a:rPr lang="en-US" dirty="0"/>
              <a:t>. The two terms have different meanings. Not all ritual abuse is necessarily satanic. Fraternal organizations and others sometimes engage in ritualistic practices including initiations and ordeals without necessarily invoking </a:t>
            </a:r>
            <a:r>
              <a:rPr lang="en-US" dirty="0" err="1"/>
              <a:t>satan</a:t>
            </a:r>
            <a:r>
              <a:rPr lang="en-US" dirty="0"/>
              <a:t>.</a:t>
            </a:r>
          </a:p>
        </p:txBody>
      </p:sp>
    </p:spTree>
    <p:extLst>
      <p:ext uri="{BB962C8B-B14F-4D97-AF65-F5344CB8AC3E}">
        <p14:creationId xmlns:p14="http://schemas.microsoft.com/office/powerpoint/2010/main" val="16507024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0FA8C-EA8D-860E-643B-7630B9E0443D}"/>
              </a:ext>
            </a:extLst>
          </p:cNvPr>
          <p:cNvSpPr>
            <a:spLocks noGrp="1"/>
          </p:cNvSpPr>
          <p:nvPr>
            <p:ph type="title"/>
          </p:nvPr>
        </p:nvSpPr>
        <p:spPr/>
        <p:txBody>
          <a:bodyPr>
            <a:normAutofit fontScale="90000"/>
          </a:bodyPr>
          <a:lstStyle/>
          <a:p>
            <a:pPr algn="l"/>
            <a:r>
              <a:rPr lang="en-US" dirty="0">
                <a:solidFill>
                  <a:schemeClr val="tx1"/>
                </a:solidFill>
              </a:rPr>
              <a:t>ISSTD (2011) </a:t>
            </a:r>
            <a:r>
              <a:rPr lang="en-US" sz="4000" i="1" u="none" strike="noStrike" baseline="0" dirty="0">
                <a:solidFill>
                  <a:schemeClr val="tx1"/>
                </a:solidFill>
                <a:latin typeface="Arial" panose="020B0604020202020204" pitchFamily="34" charset="0"/>
                <a:cs typeface="Arial" panose="020B0604020202020204" pitchFamily="34" charset="0"/>
              </a:rPr>
              <a:t>Guidelines for Treating Dissociative Identity Disorder in Adults, Third Revision</a:t>
            </a:r>
            <a:endParaRPr lang="en-US" sz="4000" i="1"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52BB5D8-2ACD-A6F2-6E1D-F66BAE85C8BB}"/>
              </a:ext>
            </a:extLst>
          </p:cNvPr>
          <p:cNvSpPr>
            <a:spLocks noGrp="1"/>
          </p:cNvSpPr>
          <p:nvPr>
            <p:ph idx="1"/>
          </p:nvPr>
        </p:nvSpPr>
        <p:spPr/>
        <p:txBody>
          <a:bodyPr>
            <a:normAutofit/>
          </a:bodyPr>
          <a:lstStyle/>
          <a:p>
            <a:pPr algn="l"/>
            <a:endParaRPr lang="en-US" dirty="0">
              <a:latin typeface="Arial" panose="020B0604020202020204" pitchFamily="34" charset="0"/>
              <a:cs typeface="Arial" panose="020B0604020202020204" pitchFamily="34" charset="0"/>
            </a:endParaRPr>
          </a:p>
          <a:p>
            <a:pPr algn="l"/>
            <a:r>
              <a:rPr lang="en-US" dirty="0">
                <a:latin typeface="Arial" panose="020B0604020202020204" pitchFamily="34" charset="0"/>
                <a:cs typeface="Arial" panose="020B0604020202020204" pitchFamily="34" charset="0"/>
              </a:rPr>
              <a:t>“</a:t>
            </a:r>
            <a:r>
              <a:rPr lang="en-US" b="0" i="0" u="none" strike="noStrike" baseline="0" dirty="0">
                <a:latin typeface="Arial" panose="020B0604020202020204" pitchFamily="34" charset="0"/>
                <a:cs typeface="Arial" panose="020B0604020202020204" pitchFamily="34" charset="0"/>
              </a:rPr>
              <a:t>A substantial minority of DID patients report sadistic, exploitive, and coercive abuse at the hands of organized groups. This type of organized abuse victimizes individuals through extreme control of their environments in childhood and frequently involves multiple perpetrators. It may be organized around the activities of pedophile networks, child pornography or child prostitution rings, various “religious” groups or cults, multigenerational </a:t>
            </a:r>
            <a:r>
              <a:rPr lang="en-US" b="0" i="0" u="none" strike="noStrike" baseline="0" dirty="0" err="1">
                <a:latin typeface="Arial" panose="020B0604020202020204" pitchFamily="34" charset="0"/>
                <a:cs typeface="Arial" panose="020B0604020202020204" pitchFamily="34" charset="0"/>
              </a:rPr>
              <a:t>familysystems</a:t>
            </a:r>
            <a:r>
              <a:rPr lang="en-US" b="0" i="0" u="none" strike="noStrike" baseline="0" dirty="0">
                <a:latin typeface="Arial" panose="020B0604020202020204" pitchFamily="34" charset="0"/>
                <a:cs typeface="Arial" panose="020B0604020202020204" pitchFamily="34" charset="0"/>
              </a:rPr>
              <a:t>, and human trafficking</a:t>
            </a:r>
            <a:r>
              <a:rPr lang="en-US" b="0" i="1" u="none" strike="noStrike" baseline="0" dirty="0">
                <a:latin typeface="Arial" panose="020B0604020202020204" pitchFamily="34" charset="0"/>
                <a:cs typeface="Arial" panose="020B0604020202020204" pitchFamily="34" charset="0"/>
              </a:rPr>
              <a:t>/</a:t>
            </a:r>
            <a:r>
              <a:rPr lang="en-US" b="0" i="0" u="none" strike="noStrike" baseline="0" dirty="0">
                <a:latin typeface="Arial" panose="020B0604020202020204" pitchFamily="34" charset="0"/>
                <a:cs typeface="Arial" panose="020B0604020202020204" pitchFamily="34" charset="0"/>
              </a:rPr>
              <a:t>prostitution networks” (2011, P. 168).</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44175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0FA8C-EA8D-860E-643B-7630B9E0443D}"/>
              </a:ext>
            </a:extLst>
          </p:cNvPr>
          <p:cNvSpPr>
            <a:spLocks noGrp="1"/>
          </p:cNvSpPr>
          <p:nvPr>
            <p:ph type="title"/>
          </p:nvPr>
        </p:nvSpPr>
        <p:spPr/>
        <p:txBody>
          <a:bodyPr>
            <a:normAutofit fontScale="90000"/>
          </a:bodyPr>
          <a:lstStyle/>
          <a:p>
            <a:pPr algn="l"/>
            <a:r>
              <a:rPr lang="en-US" dirty="0">
                <a:solidFill>
                  <a:schemeClr val="tx1"/>
                </a:solidFill>
              </a:rPr>
              <a:t>ISSTD (2011) </a:t>
            </a:r>
            <a:r>
              <a:rPr lang="en-US" sz="4000" i="1" u="none" strike="noStrike" baseline="0" dirty="0">
                <a:solidFill>
                  <a:schemeClr val="tx1"/>
                </a:solidFill>
                <a:latin typeface="Arial" panose="020B0604020202020204" pitchFamily="34" charset="0"/>
                <a:cs typeface="Arial" panose="020B0604020202020204" pitchFamily="34" charset="0"/>
              </a:rPr>
              <a:t>Guidelines for Treating Dissociative Identity Disorder in Adults, Third Revision</a:t>
            </a:r>
            <a:endParaRPr lang="en-US" sz="4000" i="1"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52BB5D8-2ACD-A6F2-6E1D-F66BAE85C8BB}"/>
              </a:ext>
            </a:extLst>
          </p:cNvPr>
          <p:cNvSpPr>
            <a:spLocks noGrp="1"/>
          </p:cNvSpPr>
          <p:nvPr>
            <p:ph idx="1"/>
          </p:nvPr>
        </p:nvSpPr>
        <p:spPr/>
        <p:txBody>
          <a:bodyPr>
            <a:normAutofit/>
          </a:bodyPr>
          <a:lstStyle/>
          <a:p>
            <a:pPr algn="l"/>
            <a:r>
              <a:rPr lang="en-US" dirty="0">
                <a:latin typeface="Arial" panose="020B0604020202020204" pitchFamily="34" charset="0"/>
                <a:cs typeface="Arial" panose="020B0604020202020204" pitchFamily="34" charset="0"/>
              </a:rPr>
              <a:t>“There is a divergence of opinion in the field concerning the origins of patients’ reports of seemingly bizarre abuse experiences such as involvement in occultist or satanic “ritual” abuse and covert government sponsored mind control experiments” (2011, P. 169).</a:t>
            </a:r>
          </a:p>
          <a:p>
            <a:pPr algn="l"/>
            <a:r>
              <a:rPr lang="en-US" dirty="0">
                <a:latin typeface="Arial" panose="020B0604020202020204" pitchFamily="34" charset="0"/>
                <a:cs typeface="Arial" panose="020B0604020202020204" pitchFamily="34" charset="0"/>
              </a:rPr>
              <a:t>This document takes a skeptical perspective on the prevalence and credibility of ritual abuse allegations, but does not actually cite the research evidence.</a:t>
            </a:r>
          </a:p>
          <a:p>
            <a:pPr algn="l"/>
            <a:r>
              <a:rPr lang="en-US" dirty="0">
                <a:latin typeface="Arial" panose="020B0604020202020204" pitchFamily="34" charset="0"/>
                <a:cs typeface="Arial" panose="020B0604020202020204" pitchFamily="34" charset="0"/>
              </a:rPr>
              <a:t>I have attempted a comprehensive review of the literature on the topic of the credibility of RA allegations to therapists:</a:t>
            </a:r>
          </a:p>
        </p:txBody>
      </p:sp>
    </p:spTree>
    <p:extLst>
      <p:ext uri="{BB962C8B-B14F-4D97-AF65-F5344CB8AC3E}">
        <p14:creationId xmlns:p14="http://schemas.microsoft.com/office/powerpoint/2010/main" val="18278030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pPr algn="ctr"/>
            <a:br>
              <a:rPr lang="en-US" dirty="0">
                <a:solidFill>
                  <a:schemeClr val="tx1"/>
                </a:solidFill>
              </a:rPr>
            </a:br>
            <a:r>
              <a:rPr lang="en-US" dirty="0">
                <a:solidFill>
                  <a:schemeClr val="tx1"/>
                </a:solidFill>
              </a:rPr>
              <a:t>Method</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endParaRPr lang="en-US" dirty="0"/>
          </a:p>
          <a:p>
            <a:pPr marL="0" indent="0">
              <a:buNone/>
            </a:pPr>
            <a:r>
              <a:rPr lang="en-US" sz="3200" b="1" dirty="0"/>
              <a:t>Goal: To develop a comprehensive review of empirical research on the topic of the believability of RA allegations to therapists</a:t>
            </a:r>
          </a:p>
          <a:p>
            <a:pPr lvl="1">
              <a:buFont typeface="Courier New" panose="02070309020205020404" pitchFamily="49" charset="0"/>
              <a:buChar char="o"/>
            </a:pPr>
            <a:endParaRPr lang="en-US" sz="3200" b="1" dirty="0"/>
          </a:p>
        </p:txBody>
      </p:sp>
    </p:spTree>
    <p:extLst>
      <p:ext uri="{BB962C8B-B14F-4D97-AF65-F5344CB8AC3E}">
        <p14:creationId xmlns:p14="http://schemas.microsoft.com/office/powerpoint/2010/main" val="26224025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pPr algn="ctr"/>
            <a:br>
              <a:rPr lang="en-US" dirty="0">
                <a:solidFill>
                  <a:schemeClr val="tx1"/>
                </a:solidFill>
              </a:rPr>
            </a:br>
            <a:r>
              <a:rPr lang="en-US" dirty="0">
                <a:solidFill>
                  <a:schemeClr val="tx1"/>
                </a:solidFill>
              </a:rPr>
              <a:t>Method</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endParaRPr lang="en-US" dirty="0"/>
          </a:p>
          <a:p>
            <a:pPr>
              <a:buFont typeface="Courier New" panose="02070309020205020404" pitchFamily="49" charset="0"/>
              <a:buChar char="o"/>
            </a:pPr>
            <a:r>
              <a:rPr lang="en-US" sz="3200" b="1" dirty="0"/>
              <a:t>Procedure:</a:t>
            </a:r>
          </a:p>
          <a:p>
            <a:pPr>
              <a:buFont typeface="Courier New" panose="02070309020205020404" pitchFamily="49" charset="0"/>
              <a:buChar char="o"/>
            </a:pPr>
            <a:r>
              <a:rPr lang="en-US" sz="3200" b="1" dirty="0"/>
              <a:t>Reviewed all relevant studies cited in the most recent comprehensive review (Noblitt &amp; Noblitt, 2014)</a:t>
            </a:r>
          </a:p>
          <a:p>
            <a:pPr lvl="1">
              <a:buFont typeface="Courier New" panose="02070309020205020404" pitchFamily="49" charset="0"/>
              <a:buChar char="o"/>
            </a:pPr>
            <a:r>
              <a:rPr lang="en-US" sz="3200" b="1" dirty="0"/>
              <a:t>  Used the PsycINFO search engine to look for any additional empirical studies, but found none.</a:t>
            </a:r>
          </a:p>
        </p:txBody>
      </p:sp>
    </p:spTree>
    <p:extLst>
      <p:ext uri="{BB962C8B-B14F-4D97-AF65-F5344CB8AC3E}">
        <p14:creationId xmlns:p14="http://schemas.microsoft.com/office/powerpoint/2010/main" val="2954005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653FA-0EC2-D705-2232-ACDCA5CB4EED}"/>
              </a:ext>
            </a:extLst>
          </p:cNvPr>
          <p:cNvSpPr>
            <a:spLocks noGrp="1"/>
          </p:cNvSpPr>
          <p:nvPr>
            <p:ph type="title"/>
          </p:nvPr>
        </p:nvSpPr>
        <p:spPr>
          <a:xfrm>
            <a:off x="706299" y="639763"/>
            <a:ext cx="3947998" cy="5492750"/>
          </a:xfrm>
        </p:spPr>
        <p:txBody>
          <a:bodyPr>
            <a:normAutofit/>
          </a:bodyPr>
          <a:lstStyle/>
          <a:p>
            <a:br>
              <a:rPr lang="en-US" sz="47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br>
            <a:br>
              <a:rPr lang="en-US" sz="47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br>
            <a:r>
              <a:rPr lang="en-US" sz="47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Introduction to Professional Standards and Guidelines: Jurisdiction</a:t>
            </a:r>
            <a:endParaRPr lang="en-US" sz="4700" dirty="0">
              <a:solidFill>
                <a:schemeClr val="bg1"/>
              </a:solidFill>
            </a:endParaRPr>
          </a:p>
        </p:txBody>
      </p:sp>
      <p:sp>
        <p:nvSpPr>
          <p:cNvPr id="3" name="Content Placeholder 2">
            <a:extLst>
              <a:ext uri="{FF2B5EF4-FFF2-40B4-BE49-F238E27FC236}">
                <a16:creationId xmlns:a16="http://schemas.microsoft.com/office/drawing/2014/main" id="{C96ADAD2-4EF1-BA0A-6F35-00D496F9ABA5}"/>
              </a:ext>
            </a:extLst>
          </p:cNvPr>
          <p:cNvSpPr>
            <a:spLocks noGrp="1"/>
          </p:cNvSpPr>
          <p:nvPr>
            <p:ph idx="1"/>
          </p:nvPr>
        </p:nvSpPr>
        <p:spPr>
          <a:xfrm>
            <a:off x="5288349" y="639764"/>
            <a:ext cx="6142032" cy="5492749"/>
          </a:xfrm>
        </p:spPr>
        <p:txBody>
          <a:bodyPr anchor="ctr">
            <a:normAutofit/>
          </a:bodyPr>
          <a:lstStyle/>
          <a:p>
            <a:pPr marL="285750" indent="-285750">
              <a:buSzPct val="110000"/>
              <a:buFont typeface="Arial" panose="020B0604020202020204" pitchFamily="34" charset="0"/>
              <a:buChar char="•"/>
            </a:pPr>
            <a:r>
              <a:rPr lang="en-US" sz="2800" dirty="0">
                <a:solidFill>
                  <a:schemeClr val="bg1"/>
                </a:solidFill>
                <a:latin typeface="Arial" panose="020B0604020202020204" pitchFamily="34" charset="0"/>
                <a:cs typeface="Arial" panose="020B0604020202020204" pitchFamily="34" charset="0"/>
              </a:rPr>
              <a:t>This presentation addresses Standards and Guidelines published by the American Psychological Association (APA).</a:t>
            </a:r>
          </a:p>
          <a:p>
            <a:pPr marL="285750" indent="-285750">
              <a:buFont typeface="Arial" panose="020B0604020202020204" pitchFamily="34" charset="0"/>
              <a:buChar char="•"/>
            </a:pPr>
            <a:r>
              <a:rPr lang="en-US" sz="2800" dirty="0">
                <a:solidFill>
                  <a:schemeClr val="bg1"/>
                </a:solidFill>
                <a:latin typeface="Arial" panose="020B0604020202020204" pitchFamily="34" charset="0"/>
                <a:cs typeface="Arial" panose="020B0604020202020204" pitchFamily="34" charset="0"/>
              </a:rPr>
              <a:t>There are other mental health professions in the U.S. and throughout the world. The APA does not have jurisdiction over professions other than its own. Nevertheless, there is often some overlap among different mental health professions internationally. </a:t>
            </a:r>
          </a:p>
        </p:txBody>
      </p:sp>
    </p:spTree>
    <p:extLst>
      <p:ext uri="{BB962C8B-B14F-4D97-AF65-F5344CB8AC3E}">
        <p14:creationId xmlns:p14="http://schemas.microsoft.com/office/powerpoint/2010/main" val="1394481138"/>
      </p:ext>
    </p:extLst>
  </p:cSld>
  <p:clrMapOvr>
    <a:overrideClrMapping bg1="dk1" tx1="lt1" bg2="dk2" tx2="lt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endParaRPr lang="en-US" dirty="0"/>
          </a:p>
          <a:p>
            <a:endParaRPr lang="en-US" dirty="0"/>
          </a:p>
          <a:p>
            <a:endParaRPr lang="en-US" dirty="0"/>
          </a:p>
          <a:p>
            <a:endParaRPr lang="en-US" dirty="0"/>
          </a:p>
        </p:txBody>
      </p:sp>
      <p:sp>
        <p:nvSpPr>
          <p:cNvPr id="4" name="Rectangle 3">
            <a:extLst>
              <a:ext uri="{FF2B5EF4-FFF2-40B4-BE49-F238E27FC236}">
                <a16:creationId xmlns:a16="http://schemas.microsoft.com/office/drawing/2014/main" id="{64BECE67-6878-40D0-BF78-12FDFDCF11B4}"/>
              </a:ext>
            </a:extLst>
          </p:cNvPr>
          <p:cNvSpPr/>
          <p:nvPr/>
        </p:nvSpPr>
        <p:spPr>
          <a:xfrm>
            <a:off x="1656347" y="1720841"/>
            <a:ext cx="8903369" cy="4893647"/>
          </a:xfrm>
          <a:prstGeom prst="rect">
            <a:avLst/>
          </a:prstGeom>
        </p:spPr>
        <p:txBody>
          <a:bodyPr wrap="square">
            <a:spAutoFit/>
          </a:bodyPr>
          <a:lstStyle/>
          <a:p>
            <a:pPr marL="457200" indent="-457200">
              <a:buFont typeface="Courier New" panose="02070309020205020404" pitchFamily="49" charset="0"/>
              <a:buChar char="o"/>
            </a:pPr>
            <a:r>
              <a:rPr lang="en-US" sz="2800" dirty="0"/>
              <a:t>Perry (1992)</a:t>
            </a:r>
          </a:p>
          <a:p>
            <a:pPr marL="457200" indent="-457200">
              <a:buFont typeface="Courier New" panose="02070309020205020404" pitchFamily="49" charset="0"/>
              <a:buChar char="o"/>
            </a:pPr>
            <a:r>
              <a:rPr lang="en-US" sz="2800" dirty="0"/>
              <a:t>Goodman, Qin, Bottoms, &amp; Shaver (1994); and Bottoms, Shaver &amp; Goodman (1996)</a:t>
            </a:r>
          </a:p>
          <a:p>
            <a:pPr marL="457200" indent="-457200">
              <a:buFont typeface="Courier New" panose="02070309020205020404" pitchFamily="49" charset="0"/>
              <a:buChar char="o"/>
            </a:pPr>
            <a:r>
              <a:rPr lang="en-US" sz="2800" dirty="0"/>
              <a:t>Andrews, Morton, </a:t>
            </a:r>
            <a:r>
              <a:rPr lang="en-US" sz="2800" dirty="0" err="1"/>
              <a:t>Bekerian</a:t>
            </a:r>
            <a:r>
              <a:rPr lang="en-US" sz="2800" dirty="0"/>
              <a:t>, Brewin, Davies &amp; </a:t>
            </a:r>
            <a:r>
              <a:rPr lang="en-US" sz="2800" dirty="0" err="1"/>
              <a:t>Mollon</a:t>
            </a:r>
            <a:r>
              <a:rPr lang="en-US" sz="2800" dirty="0"/>
              <a:t>, (1995)</a:t>
            </a:r>
          </a:p>
          <a:p>
            <a:pPr marL="457200" indent="-457200">
              <a:buFont typeface="Courier New" panose="02070309020205020404" pitchFamily="49" charset="0"/>
              <a:buChar char="o"/>
            </a:pPr>
            <a:r>
              <a:rPr lang="en-US" sz="2800" dirty="0" err="1"/>
              <a:t>Schmuttermaier</a:t>
            </a:r>
            <a:r>
              <a:rPr lang="en-US" sz="2800" dirty="0"/>
              <a:t> &amp; </a:t>
            </a:r>
            <a:r>
              <a:rPr lang="en-US" sz="2800" dirty="0" err="1"/>
              <a:t>Veno</a:t>
            </a:r>
            <a:r>
              <a:rPr lang="en-US" sz="2800" dirty="0"/>
              <a:t> (1999)</a:t>
            </a:r>
          </a:p>
          <a:p>
            <a:pPr marL="457200" indent="-457200">
              <a:buFont typeface="Courier New" panose="02070309020205020404" pitchFamily="49" charset="0"/>
              <a:buChar char="o"/>
            </a:pPr>
            <a:r>
              <a:rPr lang="en-US" sz="2800" dirty="0"/>
              <a:t>Norcross, </a:t>
            </a:r>
            <a:r>
              <a:rPr lang="en-US" sz="2800" dirty="0" err="1"/>
              <a:t>Koocher</a:t>
            </a:r>
            <a:r>
              <a:rPr lang="en-US" sz="2800" dirty="0"/>
              <a:t> &amp; Garofalo (2006)</a:t>
            </a:r>
          </a:p>
          <a:p>
            <a:pPr marL="457200" indent="-457200">
              <a:buFont typeface="Courier New" panose="02070309020205020404" pitchFamily="49" charset="0"/>
              <a:buChar char="o"/>
            </a:pPr>
            <a:r>
              <a:rPr lang="en-US" sz="2800" dirty="0"/>
              <a:t>Becker, </a:t>
            </a:r>
            <a:r>
              <a:rPr lang="en-US" sz="2800" dirty="0" err="1"/>
              <a:t>Karriker</a:t>
            </a:r>
            <a:r>
              <a:rPr lang="en-US" sz="2800" dirty="0"/>
              <a:t>, </a:t>
            </a:r>
            <a:r>
              <a:rPr lang="en-US" sz="2800" dirty="0" err="1"/>
              <a:t>Overkamp</a:t>
            </a:r>
            <a:r>
              <a:rPr lang="en-US" sz="2800" dirty="0"/>
              <a:t>, &amp; </a:t>
            </a:r>
            <a:r>
              <a:rPr lang="en-US" sz="2800" dirty="0" err="1"/>
              <a:t>Rutz</a:t>
            </a:r>
            <a:r>
              <a:rPr lang="en-US" sz="2800" dirty="0"/>
              <a:t> (2008). </a:t>
            </a:r>
            <a:r>
              <a:rPr lang="en-US" sz="2800" dirty="0" err="1"/>
              <a:t>Rutz</a:t>
            </a:r>
            <a:r>
              <a:rPr lang="en-US" sz="2800" dirty="0"/>
              <a:t>, Becker, </a:t>
            </a:r>
            <a:r>
              <a:rPr lang="en-US" sz="2800" dirty="0" err="1"/>
              <a:t>Karriker</a:t>
            </a:r>
            <a:r>
              <a:rPr lang="en-US" sz="2800" dirty="0"/>
              <a:t> &amp; </a:t>
            </a:r>
            <a:r>
              <a:rPr lang="en-US" sz="2800" dirty="0" err="1"/>
              <a:t>Overkamp</a:t>
            </a:r>
            <a:r>
              <a:rPr lang="en-US" sz="2800" dirty="0"/>
              <a:t> (2008); and Becker, </a:t>
            </a:r>
            <a:r>
              <a:rPr lang="en-US" sz="2800" dirty="0" err="1"/>
              <a:t>Karriker</a:t>
            </a:r>
            <a:r>
              <a:rPr lang="en-US" sz="2800" dirty="0"/>
              <a:t>, </a:t>
            </a:r>
            <a:r>
              <a:rPr lang="en-US" sz="2800" dirty="0" err="1"/>
              <a:t>Rutz</a:t>
            </a:r>
            <a:r>
              <a:rPr lang="en-US" sz="2800" dirty="0"/>
              <a:t> &amp; </a:t>
            </a:r>
            <a:r>
              <a:rPr lang="en-US" sz="2800" dirty="0" err="1"/>
              <a:t>Overkamp</a:t>
            </a:r>
            <a:r>
              <a:rPr lang="en-US" sz="2800" dirty="0"/>
              <a:t> (2013)</a:t>
            </a:r>
          </a:p>
          <a:p>
            <a:pPr marL="457200" indent="-457200">
              <a:buFont typeface="Courier New" panose="02070309020205020404" pitchFamily="49" charset="0"/>
              <a:buChar char="o"/>
            </a:pPr>
            <a:r>
              <a:rPr lang="en-US" sz="2800" dirty="0"/>
              <a:t>Ost, Wright, Easton, Hope &amp; French (2013)</a:t>
            </a:r>
          </a:p>
        </p:txBody>
      </p:sp>
      <p:sp>
        <p:nvSpPr>
          <p:cNvPr id="6" name="Title 5">
            <a:extLst>
              <a:ext uri="{FF2B5EF4-FFF2-40B4-BE49-F238E27FC236}">
                <a16:creationId xmlns:a16="http://schemas.microsoft.com/office/drawing/2014/main" id="{04C740F6-7F69-47A0-80C6-B8115A93DA84}"/>
              </a:ext>
            </a:extLst>
          </p:cNvPr>
          <p:cNvSpPr>
            <a:spLocks noGrp="1"/>
          </p:cNvSpPr>
          <p:nvPr>
            <p:ph type="title"/>
          </p:nvPr>
        </p:nvSpPr>
        <p:spPr>
          <a:xfrm>
            <a:off x="2016920" y="499534"/>
            <a:ext cx="8079581" cy="354709"/>
          </a:xfrm>
        </p:spPr>
        <p:txBody>
          <a:bodyPr>
            <a:normAutofit fontScale="90000"/>
          </a:bodyPr>
          <a:lstStyle/>
          <a:p>
            <a:r>
              <a:rPr lang="en-US" b="1" dirty="0">
                <a:solidFill>
                  <a:schemeClr val="tx1"/>
                </a:solidFill>
              </a:rPr>
              <a:t>Seven studies were identified and reviewed (listed chronologically)</a:t>
            </a:r>
            <a:endParaRPr lang="en-US" dirty="0"/>
          </a:p>
        </p:txBody>
      </p:sp>
    </p:spTree>
    <p:extLst>
      <p:ext uri="{BB962C8B-B14F-4D97-AF65-F5344CB8AC3E}">
        <p14:creationId xmlns:p14="http://schemas.microsoft.com/office/powerpoint/2010/main" val="6145510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168443"/>
            <a:ext cx="8079581" cy="13595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Perry (1992)</a:t>
            </a:r>
            <a:br>
              <a:rPr lang="en-US" dirty="0"/>
            </a:b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r>
              <a:rPr lang="en-US" sz="3200" dirty="0"/>
              <a:t>In a survey of members of the International Society for the Study of Multiple Personality and Dissociation, Perry (1992) found that 88% of 1185 “respondents reported belief in ritual abuse, involving mind control and programming” (p. 4).</a:t>
            </a:r>
          </a:p>
          <a:p>
            <a:r>
              <a:rPr lang="en-US" sz="3200" u="sng" dirty="0"/>
              <a:t>Strengths</a:t>
            </a:r>
            <a:r>
              <a:rPr lang="en-US" sz="3200" dirty="0"/>
              <a:t>: a survey of qualified professionals</a:t>
            </a:r>
          </a:p>
          <a:p>
            <a:r>
              <a:rPr lang="en-US" sz="3200" u="sng" dirty="0"/>
              <a:t>Weaknesses</a:t>
            </a:r>
            <a:r>
              <a:rPr lang="en-US" sz="3200" dirty="0"/>
              <a:t>: possible biases of respondents</a:t>
            </a:r>
          </a:p>
          <a:p>
            <a:endParaRPr lang="en-US" dirty="0"/>
          </a:p>
        </p:txBody>
      </p:sp>
    </p:spTree>
    <p:extLst>
      <p:ext uri="{BB962C8B-B14F-4D97-AF65-F5344CB8AC3E}">
        <p14:creationId xmlns:p14="http://schemas.microsoft.com/office/powerpoint/2010/main" val="1812327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300790"/>
            <a:ext cx="8079581" cy="1692604"/>
          </a:xfrm>
          <a:solidFill>
            <a:schemeClr val="accent1">
              <a:lumMod val="40000"/>
              <a:lumOff val="60000"/>
            </a:schemeClr>
          </a:solidFill>
        </p:spPr>
        <p:txBody>
          <a:bodyPr>
            <a:normAutofit/>
          </a:bodyPr>
          <a:lstStyle/>
          <a:p>
            <a:r>
              <a:rPr lang="en-US" sz="3600" dirty="0">
                <a:solidFill>
                  <a:schemeClr val="tx1"/>
                </a:solidFill>
              </a:rPr>
              <a:t>Goodman, Qin, Bottoms, &amp; Shaver (1994); and Bottoms, Shaver &amp; Goodman (1996)</a:t>
            </a:r>
            <a:endParaRPr lang="en-US" sz="3600"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endParaRPr lang="en-US" dirty="0"/>
          </a:p>
          <a:p>
            <a:r>
              <a:rPr lang="en-US" sz="2800" dirty="0"/>
              <a:t>These researchers conducted 5 studies that were summarized in </a:t>
            </a:r>
            <a:r>
              <a:rPr lang="en-US" sz="2800" dirty="0">
                <a:solidFill>
                  <a:schemeClr val="tx1"/>
                </a:solidFill>
              </a:rPr>
              <a:t>Goodman, Qin, Bottoms, &amp; Shaver (1994);. Only the first of the studies addressed the question of perceived credibility. </a:t>
            </a:r>
          </a:p>
          <a:p>
            <a:endParaRPr lang="en-US" dirty="0">
              <a:solidFill>
                <a:schemeClr val="tx1"/>
              </a:solidFill>
            </a:endParaRPr>
          </a:p>
        </p:txBody>
      </p:sp>
    </p:spTree>
    <p:extLst>
      <p:ext uri="{BB962C8B-B14F-4D97-AF65-F5344CB8AC3E}">
        <p14:creationId xmlns:p14="http://schemas.microsoft.com/office/powerpoint/2010/main" val="5620927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300790"/>
            <a:ext cx="8079581" cy="1692604"/>
          </a:xfrm>
          <a:solidFill>
            <a:schemeClr val="accent1">
              <a:lumMod val="40000"/>
              <a:lumOff val="60000"/>
            </a:schemeClr>
          </a:solidFill>
        </p:spPr>
        <p:txBody>
          <a:bodyPr>
            <a:normAutofit/>
          </a:bodyPr>
          <a:lstStyle/>
          <a:p>
            <a:r>
              <a:rPr lang="en-US" sz="3600" dirty="0">
                <a:solidFill>
                  <a:schemeClr val="tx1"/>
                </a:solidFill>
              </a:rPr>
              <a:t>Goodman, Qin, Bottoms, &amp; Shaver (1994); and Bottoms, Shaver &amp; Goodman (1996)</a:t>
            </a:r>
            <a:endParaRPr lang="en-US" sz="3600"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endParaRPr lang="en-US" dirty="0"/>
          </a:p>
          <a:p>
            <a:r>
              <a:rPr lang="en-US" sz="2800" dirty="0">
                <a:solidFill>
                  <a:schemeClr val="tx1"/>
                </a:solidFill>
              </a:rPr>
              <a:t>In a national survey of 2,709 clinical psychologists who were members of the American Psychological Association, the authors investigated the frequency of RA allegations made to psychologists. This study showed that within their sample of psychologists,70% denied 70% denied and 30% acknowledged seeing at least one case of “ritualistic or religion-related abuse since January 1, 1980” (Bottoms, Shaver, &amp; Goodman, 1991, p. 6). (Cited in Noblitt &amp; Noblitt, 2014, pp. 53‒54)</a:t>
            </a:r>
          </a:p>
          <a:p>
            <a:endParaRPr lang="en-US" dirty="0">
              <a:solidFill>
                <a:schemeClr val="tx1"/>
              </a:solidFill>
            </a:endParaRPr>
          </a:p>
        </p:txBody>
      </p:sp>
    </p:spTree>
    <p:extLst>
      <p:ext uri="{BB962C8B-B14F-4D97-AF65-F5344CB8AC3E}">
        <p14:creationId xmlns:p14="http://schemas.microsoft.com/office/powerpoint/2010/main" val="40379777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300790"/>
            <a:ext cx="8079581" cy="1692604"/>
          </a:xfrm>
          <a:solidFill>
            <a:schemeClr val="accent1">
              <a:lumMod val="40000"/>
              <a:lumOff val="60000"/>
            </a:schemeClr>
          </a:solidFill>
        </p:spPr>
        <p:txBody>
          <a:bodyPr>
            <a:normAutofit/>
          </a:bodyPr>
          <a:lstStyle/>
          <a:p>
            <a:r>
              <a:rPr lang="en-US" sz="3600" dirty="0">
                <a:solidFill>
                  <a:schemeClr val="tx1"/>
                </a:solidFill>
              </a:rPr>
              <a:t>Goodman, Qin, Bottoms, &amp; Shaver (1994); and Bottoms, Shaver &amp; Goodman (1996)</a:t>
            </a:r>
            <a:endParaRPr lang="en-US" sz="3600"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a:xfrm>
            <a:off x="2031206" y="1993394"/>
            <a:ext cx="8065294" cy="4563817"/>
          </a:xfrm>
        </p:spPr>
        <p:txBody>
          <a:bodyPr>
            <a:normAutofit lnSpcReduction="10000"/>
          </a:bodyPr>
          <a:lstStyle/>
          <a:p>
            <a:endParaRPr lang="en-US" dirty="0"/>
          </a:p>
          <a:p>
            <a:r>
              <a:rPr lang="en-US" sz="2800" dirty="0">
                <a:solidFill>
                  <a:schemeClr val="tx1"/>
                </a:solidFill>
              </a:rPr>
              <a:t>Strengths: Large samples, well designed, multidisciplinary clinicians</a:t>
            </a:r>
          </a:p>
          <a:p>
            <a:r>
              <a:rPr lang="en-US" sz="2800" dirty="0">
                <a:solidFill>
                  <a:schemeClr val="tx1"/>
                </a:solidFill>
              </a:rPr>
              <a:t>Weaknesses: Bias evident in failure to cite authors with alternate data or perspectives, interpreting their outcomes critically of RA credibility when they could be interpreted as supportive, and their stating:</a:t>
            </a:r>
          </a:p>
          <a:p>
            <a:r>
              <a:rPr lang="en-US" sz="2800" i="1" dirty="0"/>
              <a:t>“Most clients who allege ritual abuse are diagnosed as having multiple personality disorder or post-traumatic stress disorder, two increasingly popular, but controversial psychological diagnoses” (Bottoms, Shaver &amp; Goodman, 1996, p. 1)</a:t>
            </a:r>
            <a:endParaRPr lang="en-US" sz="2800" dirty="0">
              <a:solidFill>
                <a:schemeClr val="tx1"/>
              </a:solidFill>
            </a:endParaRPr>
          </a:p>
        </p:txBody>
      </p:sp>
    </p:spTree>
    <p:extLst>
      <p:ext uri="{BB962C8B-B14F-4D97-AF65-F5344CB8AC3E}">
        <p14:creationId xmlns:p14="http://schemas.microsoft.com/office/powerpoint/2010/main" val="42084456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168443"/>
            <a:ext cx="8079581" cy="1732547"/>
          </a:xfrm>
          <a:solidFill>
            <a:schemeClr val="accent1">
              <a:lumMod val="40000"/>
              <a:lumOff val="60000"/>
            </a:schemeClr>
          </a:solidFill>
        </p:spPr>
        <p:txBody>
          <a:bodyPr>
            <a:normAutofit fontScale="90000"/>
          </a:bodyPr>
          <a:lstStyle/>
          <a:p>
            <a:br>
              <a:rPr lang="en-US" dirty="0">
                <a:solidFill>
                  <a:schemeClr val="tx1"/>
                </a:solidFill>
              </a:rPr>
            </a:br>
            <a:r>
              <a:rPr lang="en-US" sz="4400" dirty="0">
                <a:solidFill>
                  <a:schemeClr val="tx1"/>
                </a:solidFill>
              </a:rPr>
              <a:t>Andrews, Morton, </a:t>
            </a:r>
            <a:r>
              <a:rPr lang="en-US" sz="4400" dirty="0" err="1">
                <a:solidFill>
                  <a:schemeClr val="tx1"/>
                </a:solidFill>
              </a:rPr>
              <a:t>Bekerian</a:t>
            </a:r>
            <a:r>
              <a:rPr lang="en-US" sz="4400" dirty="0">
                <a:solidFill>
                  <a:schemeClr val="tx1"/>
                </a:solidFill>
              </a:rPr>
              <a:t>, Brewin, Davies &amp; </a:t>
            </a:r>
            <a:r>
              <a:rPr lang="en-US" sz="4400" dirty="0" err="1">
                <a:solidFill>
                  <a:schemeClr val="tx1"/>
                </a:solidFill>
              </a:rPr>
              <a:t>Mollon</a:t>
            </a:r>
            <a:r>
              <a:rPr lang="en-US" sz="4400" dirty="0">
                <a:solidFill>
                  <a:schemeClr val="tx1"/>
                </a:solidFill>
              </a:rPr>
              <a:t>, (1995)</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a:xfrm>
            <a:off x="2031206" y="1528012"/>
            <a:ext cx="8065294" cy="5161547"/>
          </a:xfrm>
        </p:spPr>
        <p:txBody>
          <a:bodyPr>
            <a:normAutofit/>
          </a:bodyPr>
          <a:lstStyle/>
          <a:p>
            <a:endParaRPr lang="en-US" dirty="0"/>
          </a:p>
          <a:p>
            <a:r>
              <a:rPr lang="en-US" sz="2800" dirty="0"/>
              <a:t>The researchers collected data from 810 British Psychological Society practitioners who had seen sexually abused clients. Regarding these psychologists’ “belief in essential accuracy of reports of SRA,” 3% reported never, 54% sometimes, 38% usually, and 5% always. Fifteen percent reported that they had worked with clients reporting satanic ritual abuse (SRA). Eighty percent of the psychologists who had seen one or more individuals with a stated history of SRA believed the allegations.</a:t>
            </a:r>
          </a:p>
          <a:p>
            <a:r>
              <a:rPr lang="en-US" sz="2800" dirty="0">
                <a:solidFill>
                  <a:schemeClr val="tx1"/>
                </a:solidFill>
              </a:rPr>
              <a:t>(Cited in Noblitt &amp; Noblitt, 2014, p. 55)</a:t>
            </a:r>
          </a:p>
          <a:p>
            <a:endParaRPr lang="en-US" dirty="0"/>
          </a:p>
        </p:txBody>
      </p:sp>
    </p:spTree>
    <p:extLst>
      <p:ext uri="{BB962C8B-B14F-4D97-AF65-F5344CB8AC3E}">
        <p14:creationId xmlns:p14="http://schemas.microsoft.com/office/powerpoint/2010/main" val="32369921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168443"/>
            <a:ext cx="8079581" cy="1732547"/>
          </a:xfrm>
          <a:solidFill>
            <a:schemeClr val="accent1">
              <a:lumMod val="40000"/>
              <a:lumOff val="60000"/>
            </a:schemeClr>
          </a:solidFill>
        </p:spPr>
        <p:txBody>
          <a:bodyPr>
            <a:normAutofit fontScale="90000"/>
          </a:bodyPr>
          <a:lstStyle/>
          <a:p>
            <a:br>
              <a:rPr lang="en-US" dirty="0">
                <a:solidFill>
                  <a:schemeClr val="tx1"/>
                </a:solidFill>
              </a:rPr>
            </a:br>
            <a:r>
              <a:rPr lang="en-US" sz="4400" dirty="0">
                <a:solidFill>
                  <a:schemeClr val="tx1"/>
                </a:solidFill>
              </a:rPr>
              <a:t>Andrews, Morton, </a:t>
            </a:r>
            <a:r>
              <a:rPr lang="en-US" sz="4400" dirty="0" err="1">
                <a:solidFill>
                  <a:schemeClr val="tx1"/>
                </a:solidFill>
              </a:rPr>
              <a:t>Bekerian</a:t>
            </a:r>
            <a:r>
              <a:rPr lang="en-US" sz="4400" dirty="0">
                <a:solidFill>
                  <a:schemeClr val="tx1"/>
                </a:solidFill>
              </a:rPr>
              <a:t>, Brewin, Davies &amp; </a:t>
            </a:r>
            <a:r>
              <a:rPr lang="en-US" sz="4400" dirty="0" err="1">
                <a:solidFill>
                  <a:schemeClr val="tx1"/>
                </a:solidFill>
              </a:rPr>
              <a:t>Mollon</a:t>
            </a:r>
            <a:r>
              <a:rPr lang="en-US" sz="4400" dirty="0">
                <a:solidFill>
                  <a:schemeClr val="tx1"/>
                </a:solidFill>
              </a:rPr>
              <a:t>, (1995)</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a:xfrm>
            <a:off x="2031206" y="1528012"/>
            <a:ext cx="8065294" cy="5161547"/>
          </a:xfrm>
        </p:spPr>
        <p:txBody>
          <a:bodyPr>
            <a:normAutofit/>
          </a:bodyPr>
          <a:lstStyle/>
          <a:p>
            <a:endParaRPr lang="en-US" dirty="0"/>
          </a:p>
          <a:p>
            <a:endParaRPr lang="en-US" dirty="0"/>
          </a:p>
          <a:p>
            <a:r>
              <a:rPr lang="en-US" sz="3200" dirty="0"/>
              <a:t>Strengths: Appears unbiased, used a Likert scale rather than dichotomous belief or disbelief</a:t>
            </a:r>
          </a:p>
          <a:p>
            <a:r>
              <a:rPr lang="en-US" sz="3200" dirty="0"/>
              <a:t>Weakness: ?</a:t>
            </a:r>
          </a:p>
        </p:txBody>
      </p:sp>
    </p:spTree>
    <p:extLst>
      <p:ext uri="{BB962C8B-B14F-4D97-AF65-F5344CB8AC3E}">
        <p14:creationId xmlns:p14="http://schemas.microsoft.com/office/powerpoint/2010/main" val="1182710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75738"/>
            <a:ext cx="8079581" cy="1022684"/>
          </a:xfrm>
          <a:solidFill>
            <a:schemeClr val="accent1">
              <a:lumMod val="40000"/>
              <a:lumOff val="60000"/>
            </a:schemeClr>
          </a:solidFill>
        </p:spPr>
        <p:txBody>
          <a:bodyPr>
            <a:normAutofit fontScale="90000"/>
          </a:bodyPr>
          <a:lstStyle/>
          <a:p>
            <a:br>
              <a:rPr lang="en-US" dirty="0">
                <a:solidFill>
                  <a:schemeClr val="tx1"/>
                </a:solidFill>
              </a:rPr>
            </a:br>
            <a:r>
              <a:rPr lang="en-US" dirty="0" err="1">
                <a:solidFill>
                  <a:schemeClr val="tx1"/>
                </a:solidFill>
              </a:rPr>
              <a:t>Schmuttermaier</a:t>
            </a:r>
            <a:r>
              <a:rPr lang="en-US" dirty="0">
                <a:solidFill>
                  <a:schemeClr val="tx1"/>
                </a:solidFill>
              </a:rPr>
              <a:t> &amp; </a:t>
            </a:r>
            <a:r>
              <a:rPr lang="en-US" dirty="0" err="1">
                <a:solidFill>
                  <a:schemeClr val="tx1"/>
                </a:solidFill>
              </a:rPr>
              <a:t>Veno</a:t>
            </a:r>
            <a:r>
              <a:rPr lang="en-US" dirty="0">
                <a:solidFill>
                  <a:schemeClr val="tx1"/>
                </a:solidFill>
              </a:rPr>
              <a:t> (1999)</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lnSpcReduction="10000"/>
          </a:bodyPr>
          <a:lstStyle/>
          <a:p>
            <a:r>
              <a:rPr lang="en-US" sz="3200" dirty="0"/>
              <a:t>They surveyed 74 Center Against Sexual Assault (CASA) workers, 48 psychologists, and 27 psychiatrists in the state of Victoria, Australia. </a:t>
            </a:r>
            <a:r>
              <a:rPr lang="en-US" sz="3200" dirty="0">
                <a:solidFill>
                  <a:schemeClr val="tx1"/>
                </a:solidFill>
              </a:rPr>
              <a:t>(Cited in Noblitt &amp; Noblitt, 2014, p. 55)</a:t>
            </a:r>
            <a:endParaRPr lang="en-US" sz="3200" dirty="0"/>
          </a:p>
          <a:p>
            <a:r>
              <a:rPr lang="en-US" sz="3200" dirty="0"/>
              <a:t>Eighty-five percent endorsed the belief that ritual abuse is “an indication of genuine trauma” </a:t>
            </a:r>
            <a:r>
              <a:rPr lang="en-US" sz="3200" dirty="0">
                <a:solidFill>
                  <a:schemeClr val="tx1"/>
                </a:solidFill>
              </a:rPr>
              <a:t>(Cited in Noblitt &amp; Noblitt, 2014, p. 55)</a:t>
            </a:r>
          </a:p>
          <a:p>
            <a:r>
              <a:rPr lang="en-US" sz="3200" dirty="0">
                <a:solidFill>
                  <a:schemeClr val="tx1"/>
                </a:solidFill>
              </a:rPr>
              <a:t>Strengths: Appears unbiased, multidisciplinary participants</a:t>
            </a:r>
          </a:p>
          <a:p>
            <a:r>
              <a:rPr lang="en-US" sz="3200" dirty="0">
                <a:solidFill>
                  <a:schemeClr val="tx1"/>
                </a:solidFill>
              </a:rPr>
              <a:t>Weaknesses: ?</a:t>
            </a:r>
          </a:p>
          <a:p>
            <a:endParaRPr lang="en-US" dirty="0"/>
          </a:p>
          <a:p>
            <a:endParaRPr lang="en-US" dirty="0"/>
          </a:p>
          <a:p>
            <a:endParaRPr lang="en-US" dirty="0"/>
          </a:p>
        </p:txBody>
      </p:sp>
    </p:spTree>
    <p:extLst>
      <p:ext uri="{BB962C8B-B14F-4D97-AF65-F5344CB8AC3E}">
        <p14:creationId xmlns:p14="http://schemas.microsoft.com/office/powerpoint/2010/main" val="17365623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168443"/>
            <a:ext cx="8079581" cy="13595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Norcross, </a:t>
            </a:r>
            <a:r>
              <a:rPr lang="en-US" dirty="0" err="1">
                <a:solidFill>
                  <a:schemeClr val="tx1"/>
                </a:solidFill>
              </a:rPr>
              <a:t>Koocher</a:t>
            </a:r>
            <a:r>
              <a:rPr lang="en-US" dirty="0">
                <a:solidFill>
                  <a:schemeClr val="tx1"/>
                </a:solidFill>
              </a:rPr>
              <a:t> &amp; Garofalo (2006)</a:t>
            </a:r>
            <a:br>
              <a:rPr lang="en-US" dirty="0"/>
            </a:b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r>
              <a:rPr lang="en-US" dirty="0"/>
              <a:t>This article begins by asking,</a:t>
            </a:r>
          </a:p>
          <a:p>
            <a:r>
              <a:rPr lang="en-US" dirty="0"/>
              <a:t>Which psychotherapies are effective? Psychologists have been inundated with lists of treatment guidelines, empirically supported therapies, practice guidelines, and reimbursable therapies. (Norcross et al. 2006, p. 515)</a:t>
            </a:r>
          </a:p>
          <a:p>
            <a:r>
              <a:rPr lang="en-US" dirty="0"/>
              <a:t>Paradoxically, John Norcross played a significant role in an American Psychological Association’s policy statement that “different forms of psychotherapy typically produce relatively similar outcomes” (APA, 2013a, p. 321; also see APA 2013b, Campbell et al., 2013).</a:t>
            </a:r>
          </a:p>
          <a:p>
            <a:endParaRPr lang="en-US" dirty="0"/>
          </a:p>
        </p:txBody>
      </p:sp>
    </p:spTree>
    <p:extLst>
      <p:ext uri="{BB962C8B-B14F-4D97-AF65-F5344CB8AC3E}">
        <p14:creationId xmlns:p14="http://schemas.microsoft.com/office/powerpoint/2010/main" val="23393366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168443"/>
            <a:ext cx="8079581" cy="13595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Norcross, </a:t>
            </a:r>
            <a:r>
              <a:rPr lang="en-US" dirty="0" err="1">
                <a:solidFill>
                  <a:schemeClr val="tx1"/>
                </a:solidFill>
              </a:rPr>
              <a:t>Koocher</a:t>
            </a:r>
            <a:r>
              <a:rPr lang="en-US" dirty="0">
                <a:solidFill>
                  <a:schemeClr val="tx1"/>
                </a:solidFill>
              </a:rPr>
              <a:t> &amp; Garofalo (2006)</a:t>
            </a:r>
            <a:br>
              <a:rPr lang="en-US" dirty="0"/>
            </a:b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r>
              <a:rPr lang="en-US" dirty="0"/>
              <a:t>The title of this article is “Discredited Psychological Treatments and Tests: A Delphi Poll.”</a:t>
            </a:r>
          </a:p>
          <a:p>
            <a:r>
              <a:rPr lang="en-US" dirty="0"/>
              <a:t>The authors selected a panel of 100 psychologists who were considered experts to rate a long list of psychological approaches 59 treatments and 30 assessment techniques (that included sand tray therapy, dream analysis, etc.) and “Treatments for mental disorders resulting from Satanic ritual abuse” (p. 518). </a:t>
            </a:r>
          </a:p>
          <a:p>
            <a:r>
              <a:rPr lang="en-US" dirty="0"/>
              <a:t>On a 1-5 Likert scale (represented as 1  </a:t>
            </a:r>
            <a:r>
              <a:rPr lang="en-US" i="1" dirty="0"/>
              <a:t>not at all discredited, </a:t>
            </a:r>
            <a:r>
              <a:rPr lang="en-US" dirty="0"/>
              <a:t>2  </a:t>
            </a:r>
            <a:r>
              <a:rPr lang="en-US" i="1" dirty="0"/>
              <a:t>unlikely discredited, </a:t>
            </a:r>
            <a:r>
              <a:rPr lang="en-US" dirty="0"/>
              <a:t>3  </a:t>
            </a:r>
            <a:r>
              <a:rPr lang="en-US" i="1" dirty="0"/>
              <a:t>possibly discredited, </a:t>
            </a:r>
            <a:r>
              <a:rPr lang="en-US" dirty="0"/>
              <a:t>4  </a:t>
            </a:r>
            <a:r>
              <a:rPr lang="en-US" i="1" dirty="0"/>
              <a:t>probably discredited, </a:t>
            </a:r>
            <a:r>
              <a:rPr lang="en-US" dirty="0"/>
              <a:t>5  </a:t>
            </a:r>
            <a:r>
              <a:rPr lang="en-US" i="1" dirty="0"/>
              <a:t>certainly discredited) the </a:t>
            </a:r>
            <a:r>
              <a:rPr lang="en-US" dirty="0"/>
              <a:t>SRA question was rate as 3.98 the first round and 4.28 the second round</a:t>
            </a:r>
            <a:r>
              <a:rPr lang="en-US" i="1" dirty="0"/>
              <a:t>.</a:t>
            </a:r>
            <a:endParaRPr lang="en-US" dirty="0"/>
          </a:p>
        </p:txBody>
      </p:sp>
    </p:spTree>
    <p:extLst>
      <p:ext uri="{BB962C8B-B14F-4D97-AF65-F5344CB8AC3E}">
        <p14:creationId xmlns:p14="http://schemas.microsoft.com/office/powerpoint/2010/main" val="1350193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653FA-0EC2-D705-2232-ACDCA5CB4EED}"/>
              </a:ext>
            </a:extLst>
          </p:cNvPr>
          <p:cNvSpPr>
            <a:spLocks noGrp="1"/>
          </p:cNvSpPr>
          <p:nvPr>
            <p:ph type="title"/>
          </p:nvPr>
        </p:nvSpPr>
        <p:spPr>
          <a:xfrm>
            <a:off x="706299" y="639763"/>
            <a:ext cx="3947998" cy="5492750"/>
          </a:xfrm>
        </p:spPr>
        <p:txBody>
          <a:bodyPr>
            <a:normAutofit/>
          </a:bodyPr>
          <a:lstStyle/>
          <a:p>
            <a:br>
              <a:rPr lang="en-US" sz="56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br>
            <a:br>
              <a:rPr lang="en-US" sz="56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br>
            <a:r>
              <a:rPr lang="en-US" sz="5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Introduction: Professional </a:t>
            </a:r>
            <a:r>
              <a:rPr lang="en-US" sz="56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Standards</a:t>
            </a:r>
            <a:endParaRPr lang="en-US" sz="5600" dirty="0">
              <a:solidFill>
                <a:schemeClr val="bg1"/>
              </a:solidFill>
            </a:endParaRPr>
          </a:p>
        </p:txBody>
      </p:sp>
      <p:sp>
        <p:nvSpPr>
          <p:cNvPr id="3" name="Content Placeholder 2">
            <a:extLst>
              <a:ext uri="{FF2B5EF4-FFF2-40B4-BE49-F238E27FC236}">
                <a16:creationId xmlns:a16="http://schemas.microsoft.com/office/drawing/2014/main" id="{C96ADAD2-4EF1-BA0A-6F35-00D496F9ABA5}"/>
              </a:ext>
            </a:extLst>
          </p:cNvPr>
          <p:cNvSpPr>
            <a:spLocks noGrp="1"/>
          </p:cNvSpPr>
          <p:nvPr>
            <p:ph idx="1"/>
          </p:nvPr>
        </p:nvSpPr>
        <p:spPr>
          <a:xfrm>
            <a:off x="5288349" y="639764"/>
            <a:ext cx="6142032" cy="5492749"/>
          </a:xfrm>
        </p:spPr>
        <p:txBody>
          <a:bodyPr anchor="ctr">
            <a:normAutofit/>
          </a:bodyPr>
          <a:lstStyle/>
          <a:p>
            <a:pPr marL="285750" indent="-285750">
              <a:buSzPct val="110000"/>
              <a:buFont typeface="Arial" panose="020B0604020202020204" pitchFamily="34" charset="0"/>
              <a:buChar char="•"/>
            </a:pPr>
            <a:r>
              <a:rPr lang="en-US" sz="2800" dirty="0">
                <a:solidFill>
                  <a:schemeClr val="bg1"/>
                </a:solidFill>
                <a:latin typeface="Arial" panose="020B0604020202020204" pitchFamily="34" charset="0"/>
                <a:cs typeface="Arial" panose="020B0604020202020204" pitchFamily="34" charset="0"/>
              </a:rPr>
              <a:t>Mandatory</a:t>
            </a:r>
          </a:p>
          <a:p>
            <a:pPr marL="285750" indent="-285750">
              <a:buSzPct val="110000"/>
              <a:buFont typeface="Arial" panose="020B0604020202020204" pitchFamily="34" charset="0"/>
              <a:buChar char="•"/>
            </a:pPr>
            <a:r>
              <a:rPr lang="en-US" sz="2800" dirty="0">
                <a:solidFill>
                  <a:schemeClr val="bg1"/>
                </a:solidFill>
                <a:latin typeface="Arial" panose="020B0604020202020204" pitchFamily="34" charset="0"/>
                <a:cs typeface="Arial" panose="020B0604020202020204" pitchFamily="34" charset="0"/>
              </a:rPr>
              <a:t>Enforceable</a:t>
            </a:r>
          </a:p>
          <a:p>
            <a:pPr marL="285750" indent="-285750">
              <a:buSzPct val="110000"/>
              <a:buFont typeface="Arial" panose="020B0604020202020204" pitchFamily="34" charset="0"/>
              <a:buChar char="•"/>
            </a:pPr>
            <a:r>
              <a:rPr lang="en-US" sz="2800" dirty="0">
                <a:solidFill>
                  <a:schemeClr val="bg1"/>
                </a:solidFill>
                <a:latin typeface="Arial" panose="020B0604020202020204" pitchFamily="34" charset="0"/>
                <a:cs typeface="Arial" panose="020B0604020202020204" pitchFamily="34" charset="0"/>
              </a:rPr>
              <a:t>Are enumerated in</a:t>
            </a:r>
          </a:p>
          <a:p>
            <a:pPr>
              <a:buSzPct val="110000"/>
            </a:pPr>
            <a:r>
              <a:rPr lang="en-CA" sz="2800" dirty="0">
                <a:solidFill>
                  <a:schemeClr val="bg1"/>
                </a:solidFill>
                <a:effectLst/>
                <a:latin typeface="Arial" panose="020B0604020202020204" pitchFamily="34" charset="0"/>
                <a:ea typeface="Calibri" panose="020F0502020204030204" pitchFamily="34" charset="0"/>
                <a:cs typeface="Arial" panose="020B0604020202020204" pitchFamily="34" charset="0"/>
              </a:rPr>
              <a:t>American Psychological Association. (2017). </a:t>
            </a:r>
            <a:r>
              <a:rPr lang="en-CA" sz="2800" i="1" dirty="0">
                <a:solidFill>
                  <a:schemeClr val="bg1"/>
                </a:solidFill>
                <a:effectLst/>
                <a:latin typeface="Arial" panose="020B0604020202020204" pitchFamily="34" charset="0"/>
                <a:ea typeface="Calibri" panose="020F0502020204030204" pitchFamily="34" charset="0"/>
                <a:cs typeface="Arial" panose="020B0604020202020204" pitchFamily="34" charset="0"/>
              </a:rPr>
              <a:t>Ethical principles of psychologists and code of conduct</a:t>
            </a:r>
            <a:r>
              <a:rPr lang="en-CA" sz="2800" dirty="0">
                <a:solidFill>
                  <a:schemeClr val="bg1"/>
                </a:solidFill>
                <a:effectLst/>
                <a:latin typeface="Arial" panose="020B0604020202020204" pitchFamily="34" charset="0"/>
                <a:ea typeface="Calibri" panose="020F0502020204030204" pitchFamily="34" charset="0"/>
                <a:cs typeface="Arial" panose="020B0604020202020204" pitchFamily="34" charset="0"/>
              </a:rPr>
              <a:t> (2002, Amended June 1, 2010 and January 1, 2017). Retrieved from apa.org/ethics/code/index.aspx  </a:t>
            </a:r>
            <a:endParaRPr lang="en-US" sz="2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p>
            <a:pPr>
              <a:buSzPct val="110000"/>
            </a:pPr>
            <a:r>
              <a:rPr lang="en-US" dirty="0"/>
              <a:t> </a:t>
            </a:r>
          </a:p>
        </p:txBody>
      </p:sp>
    </p:spTree>
    <p:extLst>
      <p:ext uri="{BB962C8B-B14F-4D97-AF65-F5344CB8AC3E}">
        <p14:creationId xmlns:p14="http://schemas.microsoft.com/office/powerpoint/2010/main" val="3142656509"/>
      </p:ext>
    </p:extLst>
  </p:cSld>
  <p:clrMapOvr>
    <a:overrideClrMapping bg1="dk1" tx1="lt1" bg2="dk2" tx2="lt2" accent1="accent1" accent2="accent2" accent3="accent3" accent4="accent4" accent5="accent5" accent6="accent6" hlink="hlink" folHlink="folHlink"/>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168443"/>
            <a:ext cx="8079581" cy="13595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Norcross, </a:t>
            </a:r>
            <a:r>
              <a:rPr lang="en-US" dirty="0" err="1">
                <a:solidFill>
                  <a:schemeClr val="tx1"/>
                </a:solidFill>
              </a:rPr>
              <a:t>Koocher</a:t>
            </a:r>
            <a:r>
              <a:rPr lang="en-US" dirty="0">
                <a:solidFill>
                  <a:schemeClr val="tx1"/>
                </a:solidFill>
              </a:rPr>
              <a:t> &amp; Garofalo (2006)</a:t>
            </a:r>
            <a:br>
              <a:rPr lang="en-US" dirty="0"/>
            </a:b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r>
              <a:rPr lang="en-US" dirty="0"/>
              <a:t>Strengths: The panel consisted of prestigious psychologists</a:t>
            </a:r>
          </a:p>
          <a:p>
            <a:r>
              <a:rPr lang="en-US" dirty="0"/>
              <a:t>Weaknesses: I reviewed the names of the experts on the panel and saw no one whom I recognized as having expertise in dissociative disorders or RA. The panel was likely biased, no other research was cited that was remotely associated with RA other than one article by a well-known FMS apologist. That article criticized treatment for DID as being inherently dangerous. It is not clear why an Adelphi method was used. If people are indeed suggestible as is proposed by the </a:t>
            </a:r>
            <a:r>
              <a:rPr lang="en-US" dirty="0" err="1"/>
              <a:t>sociocognitive</a:t>
            </a:r>
            <a:r>
              <a:rPr lang="en-US" dirty="0"/>
              <a:t> model this method would seem inappropriate do to its overt use of suggestion.</a:t>
            </a:r>
          </a:p>
        </p:txBody>
      </p:sp>
    </p:spTree>
    <p:extLst>
      <p:ext uri="{BB962C8B-B14F-4D97-AF65-F5344CB8AC3E}">
        <p14:creationId xmlns:p14="http://schemas.microsoft.com/office/powerpoint/2010/main" val="13568306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168443"/>
            <a:ext cx="8079581" cy="22739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Becker, </a:t>
            </a:r>
            <a:r>
              <a:rPr lang="en-US" dirty="0" err="1">
                <a:solidFill>
                  <a:schemeClr val="tx1"/>
                </a:solidFill>
              </a:rPr>
              <a:t>Karriker</a:t>
            </a:r>
            <a:r>
              <a:rPr lang="en-US" dirty="0">
                <a:solidFill>
                  <a:schemeClr val="tx1"/>
                </a:solidFill>
              </a:rPr>
              <a:t>, </a:t>
            </a:r>
            <a:r>
              <a:rPr lang="en-US" dirty="0" err="1">
                <a:solidFill>
                  <a:schemeClr val="tx1"/>
                </a:solidFill>
              </a:rPr>
              <a:t>Overkamp</a:t>
            </a:r>
            <a:r>
              <a:rPr lang="en-US" dirty="0">
                <a:solidFill>
                  <a:schemeClr val="tx1"/>
                </a:solidFill>
              </a:rPr>
              <a:t> &amp; </a:t>
            </a:r>
            <a:r>
              <a:rPr lang="en-US" dirty="0" err="1">
                <a:solidFill>
                  <a:schemeClr val="tx1"/>
                </a:solidFill>
              </a:rPr>
              <a:t>Rutz</a:t>
            </a:r>
            <a:r>
              <a:rPr lang="en-US" dirty="0">
                <a:solidFill>
                  <a:schemeClr val="tx1"/>
                </a:solidFill>
              </a:rPr>
              <a:t> (2008); </a:t>
            </a:r>
            <a:r>
              <a:rPr lang="en-US" dirty="0" err="1">
                <a:solidFill>
                  <a:schemeClr val="tx1"/>
                </a:solidFill>
              </a:rPr>
              <a:t>Rutz</a:t>
            </a:r>
            <a:r>
              <a:rPr lang="en-US" dirty="0">
                <a:solidFill>
                  <a:schemeClr val="tx1"/>
                </a:solidFill>
              </a:rPr>
              <a:t>, Becker, </a:t>
            </a:r>
            <a:r>
              <a:rPr lang="en-US" dirty="0" err="1">
                <a:solidFill>
                  <a:schemeClr val="tx1"/>
                </a:solidFill>
              </a:rPr>
              <a:t>Overkamp</a:t>
            </a:r>
            <a:r>
              <a:rPr lang="en-US" dirty="0">
                <a:solidFill>
                  <a:schemeClr val="tx1"/>
                </a:solidFill>
              </a:rPr>
              <a:t>, &amp; </a:t>
            </a:r>
            <a:r>
              <a:rPr lang="en-US" dirty="0" err="1">
                <a:solidFill>
                  <a:schemeClr val="tx1"/>
                </a:solidFill>
              </a:rPr>
              <a:t>Karriker</a:t>
            </a:r>
            <a:r>
              <a:rPr lang="en-US" dirty="0">
                <a:solidFill>
                  <a:schemeClr val="tx1"/>
                </a:solidFill>
              </a:rPr>
              <a:t> (2008), and Becker, </a:t>
            </a:r>
            <a:r>
              <a:rPr lang="en-US" dirty="0" err="1">
                <a:solidFill>
                  <a:schemeClr val="tx1"/>
                </a:solidFill>
              </a:rPr>
              <a:t>Karriker</a:t>
            </a:r>
            <a:r>
              <a:rPr lang="en-US" dirty="0">
                <a:solidFill>
                  <a:schemeClr val="tx1"/>
                </a:solidFill>
              </a:rPr>
              <a:t>, </a:t>
            </a:r>
            <a:r>
              <a:rPr lang="en-US" dirty="0" err="1">
                <a:solidFill>
                  <a:schemeClr val="tx1"/>
                </a:solidFill>
              </a:rPr>
              <a:t>Rutz</a:t>
            </a:r>
            <a:r>
              <a:rPr lang="en-US" dirty="0">
                <a:solidFill>
                  <a:schemeClr val="tx1"/>
                </a:solidFill>
              </a:rPr>
              <a:t> &amp; </a:t>
            </a:r>
            <a:r>
              <a:rPr lang="en-US" dirty="0" err="1">
                <a:solidFill>
                  <a:schemeClr val="tx1"/>
                </a:solidFill>
              </a:rPr>
              <a:t>Overkamp</a:t>
            </a:r>
            <a:r>
              <a:rPr lang="en-US" dirty="0">
                <a:solidFill>
                  <a:schemeClr val="tx1"/>
                </a:solidFill>
              </a:rPr>
              <a:t> (2013)</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endParaRPr lang="en-US" dirty="0"/>
          </a:p>
          <a:p>
            <a:pPr marL="0" indent="0">
              <a:buNone/>
            </a:pPr>
            <a:endParaRPr lang="en-US" sz="3200" dirty="0"/>
          </a:p>
          <a:p>
            <a:r>
              <a:rPr lang="en-US" sz="3200" dirty="0"/>
              <a:t>Developed the Extreme Abuse Survey (EAS) and collected data online.</a:t>
            </a:r>
          </a:p>
        </p:txBody>
      </p:sp>
    </p:spTree>
    <p:extLst>
      <p:ext uri="{BB962C8B-B14F-4D97-AF65-F5344CB8AC3E}">
        <p14:creationId xmlns:p14="http://schemas.microsoft.com/office/powerpoint/2010/main" val="10685995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168443"/>
            <a:ext cx="8079581" cy="22739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Becker et al. (2008); </a:t>
            </a:r>
            <a:r>
              <a:rPr lang="en-US" dirty="0" err="1">
                <a:solidFill>
                  <a:schemeClr val="tx1"/>
                </a:solidFill>
              </a:rPr>
              <a:t>Rutz</a:t>
            </a:r>
            <a:r>
              <a:rPr lang="en-US" dirty="0">
                <a:solidFill>
                  <a:schemeClr val="tx1"/>
                </a:solidFill>
              </a:rPr>
              <a:t> et al.(2008), and Becker et al. (2013)</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a:xfrm>
            <a:off x="2063353" y="2442412"/>
            <a:ext cx="8065294" cy="3766185"/>
          </a:xfrm>
        </p:spPr>
        <p:txBody>
          <a:bodyPr>
            <a:normAutofit fontScale="85000" lnSpcReduction="20000"/>
          </a:bodyPr>
          <a:lstStyle/>
          <a:p>
            <a:endParaRPr lang="en-US" dirty="0"/>
          </a:p>
          <a:p>
            <a:r>
              <a:rPr lang="en-US" sz="3200" dirty="0"/>
              <a:t>An international study of helping professionals was conducted by Becker, </a:t>
            </a:r>
            <a:r>
              <a:rPr lang="en-US" sz="3200" dirty="0" err="1"/>
              <a:t>Karriker</a:t>
            </a:r>
            <a:r>
              <a:rPr lang="en-US" sz="3200" dirty="0"/>
              <a:t>, </a:t>
            </a:r>
            <a:r>
              <a:rPr lang="en-US" sz="3200" dirty="0" err="1"/>
              <a:t>Overkamp</a:t>
            </a:r>
            <a:r>
              <a:rPr lang="en-US" sz="3200" dirty="0"/>
              <a:t>, and </a:t>
            </a:r>
            <a:r>
              <a:rPr lang="en-US" sz="3200" dirty="0" err="1"/>
              <a:t>Rutz</a:t>
            </a:r>
            <a:r>
              <a:rPr lang="en-US" sz="3200" dirty="0"/>
              <a:t> (2008) and Becker, </a:t>
            </a:r>
            <a:r>
              <a:rPr lang="en-US" sz="3200" dirty="0" err="1"/>
              <a:t>Karriker</a:t>
            </a:r>
            <a:r>
              <a:rPr lang="en-US" sz="3200" dirty="0"/>
              <a:t>, </a:t>
            </a:r>
            <a:r>
              <a:rPr lang="en-US" sz="3200" dirty="0" err="1"/>
              <a:t>Rutz</a:t>
            </a:r>
            <a:r>
              <a:rPr lang="en-US" sz="3200" dirty="0"/>
              <a:t>, and </a:t>
            </a:r>
            <a:r>
              <a:rPr lang="en-US" sz="3200" dirty="0" err="1"/>
              <a:t>Overkamp</a:t>
            </a:r>
            <a:r>
              <a:rPr lang="en-US" sz="3200" dirty="0"/>
              <a:t> (2013) and is part of their Extreme Abuse Survey (EAS) research series (http://extreme-abuse-survey.net/). The Professional Extreme Abuse Survey (P-EAS) is an online questionnaire with 215 questions (and 53 optional ones) that was available from April 1 to June 30, 2007. Four hundred fifty-one (451) helping professionals from 20 different countries responded to at least one of the questions. </a:t>
            </a:r>
          </a:p>
          <a:p>
            <a:endParaRPr lang="en-US" sz="3200" dirty="0"/>
          </a:p>
        </p:txBody>
      </p:sp>
    </p:spTree>
    <p:extLst>
      <p:ext uri="{BB962C8B-B14F-4D97-AF65-F5344CB8AC3E}">
        <p14:creationId xmlns:p14="http://schemas.microsoft.com/office/powerpoint/2010/main" val="7386417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168443"/>
            <a:ext cx="8079581" cy="22739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Becker et al. (2008); </a:t>
            </a:r>
            <a:r>
              <a:rPr lang="en-US" dirty="0" err="1">
                <a:solidFill>
                  <a:schemeClr val="tx1"/>
                </a:solidFill>
              </a:rPr>
              <a:t>Rutz</a:t>
            </a:r>
            <a:r>
              <a:rPr lang="en-US" dirty="0">
                <a:solidFill>
                  <a:schemeClr val="tx1"/>
                </a:solidFill>
              </a:rPr>
              <a:t> et al.(2008), and Becker et al. (2013)</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a:xfrm>
            <a:off x="2063353" y="2442412"/>
            <a:ext cx="8065294" cy="3766185"/>
          </a:xfrm>
        </p:spPr>
        <p:txBody>
          <a:bodyPr>
            <a:normAutofit/>
          </a:bodyPr>
          <a:lstStyle/>
          <a:p>
            <a:endParaRPr lang="en-US" dirty="0"/>
          </a:p>
          <a:p>
            <a:r>
              <a:rPr lang="en-US" sz="3200" dirty="0"/>
              <a:t>This survey shows that 86% of helping professionals who have worked with at least one extreme abuse survivor report having in their caseload at least one survivor of SRA. </a:t>
            </a:r>
          </a:p>
        </p:txBody>
      </p:sp>
    </p:spTree>
    <p:extLst>
      <p:ext uri="{BB962C8B-B14F-4D97-AF65-F5344CB8AC3E}">
        <p14:creationId xmlns:p14="http://schemas.microsoft.com/office/powerpoint/2010/main" val="36586829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168443"/>
            <a:ext cx="8079581" cy="1467853"/>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Becker et al. (2008); </a:t>
            </a:r>
            <a:r>
              <a:rPr lang="en-US" dirty="0" err="1">
                <a:solidFill>
                  <a:schemeClr val="tx1"/>
                </a:solidFill>
              </a:rPr>
              <a:t>Rutz</a:t>
            </a:r>
            <a:r>
              <a:rPr lang="en-US" dirty="0">
                <a:solidFill>
                  <a:schemeClr val="tx1"/>
                </a:solidFill>
              </a:rPr>
              <a:t> et al.(2008), and Becker et al. (2013)</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a:xfrm>
            <a:off x="2063353" y="1888959"/>
            <a:ext cx="8065294" cy="4319638"/>
          </a:xfrm>
        </p:spPr>
        <p:txBody>
          <a:bodyPr>
            <a:normAutofit fontScale="92500" lnSpcReduction="10000"/>
          </a:bodyPr>
          <a:lstStyle/>
          <a:p>
            <a:endParaRPr lang="en-US" dirty="0"/>
          </a:p>
          <a:p>
            <a:r>
              <a:rPr lang="en-US" sz="3200" dirty="0"/>
              <a:t>Some of their other findings are as follows: 61% saw clients who reported ritual abuse by clergy, 85% said the majority of adult ritual abuse/mind control (RA/MC) survivors with whom they worked were diagnosed with DID, 63% said that they always take a neutral stance regarding the truth of an adult survivor’s memories of RA/MC, 65% said that some of their clients’ reports of RA/MC were based on continuous, rather than dissociated, memories. </a:t>
            </a:r>
          </a:p>
        </p:txBody>
      </p:sp>
    </p:spTree>
    <p:extLst>
      <p:ext uri="{BB962C8B-B14F-4D97-AF65-F5344CB8AC3E}">
        <p14:creationId xmlns:p14="http://schemas.microsoft.com/office/powerpoint/2010/main" val="5932873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168443"/>
            <a:ext cx="8079581" cy="1467853"/>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Becker et al. (2008); </a:t>
            </a:r>
            <a:r>
              <a:rPr lang="en-US" dirty="0" err="1">
                <a:solidFill>
                  <a:schemeClr val="tx1"/>
                </a:solidFill>
              </a:rPr>
              <a:t>Rutz</a:t>
            </a:r>
            <a:r>
              <a:rPr lang="en-US" dirty="0">
                <a:solidFill>
                  <a:schemeClr val="tx1"/>
                </a:solidFill>
              </a:rPr>
              <a:t> et al.(2008), and Becker et al. (2013)</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a:xfrm>
            <a:off x="2063353" y="1888959"/>
            <a:ext cx="8065294" cy="4319638"/>
          </a:xfrm>
        </p:spPr>
        <p:txBody>
          <a:bodyPr>
            <a:normAutofit fontScale="92500" lnSpcReduction="10000"/>
          </a:bodyPr>
          <a:lstStyle/>
          <a:p>
            <a:endParaRPr lang="en-US" dirty="0"/>
          </a:p>
          <a:p>
            <a:r>
              <a:rPr lang="en-US" sz="3200" dirty="0"/>
              <a:t>Regarding belief in their clients’ stories, 3% of the helpers do not believe any of their clients who report RA/MC experienced ritual abuse, the rest reported belief in varying degrees concordant with the previous findings of Andrews et al. (1995) and Ost et al. (2013). There was a similar pattern where 5% did not believe any of their clients who report RA/MC experienced MC and the rest of the respondents indicated belief in varying degrees.</a:t>
            </a:r>
          </a:p>
          <a:p>
            <a:r>
              <a:rPr lang="en-US" sz="3200" dirty="0">
                <a:solidFill>
                  <a:schemeClr val="tx1"/>
                </a:solidFill>
              </a:rPr>
              <a:t>(Cited in Noblitt &amp; Noblitt, 2014, p. 56)</a:t>
            </a:r>
          </a:p>
          <a:p>
            <a:endParaRPr lang="en-US" sz="3200" dirty="0"/>
          </a:p>
        </p:txBody>
      </p:sp>
    </p:spTree>
    <p:extLst>
      <p:ext uri="{BB962C8B-B14F-4D97-AF65-F5344CB8AC3E}">
        <p14:creationId xmlns:p14="http://schemas.microsoft.com/office/powerpoint/2010/main" val="19402399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168443"/>
            <a:ext cx="8079581" cy="13595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Ost, Wright, Easton, Hope &amp; French (2013)</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r>
              <a:rPr lang="en-US" dirty="0"/>
              <a:t>Ost, Wright, Easton, Hope, and French (2013) collected responses to an online survey of 183 chartered clinical psychologists and 119 hypnotherapists. Among the chartered clinical psychologists, 37.9% indicated that they had seen one or more cases of individuals with satanic or ritualistic abuse. The researchers found that 24.5% of the hypnotherapists had seen one or more satanic/ritual abuse cases. Along the lines of the Andrews et al. (1995) study they asked, “Are reports of Satanic/ritualistic abuse essentially accurate?” Among the chartered clinical psychologists, 1.6% responded never, 11.5% rarely, 27.3% sometimes, 29.5% usually, and 2.7% always. The hypnotherapists answered 10.1% never, 15.1% rarely, 21.0% sometimes, 12.6% usually, and 5.0% always.</a:t>
            </a:r>
          </a:p>
          <a:p>
            <a:r>
              <a:rPr lang="en-US" dirty="0">
                <a:solidFill>
                  <a:schemeClr val="tx1"/>
                </a:solidFill>
              </a:rPr>
              <a:t>(Cited in Noblitt &amp; Noblitt, 2014, p. 55)</a:t>
            </a:r>
          </a:p>
          <a:p>
            <a:endParaRPr lang="en-US" dirty="0"/>
          </a:p>
          <a:p>
            <a:endParaRPr lang="en-US" dirty="0"/>
          </a:p>
        </p:txBody>
      </p:sp>
    </p:spTree>
    <p:extLst>
      <p:ext uri="{BB962C8B-B14F-4D97-AF65-F5344CB8AC3E}">
        <p14:creationId xmlns:p14="http://schemas.microsoft.com/office/powerpoint/2010/main" val="34863445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16920" y="168443"/>
            <a:ext cx="8079581" cy="13595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Ost, Wright, Easton, Hope &amp; French (2013)</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r>
              <a:rPr lang="en-US" dirty="0"/>
              <a:t>Strength: In spite of their bias, the authors produced data that were more consistent with the other studies.</a:t>
            </a:r>
          </a:p>
          <a:p>
            <a:endParaRPr lang="en-US" dirty="0"/>
          </a:p>
        </p:txBody>
      </p:sp>
    </p:spTree>
    <p:extLst>
      <p:ext uri="{BB962C8B-B14F-4D97-AF65-F5344CB8AC3E}">
        <p14:creationId xmlns:p14="http://schemas.microsoft.com/office/powerpoint/2010/main" val="5574637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br>
              <a:rPr lang="en-US" dirty="0">
                <a:solidFill>
                  <a:schemeClr val="tx1"/>
                </a:solidFill>
              </a:rPr>
            </a:br>
            <a:br>
              <a:rPr lang="en-US" dirty="0">
                <a:solidFill>
                  <a:schemeClr val="tx1"/>
                </a:solidFill>
              </a:rPr>
            </a:br>
            <a:br>
              <a:rPr lang="en-US" dirty="0">
                <a:solidFill>
                  <a:schemeClr val="tx1"/>
                </a:solidFill>
              </a:rPr>
            </a:br>
            <a:r>
              <a:rPr lang="en-US" b="1" dirty="0">
                <a:solidFill>
                  <a:schemeClr val="tx1"/>
                </a:solidFill>
              </a:rPr>
              <a:t>Critical review of the empirical studies and their outcomes</a:t>
            </a: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831112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2031207" y="335195"/>
            <a:ext cx="8079581" cy="1658198"/>
          </a:xfrm>
          <a:solidFill>
            <a:schemeClr val="accent1">
              <a:lumMod val="40000"/>
              <a:lumOff val="60000"/>
            </a:schemeClr>
          </a:solidFill>
        </p:spPr>
        <p:txBody>
          <a:bodyPr>
            <a:normAutofit fontScale="90000"/>
          </a:bodyPr>
          <a:lstStyle/>
          <a:p>
            <a:pPr algn="ctr"/>
            <a:br>
              <a:rPr lang="en-US" dirty="0">
                <a:solidFill>
                  <a:schemeClr val="tx1"/>
                </a:solidFill>
              </a:rPr>
            </a:br>
            <a:br>
              <a:rPr lang="en-US" dirty="0">
                <a:solidFill>
                  <a:schemeClr val="tx1"/>
                </a:solidFill>
              </a:rPr>
            </a:br>
            <a:br>
              <a:rPr lang="en-US" dirty="0">
                <a:solidFill>
                  <a:schemeClr val="tx1"/>
                </a:solidFill>
              </a:rPr>
            </a:br>
            <a:r>
              <a:rPr lang="en-US" b="1" dirty="0">
                <a:solidFill>
                  <a:schemeClr val="tx1"/>
                </a:solidFill>
              </a:rPr>
              <a:t>Summary</a:t>
            </a: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lstStyle/>
          <a:p>
            <a:endParaRPr lang="en-US" dirty="0"/>
          </a:p>
          <a:p>
            <a:endParaRPr lang="en-US" dirty="0"/>
          </a:p>
          <a:p>
            <a:r>
              <a:rPr lang="en-US" dirty="0">
                <a:solidFill>
                  <a:schemeClr val="tx1"/>
                </a:solidFill>
              </a:rPr>
              <a:t>Empirical data can aid in understanding the credibility of RA survivors’ narratives</a:t>
            </a:r>
            <a:endParaRPr lang="en-US" dirty="0"/>
          </a:p>
        </p:txBody>
      </p:sp>
    </p:spTree>
    <p:extLst>
      <p:ext uri="{BB962C8B-B14F-4D97-AF65-F5344CB8AC3E}">
        <p14:creationId xmlns:p14="http://schemas.microsoft.com/office/powerpoint/2010/main" val="1776591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653FA-0EC2-D705-2232-ACDCA5CB4EED}"/>
              </a:ext>
            </a:extLst>
          </p:cNvPr>
          <p:cNvSpPr>
            <a:spLocks noGrp="1"/>
          </p:cNvSpPr>
          <p:nvPr>
            <p:ph type="title"/>
          </p:nvPr>
        </p:nvSpPr>
        <p:spPr>
          <a:xfrm>
            <a:off x="706299" y="639763"/>
            <a:ext cx="3947998" cy="5492750"/>
          </a:xfrm>
        </p:spPr>
        <p:txBody>
          <a:bodyPr>
            <a:normAutofit/>
          </a:bodyPr>
          <a:lstStyle/>
          <a:p>
            <a:br>
              <a:rPr lang="en-US" sz="4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br>
            <a:br>
              <a:rPr lang="en-US" sz="420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br>
            <a:r>
              <a:rPr lang="en-US" sz="4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Introduction: Professional </a:t>
            </a:r>
            <a:r>
              <a:rPr lang="en-US" sz="42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Practice</a:t>
            </a:r>
            <a:r>
              <a:rPr lang="en-US" sz="42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Guidelines and Clinical Practice Guidelines</a:t>
            </a:r>
            <a:endParaRPr lang="en-US" sz="4200" dirty="0">
              <a:solidFill>
                <a:schemeClr val="bg1"/>
              </a:solidFill>
            </a:endParaRPr>
          </a:p>
        </p:txBody>
      </p:sp>
      <p:sp>
        <p:nvSpPr>
          <p:cNvPr id="3" name="Content Placeholder 2">
            <a:extLst>
              <a:ext uri="{FF2B5EF4-FFF2-40B4-BE49-F238E27FC236}">
                <a16:creationId xmlns:a16="http://schemas.microsoft.com/office/drawing/2014/main" id="{C96ADAD2-4EF1-BA0A-6F35-00D496F9ABA5}"/>
              </a:ext>
            </a:extLst>
          </p:cNvPr>
          <p:cNvSpPr>
            <a:spLocks noGrp="1"/>
          </p:cNvSpPr>
          <p:nvPr>
            <p:ph idx="1"/>
          </p:nvPr>
        </p:nvSpPr>
        <p:spPr>
          <a:xfrm>
            <a:off x="5288348" y="639764"/>
            <a:ext cx="6408351" cy="5492749"/>
          </a:xfrm>
        </p:spPr>
        <p:txBody>
          <a:bodyPr anchor="ctr">
            <a:normAutofit/>
          </a:bodyPr>
          <a:lstStyle/>
          <a:p>
            <a:pPr marL="285750" indent="-285750">
              <a:buSzPct val="110000"/>
              <a:buFont typeface="Arial" panose="020B0604020202020204" pitchFamily="34" charset="0"/>
              <a:buChar char="•"/>
            </a:pPr>
            <a:r>
              <a:rPr lang="en-US" sz="2800" b="0" i="0" u="none" strike="noStrike" baseline="0" dirty="0">
                <a:solidFill>
                  <a:schemeClr val="bg1"/>
                </a:solidFill>
                <a:latin typeface="Arial" panose="020B0604020202020204" pitchFamily="34" charset="0"/>
                <a:cs typeface="Arial" panose="020B0604020202020204" pitchFamily="34" charset="0"/>
              </a:rPr>
              <a:t>Aspirational </a:t>
            </a:r>
          </a:p>
          <a:p>
            <a:pPr marL="285750" indent="-285750">
              <a:buSzPct val="110000"/>
              <a:buFont typeface="Arial" panose="020B0604020202020204" pitchFamily="34" charset="0"/>
              <a:buChar char="•"/>
            </a:pPr>
            <a:r>
              <a:rPr lang="en-US" sz="2800" dirty="0">
                <a:solidFill>
                  <a:schemeClr val="bg1"/>
                </a:solidFill>
                <a:latin typeface="Arial" panose="020B0604020202020204" pitchFamily="34" charset="0"/>
                <a:cs typeface="Arial" panose="020B0604020202020204" pitchFamily="34" charset="0"/>
              </a:rPr>
              <a:t>P</a:t>
            </a:r>
            <a:r>
              <a:rPr lang="en-US" sz="2800" b="0" i="0" u="none" strike="noStrike" baseline="0" dirty="0">
                <a:solidFill>
                  <a:schemeClr val="bg1"/>
                </a:solidFill>
                <a:latin typeface="Arial" panose="020B0604020202020204" pitchFamily="34" charset="0"/>
                <a:cs typeface="Arial" panose="020B0604020202020204" pitchFamily="34" charset="0"/>
              </a:rPr>
              <a:t>rofessional “practice guidelines provide psychologists guidance on roles, patient populations, or practice settings, whereas clinical practice guidelines systematically summarize the evidence base on the efficacy of treatments for specific health conditions” (2021, p. 9).</a:t>
            </a:r>
            <a:endParaRPr lang="en-US" sz="2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5778246"/>
      </p:ext>
    </p:extLst>
  </p:cSld>
  <p:clrMapOvr>
    <a:overrideClrMapping bg1="dk1" tx1="lt1" bg2="dk2" tx2="lt2" accent1="accent1" accent2="accent2" accent3="accent3" accent4="accent4" accent5="accent5" accent6="accent6" hlink="hlink" folHlink="folHlink"/>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pPr algn="ctr"/>
            <a:br>
              <a:rPr lang="en-US" dirty="0">
                <a:solidFill>
                  <a:schemeClr val="tx1"/>
                </a:solidFill>
              </a:rPr>
            </a:br>
            <a:br>
              <a:rPr lang="en-US" dirty="0">
                <a:solidFill>
                  <a:schemeClr val="tx1"/>
                </a:solidFill>
              </a:rPr>
            </a:br>
            <a:br>
              <a:rPr lang="en-US" dirty="0">
                <a:solidFill>
                  <a:schemeClr val="tx1"/>
                </a:solidFill>
              </a:rPr>
            </a:br>
            <a:r>
              <a:rPr lang="en-US" b="1" dirty="0">
                <a:solidFill>
                  <a:schemeClr val="tx1"/>
                </a:solidFill>
              </a:rPr>
              <a:t>Discussion</a:t>
            </a: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lstStyle/>
          <a:p>
            <a:endParaRPr lang="en-US" dirty="0"/>
          </a:p>
          <a:p>
            <a:r>
              <a:rPr lang="en-US" dirty="0">
                <a:solidFill>
                  <a:schemeClr val="tx1"/>
                </a:solidFill>
              </a:rPr>
              <a:t>Participants are invited to share their opinions about the topic and the research; including considerations of the community standard, professional ethics, related </a:t>
            </a:r>
            <a:r>
              <a:rPr lang="en-US" dirty="0"/>
              <a:t>forensic questions, and advocacy for extreme abuse survivors.</a:t>
            </a:r>
          </a:p>
        </p:txBody>
      </p:sp>
    </p:spTree>
    <p:extLst>
      <p:ext uri="{BB962C8B-B14F-4D97-AF65-F5344CB8AC3E}">
        <p14:creationId xmlns:p14="http://schemas.microsoft.com/office/powerpoint/2010/main" val="31417251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4C044-9979-3462-258E-86445E536827}"/>
              </a:ext>
            </a:extLst>
          </p:cNvPr>
          <p:cNvSpPr>
            <a:spLocks noGrp="1"/>
          </p:cNvSpPr>
          <p:nvPr>
            <p:ph type="title"/>
          </p:nvPr>
        </p:nvSpPr>
        <p:spPr/>
        <p:txBody>
          <a:bodyPr/>
          <a:lstStyle/>
          <a:p>
            <a:pPr algn="ctr"/>
            <a:r>
              <a:rPr lang="en-US" dirty="0">
                <a:solidFill>
                  <a:schemeClr val="tx1"/>
                </a:solidFill>
              </a:rPr>
              <a:t>References</a:t>
            </a:r>
          </a:p>
        </p:txBody>
      </p:sp>
      <p:sp>
        <p:nvSpPr>
          <p:cNvPr id="3" name="Content Placeholder 2">
            <a:extLst>
              <a:ext uri="{FF2B5EF4-FFF2-40B4-BE49-F238E27FC236}">
                <a16:creationId xmlns:a16="http://schemas.microsoft.com/office/drawing/2014/main" id="{330D2873-D6DB-F18A-3C51-5E9F10D7ABCB}"/>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marR="0" indent="-400050">
              <a:lnSpc>
                <a:spcPct val="100000"/>
              </a:lnSpc>
              <a:spcBef>
                <a:spcPts val="55"/>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American Psychological Association, Presidential Task Force on Evidence-Based Practice. (2006). 	Evidence-based practice in psychology. </a:t>
            </a:r>
            <a:r>
              <a:rPr lang="en-US" sz="1800" i="1" dirty="0">
                <a:solidFill>
                  <a:srgbClr val="000000"/>
                </a:solidFill>
                <a:effectLst/>
                <a:latin typeface="Arial" panose="020B0604020202020204" pitchFamily="34" charset="0"/>
                <a:ea typeface="Times New Roman" panose="02020603050405020304" pitchFamily="18" charset="0"/>
              </a:rPr>
              <a:t>American Psychologist, 61</a:t>
            </a:r>
            <a:r>
              <a:rPr lang="en-US" sz="1800" dirty="0">
                <a:solidFill>
                  <a:srgbClr val="000000"/>
                </a:solidFill>
                <a:effectLst/>
                <a:latin typeface="Arial" panose="020B0604020202020204" pitchFamily="34" charset="0"/>
                <a:ea typeface="Times New Roman" panose="02020603050405020304" pitchFamily="18" charset="0"/>
              </a:rPr>
              <a:t>(4), 271–285.  	</a:t>
            </a:r>
            <a:r>
              <a:rPr lang="en-US" sz="1800" u="sng" dirty="0">
                <a:solidFill>
                  <a:srgbClr val="000000"/>
                </a:solidFill>
                <a:effectLst/>
                <a:latin typeface="Arial" panose="020B0604020202020204" pitchFamily="34" charset="0"/>
                <a:ea typeface="Times New Roman" panose="02020603050405020304" pitchFamily="18" charset="0"/>
                <a:hlinkClick r:id="rId2"/>
              </a:rPr>
              <a:t>https://doi.org/10.1037/0003-066X.61.4.271</a:t>
            </a:r>
            <a:endParaRPr lang="en-US" sz="1800" dirty="0">
              <a:solidFill>
                <a:srgbClr val="000000"/>
              </a:solidFill>
              <a:effectLst/>
              <a:latin typeface="Arial" panose="020B0604020202020204" pitchFamily="34" charset="0"/>
              <a:ea typeface="Times New Roman" panose="02020603050405020304" pitchFamily="18" charset="0"/>
            </a:endParaRPr>
          </a:p>
          <a:p>
            <a:pPr marL="457200" marR="0" indent="-400050">
              <a:lnSpc>
                <a:spcPct val="10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American Psychological Association. (2013). Recognition of psychotherapy effectiveness. 	</a:t>
            </a:r>
            <a:r>
              <a:rPr lang="en-US" sz="1800" i="1" dirty="0">
                <a:solidFill>
                  <a:srgbClr val="000000"/>
                </a:solidFill>
                <a:effectLst/>
                <a:latin typeface="Arial" panose="020B0604020202020204" pitchFamily="34" charset="0"/>
                <a:ea typeface="Times New Roman" panose="02020603050405020304" pitchFamily="18" charset="0"/>
              </a:rPr>
              <a:t>Psychotherapy, 50</a:t>
            </a:r>
            <a:r>
              <a:rPr lang="en-US" sz="1800" dirty="0">
                <a:solidFill>
                  <a:srgbClr val="000000"/>
                </a:solidFill>
                <a:effectLst/>
                <a:latin typeface="Arial" panose="020B0604020202020204" pitchFamily="34" charset="0"/>
                <a:ea typeface="Times New Roman" panose="02020603050405020304" pitchFamily="18" charset="0"/>
              </a:rPr>
              <a:t>(1), 102–109</a:t>
            </a:r>
            <a:r>
              <a:rPr lang="en-US" sz="1800" u="sng" dirty="0">
                <a:solidFill>
                  <a:srgbClr val="000000"/>
                </a:solidFill>
                <a:effectLst/>
                <a:latin typeface="Arial" panose="020B0604020202020204" pitchFamily="34" charset="0"/>
                <a:ea typeface="Times New Roman" panose="02020603050405020304" pitchFamily="18" charset="0"/>
              </a:rPr>
              <a:t>. </a:t>
            </a:r>
            <a:r>
              <a:rPr lang="en-US" sz="1800" u="sng" dirty="0">
                <a:solidFill>
                  <a:srgbClr val="000000"/>
                </a:solidFill>
                <a:effectLst/>
                <a:latin typeface="Arial" panose="020B0604020202020204" pitchFamily="34" charset="0"/>
                <a:ea typeface="Times New Roman" panose="02020603050405020304" pitchFamily="18" charset="0"/>
                <a:hlinkClick r:id="rId3"/>
              </a:rPr>
              <a:t>https://doi.org/10.1037/a0030276</a:t>
            </a:r>
            <a:r>
              <a:rPr lang="en-US" sz="1800" dirty="0">
                <a:solidFill>
                  <a:srgbClr val="000000"/>
                </a:solidFill>
                <a:effectLst/>
                <a:latin typeface="Arial" panose="020B0604020202020204" pitchFamily="34" charset="0"/>
                <a:ea typeface="Times New Roman" panose="02020603050405020304" pitchFamily="18" charset="0"/>
              </a:rPr>
              <a:t> </a:t>
            </a:r>
          </a:p>
          <a:p>
            <a:pPr marL="457200" marR="0" indent="-400050">
              <a:lnSpc>
                <a:spcPct val="10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American Psychological Association. (2017). </a:t>
            </a:r>
            <a:r>
              <a:rPr lang="en-US" sz="1800" i="1" dirty="0">
                <a:solidFill>
                  <a:srgbClr val="000000"/>
                </a:solidFill>
                <a:effectLst/>
                <a:latin typeface="Arial" panose="020B0604020202020204" pitchFamily="34" charset="0"/>
                <a:ea typeface="Times New Roman" panose="02020603050405020304" pitchFamily="18" charset="0"/>
              </a:rPr>
              <a:t>Clinical practice guideline for the treatment of 	posttraumatic stress disorder (PTSD) in adults</a:t>
            </a:r>
            <a:r>
              <a:rPr lang="en-US" sz="1800" dirty="0">
                <a:solidFill>
                  <a:srgbClr val="000000"/>
                </a:solidFill>
                <a:effectLst/>
                <a:latin typeface="Arial" panose="020B0604020202020204" pitchFamily="34" charset="0"/>
                <a:ea typeface="Times New Roman" panose="02020603050405020304" pitchFamily="18" charset="0"/>
              </a:rPr>
              <a:t>. </a:t>
            </a:r>
            <a:r>
              <a:rPr lang="en-US" sz="1800" u="sng" dirty="0">
                <a:solidFill>
                  <a:srgbClr val="000000"/>
                </a:solidFill>
                <a:effectLst/>
                <a:latin typeface="Arial" panose="020B0604020202020204" pitchFamily="34" charset="0"/>
                <a:ea typeface="Times New Roman" panose="02020603050405020304" pitchFamily="18" charset="0"/>
                <a:hlinkClick r:id="rId4"/>
              </a:rPr>
              <a:t>https://www.apa.org/ptsd-guideline/ptsd.pdf</a:t>
            </a:r>
            <a:r>
              <a:rPr lang="en-US" sz="1800" dirty="0">
                <a:solidFill>
                  <a:srgbClr val="000000"/>
                </a:solidFill>
                <a:effectLst/>
                <a:latin typeface="Arial" panose="020B0604020202020204" pitchFamily="34" charset="0"/>
                <a:ea typeface="Times New Roman" panose="02020603050405020304" pitchFamily="18" charset="0"/>
              </a:rPr>
              <a:t> </a:t>
            </a:r>
          </a:p>
          <a:p>
            <a:pPr marL="457200" marR="0" indent="-400050">
              <a:lnSpc>
                <a:spcPct val="100000"/>
              </a:lnSpc>
              <a:spcBef>
                <a:spcPts val="0"/>
              </a:spcBef>
              <a:spcAft>
                <a:spcPts val="0"/>
              </a:spcAft>
            </a:pPr>
            <a:r>
              <a:rPr lang="en-US" sz="1800" dirty="0">
                <a:solidFill>
                  <a:srgbClr val="333333"/>
                </a:solidFill>
                <a:effectLst/>
                <a:latin typeface="Arial" panose="020B0604020202020204" pitchFamily="34" charset="0"/>
                <a:ea typeface="Times New Roman" panose="02020603050405020304" pitchFamily="18" charset="0"/>
              </a:rPr>
              <a:t>American Psychological Association. (2021). </a:t>
            </a:r>
            <a:r>
              <a:rPr lang="en-US" sz="1800" i="1" dirty="0">
                <a:solidFill>
                  <a:srgbClr val="333333"/>
                </a:solidFill>
                <a:effectLst/>
                <a:latin typeface="Arial" panose="020B0604020202020204" pitchFamily="34" charset="0"/>
                <a:ea typeface="Times New Roman" panose="02020603050405020304" pitchFamily="18" charset="0"/>
              </a:rPr>
              <a:t>Professional practice guidelines for evidence-based 	psychological practice in health care.</a:t>
            </a:r>
            <a:r>
              <a:rPr lang="en-US" sz="1800" dirty="0">
                <a:solidFill>
                  <a:srgbClr val="333333"/>
                </a:solidFill>
                <a:effectLst/>
                <a:latin typeface="Arial" panose="020B0604020202020204" pitchFamily="34" charset="0"/>
                <a:ea typeface="Times New Roman" panose="02020603050405020304" pitchFamily="18" charset="0"/>
              </a:rPr>
              <a:t> </a:t>
            </a:r>
            <a:r>
              <a:rPr lang="en-US" sz="1800" u="sng" dirty="0">
                <a:solidFill>
                  <a:srgbClr val="000000"/>
                </a:solidFill>
                <a:effectLst/>
                <a:latin typeface="Arial" panose="020B0604020202020204" pitchFamily="34" charset="0"/>
                <a:ea typeface="Times New Roman" panose="02020603050405020304" pitchFamily="18" charset="0"/>
                <a:hlinkClick r:id="rId5"/>
              </a:rPr>
              <a:t>https://www.apa.org/about/policy/evidence-based-	psychological-practice-health-care.pdf</a:t>
            </a:r>
            <a:endParaRPr lang="en-US" sz="1800" dirty="0">
              <a:solidFill>
                <a:srgbClr val="000000"/>
              </a:solidFill>
              <a:effectLst/>
              <a:latin typeface="Arial" panose="020B0604020202020204" pitchFamily="34" charset="0"/>
              <a:ea typeface="Times New Roman" panose="02020603050405020304" pitchFamily="18" charset="0"/>
            </a:endParaRPr>
          </a:p>
          <a:p>
            <a:pPr marL="457200" marR="0" indent="-400050">
              <a:lnSpc>
                <a:spcPct val="100000"/>
              </a:lnSpc>
              <a:spcBef>
                <a:spcPts val="0"/>
              </a:spcBef>
              <a:spcAft>
                <a:spcPts val="0"/>
              </a:spcAft>
            </a:pPr>
            <a:r>
              <a:rPr lang="en-US" sz="1800" dirty="0">
                <a:solidFill>
                  <a:srgbClr val="000000"/>
                </a:solidFill>
                <a:effectLst/>
                <a:latin typeface="Arial" panose="020B0604020202020204" pitchFamily="34" charset="0"/>
                <a:ea typeface="Times New Roman" panose="02020603050405020304" pitchFamily="18" charset="0"/>
              </a:rPr>
              <a:t>Bailey, T. D.&amp; Brand, B. L. (2017). Traumatic dissociation: Theory, research, and treatment. </a:t>
            </a:r>
            <a:r>
              <a:rPr lang="en-US" sz="1800" i="1" dirty="0">
                <a:solidFill>
                  <a:srgbClr val="000000"/>
                </a:solidFill>
                <a:effectLst/>
                <a:latin typeface="Arial" panose="020B0604020202020204" pitchFamily="34" charset="0"/>
                <a:ea typeface="Times New Roman" panose="02020603050405020304" pitchFamily="18" charset="0"/>
              </a:rPr>
              <a:t>Clinical 	Psychology: Science and Practice, 24(2</a:t>
            </a:r>
            <a:r>
              <a:rPr lang="en-US" sz="1800" dirty="0">
                <a:solidFill>
                  <a:srgbClr val="000000"/>
                </a:solidFill>
                <a:effectLst/>
                <a:latin typeface="Arial" panose="020B0604020202020204" pitchFamily="34" charset="0"/>
                <a:ea typeface="Times New Roman" panose="02020603050405020304" pitchFamily="18" charset="0"/>
              </a:rPr>
              <a:t>), 170-185. </a:t>
            </a:r>
            <a:r>
              <a:rPr lang="en-US" sz="1800" u="sng" dirty="0">
                <a:solidFill>
                  <a:srgbClr val="000000"/>
                </a:solidFill>
                <a:effectLst/>
                <a:latin typeface="Arial" panose="020B0604020202020204" pitchFamily="34" charset="0"/>
                <a:ea typeface="Times New Roman" panose="02020603050405020304" pitchFamily="18" charset="0"/>
                <a:hlinkClick r:id="rId6"/>
              </a:rPr>
              <a:t>https://doi.org/10.1111/cpsp.12195</a:t>
            </a:r>
            <a:r>
              <a:rPr lang="en-US" sz="1800" dirty="0">
                <a:solidFill>
                  <a:srgbClr val="000000"/>
                </a:solidFill>
                <a:effectLst/>
                <a:latin typeface="Arial" panose="020B0604020202020204" pitchFamily="34" charset="0"/>
                <a:ea typeface="Times New Roman" panose="02020603050405020304" pitchFamily="18" charset="0"/>
              </a:rPr>
              <a:t> </a:t>
            </a:r>
          </a:p>
        </p:txBody>
      </p:sp>
    </p:spTree>
    <p:extLst>
      <p:ext uri="{BB962C8B-B14F-4D97-AF65-F5344CB8AC3E}">
        <p14:creationId xmlns:p14="http://schemas.microsoft.com/office/powerpoint/2010/main" val="156300055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4C044-9979-3462-258E-86445E536827}"/>
              </a:ext>
            </a:extLst>
          </p:cNvPr>
          <p:cNvSpPr>
            <a:spLocks noGrp="1"/>
          </p:cNvSpPr>
          <p:nvPr>
            <p:ph type="title"/>
          </p:nvPr>
        </p:nvSpPr>
        <p:spPr/>
        <p:txBody>
          <a:bodyPr/>
          <a:lstStyle/>
          <a:p>
            <a:pPr algn="ctr"/>
            <a:r>
              <a:rPr lang="en-US" dirty="0">
                <a:solidFill>
                  <a:schemeClr val="tx1"/>
                </a:solidFill>
              </a:rPr>
              <a:t>References</a:t>
            </a:r>
          </a:p>
        </p:txBody>
      </p:sp>
      <p:sp>
        <p:nvSpPr>
          <p:cNvPr id="3" name="Content Placeholder 2">
            <a:extLst>
              <a:ext uri="{FF2B5EF4-FFF2-40B4-BE49-F238E27FC236}">
                <a16:creationId xmlns:a16="http://schemas.microsoft.com/office/drawing/2014/main" id="{330D2873-D6DB-F18A-3C51-5E9F10D7ABCB}"/>
              </a:ext>
            </a:extLst>
          </p:cNvPr>
          <p:cNvSpPr>
            <a:spLocks noGrp="1"/>
          </p:cNvSpPr>
          <p:nvPr>
            <p:ph idx="1"/>
          </p:nvPr>
        </p:nvSpPr>
        <p:spPr/>
        <p:txBody>
          <a:bodyPr>
            <a:normAutofit fontScale="92500" lnSpcReduction="10000"/>
          </a:bodyPr>
          <a:lstStyle/>
          <a:p>
            <a:pPr marL="0" marR="0" indent="0">
              <a:lnSpc>
                <a:spcPct val="107000"/>
              </a:lnSpc>
              <a:spcBef>
                <a:spcPts val="0"/>
              </a:spcBef>
              <a:spcAft>
                <a:spcPts val="0"/>
              </a:spcAft>
              <a:buNone/>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900" dirty="0">
                <a:effectLst/>
                <a:latin typeface="Arial" panose="020B0604020202020204" pitchFamily="34" charset="0"/>
                <a:ea typeface="Calibri" panose="020F0502020204030204" pitchFamily="34" charset="0"/>
                <a:cs typeface="Arial" panose="020B0604020202020204" pitchFamily="34" charset="0"/>
              </a:rPr>
              <a:t>Dominguez S. K., &amp; Lee C. W. (2017) Errors in the 2017 APA Clinical Practice Guideline for the        	Treatment of PTSD: What the data actually says. </a:t>
            </a:r>
            <a:r>
              <a:rPr lang="en-US" sz="1900" i="1" dirty="0">
                <a:effectLst/>
                <a:latin typeface="Arial" panose="020B0604020202020204" pitchFamily="34" charset="0"/>
                <a:ea typeface="Calibri" panose="020F0502020204030204" pitchFamily="34" charset="0"/>
                <a:cs typeface="Arial" panose="020B0604020202020204" pitchFamily="34" charset="0"/>
              </a:rPr>
              <a:t>Frontiers in Psychology, 8</a:t>
            </a:r>
            <a:r>
              <a:rPr lang="en-US" sz="1900" dirty="0">
                <a:effectLst/>
                <a:latin typeface="Arial" panose="020B0604020202020204" pitchFamily="34" charset="0"/>
                <a:ea typeface="Calibri" panose="020F0502020204030204" pitchFamily="34" charset="0"/>
                <a:cs typeface="Arial" panose="020B0604020202020204" pitchFamily="34" charset="0"/>
              </a:rPr>
              <a:t>,14–25. 	</a:t>
            </a:r>
            <a:r>
              <a:rPr lang="en-US" sz="19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https://doi.org/10.3389/fpsyg.2017.01425</a:t>
            </a:r>
            <a:r>
              <a:rPr lang="en-US" sz="1900" dirty="0">
                <a:effectLst/>
                <a:latin typeface="Arial" panose="020B0604020202020204" pitchFamily="34" charset="0"/>
                <a:ea typeface="Calibri" panose="020F0502020204030204" pitchFamily="34" charset="0"/>
                <a:cs typeface="Arial" panose="020B0604020202020204" pitchFamily="34" charset="0"/>
              </a:rPr>
              <a:t> </a:t>
            </a:r>
          </a:p>
          <a:p>
            <a:pPr marL="256032" lvl="1">
              <a:lnSpc>
                <a:spcPct val="107000"/>
              </a:lnSpc>
              <a:spcBef>
                <a:spcPts val="0"/>
              </a:spcBef>
              <a:spcAft>
                <a:spcPts val="800"/>
              </a:spcAft>
            </a:pPr>
            <a:r>
              <a:rPr lang="en-US" sz="1900" dirty="0">
                <a:effectLst/>
                <a:latin typeface="Arial" panose="020B0604020202020204" pitchFamily="34" charset="0"/>
                <a:ea typeface="Calibri" panose="020F0502020204030204" pitchFamily="34" charset="0"/>
                <a:cs typeface="Arial" panose="020B0604020202020204" pitchFamily="34" charset="0"/>
              </a:rPr>
              <a:t>  Duncan, B. L., &amp; Reese, R. J. (2013). Empirically supported treatments, evidence-based 	treatments, and evidence-based practice. In G. Stricker, T. A. </a:t>
            </a:r>
            <a:r>
              <a:rPr lang="en-US" sz="1900" dirty="0" err="1">
                <a:effectLst/>
                <a:latin typeface="Arial" panose="020B0604020202020204" pitchFamily="34" charset="0"/>
                <a:ea typeface="Calibri" panose="020F0502020204030204" pitchFamily="34" charset="0"/>
                <a:cs typeface="Arial" panose="020B0604020202020204" pitchFamily="34" charset="0"/>
              </a:rPr>
              <a:t>Widiger</a:t>
            </a:r>
            <a:r>
              <a:rPr lang="en-US" sz="1900" dirty="0">
                <a:effectLst/>
                <a:latin typeface="Arial" panose="020B0604020202020204" pitchFamily="34" charset="0"/>
                <a:ea typeface="Calibri" panose="020F0502020204030204" pitchFamily="34" charset="0"/>
                <a:cs typeface="Arial" panose="020B0604020202020204" pitchFamily="34" charset="0"/>
              </a:rPr>
              <a:t>, &amp; I. B. Weiner (Eds.), 	</a:t>
            </a:r>
            <a:r>
              <a:rPr lang="en-US" sz="1900" i="1" dirty="0">
                <a:effectLst/>
                <a:latin typeface="Arial" panose="020B0604020202020204" pitchFamily="34" charset="0"/>
                <a:ea typeface="Calibri" panose="020F0502020204030204" pitchFamily="34" charset="0"/>
                <a:cs typeface="Arial" panose="020B0604020202020204" pitchFamily="34" charset="0"/>
              </a:rPr>
              <a:t>Handbook of psychology: Clinical psychology </a:t>
            </a:r>
            <a:r>
              <a:rPr lang="en-US" sz="1900" dirty="0">
                <a:effectLst/>
                <a:latin typeface="Arial" panose="020B0604020202020204" pitchFamily="34" charset="0"/>
                <a:ea typeface="Calibri" panose="020F0502020204030204" pitchFamily="34" charset="0"/>
                <a:cs typeface="Arial" panose="020B0604020202020204" pitchFamily="34" charset="0"/>
              </a:rPr>
              <a:t>(pp. 489–513). John Wiley &amp; Sons, Inc..</a:t>
            </a:r>
          </a:p>
          <a:p>
            <a:pPr marL="457200" marR="0" indent="-457200">
              <a:lnSpc>
                <a:spcPct val="107000"/>
              </a:lnSpc>
              <a:spcBef>
                <a:spcPts val="0"/>
              </a:spcBef>
              <a:spcAft>
                <a:spcPts val="800"/>
              </a:spcAft>
            </a:pPr>
            <a:r>
              <a:rPr lang="en-US" sz="1900" dirty="0">
                <a:effectLst/>
                <a:latin typeface="Arial" panose="020B0604020202020204" pitchFamily="34" charset="0"/>
                <a:ea typeface="Calibri" panose="020F0502020204030204" pitchFamily="34" charset="0"/>
                <a:cs typeface="Arial" panose="020B0604020202020204" pitchFamily="34" charset="0"/>
              </a:rPr>
              <a:t>Farber, B. A., Blanchard, M., &amp; Love, M. (2019). Telling lies and keeping secrets in psychotherapy. 	In B. A. Farber, M. Blanchard, &amp; M. Love, </a:t>
            </a:r>
            <a:r>
              <a:rPr lang="en-US" sz="1900" i="1" dirty="0">
                <a:effectLst/>
                <a:latin typeface="Arial" panose="020B0604020202020204" pitchFamily="34" charset="0"/>
                <a:ea typeface="Calibri" panose="020F0502020204030204" pitchFamily="34" charset="0"/>
                <a:cs typeface="Arial" panose="020B0604020202020204" pitchFamily="34" charset="0"/>
              </a:rPr>
              <a:t>Secrets and lies in psychotherapy</a:t>
            </a:r>
            <a:r>
              <a:rPr lang="en-US" sz="1900" dirty="0">
                <a:effectLst/>
                <a:latin typeface="Arial" panose="020B0604020202020204" pitchFamily="34" charset="0"/>
                <a:ea typeface="Calibri" panose="020F0502020204030204" pitchFamily="34" charset="0"/>
                <a:cs typeface="Arial" panose="020B0604020202020204" pitchFamily="34" charset="0"/>
              </a:rPr>
              <a:t> (pp. 9–29). 	American Psychological Association. </a:t>
            </a:r>
            <a:r>
              <a:rPr lang="en-US" sz="19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3"/>
              </a:rPr>
              <a:t>https://doi.org/10.1037/0000128-002</a:t>
            </a: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457200" marR="0" indent="-457200">
              <a:lnSpc>
                <a:spcPct val="107000"/>
              </a:lnSpc>
              <a:spcBef>
                <a:spcPts val="0"/>
              </a:spcBef>
              <a:spcAft>
                <a:spcPts val="800"/>
              </a:spcAft>
            </a:pPr>
            <a:r>
              <a:rPr lang="en-US" sz="19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Halfond</a:t>
            </a: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 R. W., Wright, C. V., &amp; </a:t>
            </a:r>
            <a:r>
              <a:rPr lang="en-US" sz="19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Bufka</a:t>
            </a: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 L. F. (2021). The role of harms and burdens in clinical 		practice guidelines: Lessons learned from the American Psychological Association's guideline 	development. </a:t>
            </a:r>
            <a:r>
              <a:rPr lang="en-US" sz="19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Clinical Psychology: Science and Practice, 28</a:t>
            </a:r>
            <a:r>
              <a:rPr lang="en-US" sz="1900" dirty="0">
                <a:solidFill>
                  <a:schemeClr val="tx1"/>
                </a:solidFill>
                <a:effectLst/>
                <a:latin typeface="Arial" panose="020B0604020202020204" pitchFamily="34" charset="0"/>
                <a:ea typeface="Calibri" panose="020F0502020204030204" pitchFamily="34" charset="0"/>
                <a:cs typeface="Arial" panose="020B0604020202020204" pitchFamily="34" charset="0"/>
              </a:rPr>
              <a:t>(1), 19–28. 	</a:t>
            </a:r>
            <a:r>
              <a:rPr lang="en-US" sz="1900" dirty="0">
                <a:solidFill>
                  <a:srgbClr val="0070C0"/>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https://doi.org/10.1111/cpsp.12343</a:t>
            </a:r>
            <a:r>
              <a:rPr lang="en-US" sz="1900" dirty="0">
                <a:solidFill>
                  <a:srgbClr val="0070C0"/>
                </a:solidFill>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33569988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4C044-9979-3462-258E-86445E536827}"/>
              </a:ext>
            </a:extLst>
          </p:cNvPr>
          <p:cNvSpPr>
            <a:spLocks noGrp="1"/>
          </p:cNvSpPr>
          <p:nvPr>
            <p:ph type="title"/>
          </p:nvPr>
        </p:nvSpPr>
        <p:spPr/>
        <p:txBody>
          <a:bodyPr/>
          <a:lstStyle/>
          <a:p>
            <a:pPr algn="ctr"/>
            <a:r>
              <a:rPr lang="en-US" dirty="0">
                <a:solidFill>
                  <a:schemeClr val="tx1"/>
                </a:solidFill>
              </a:rPr>
              <a:t>References</a:t>
            </a:r>
          </a:p>
        </p:txBody>
      </p:sp>
      <p:sp>
        <p:nvSpPr>
          <p:cNvPr id="3" name="Content Placeholder 2">
            <a:extLst>
              <a:ext uri="{FF2B5EF4-FFF2-40B4-BE49-F238E27FC236}">
                <a16:creationId xmlns:a16="http://schemas.microsoft.com/office/drawing/2014/main" id="{330D2873-D6DB-F18A-3C51-5E9F10D7ABCB}"/>
              </a:ext>
            </a:extLst>
          </p:cNvPr>
          <p:cNvSpPr>
            <a:spLocks noGrp="1"/>
          </p:cNvSpPr>
          <p:nvPr>
            <p:ph idx="1"/>
          </p:nvPr>
        </p:nvSpPr>
        <p:spPr>
          <a:xfrm>
            <a:off x="676656" y="2011680"/>
            <a:ext cx="10753725" cy="4008120"/>
          </a:xfrm>
        </p:spPr>
        <p:txBody>
          <a:bodyPr>
            <a:normAutofit fontScale="85000" lnSpcReduction="20000"/>
          </a:bodyPr>
          <a:lstStyle/>
          <a:p>
            <a:pPr marL="0" marR="0" indent="0">
              <a:lnSpc>
                <a:spcPct val="107000"/>
              </a:lnSpc>
              <a:spcBef>
                <a:spcPts val="0"/>
              </a:spcBef>
              <a:spcAft>
                <a:spcPts val="0"/>
              </a:spcAft>
              <a:buNone/>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9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International Society for the Study of Trauma and Dissociation. (2011). Guidelines for treating dissociative 	identity disorder in adults, third revision. </a:t>
            </a:r>
            <a:r>
              <a:rPr lang="en-US" sz="1900" i="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Journal of Trauma &amp; Dissociation, 12</a:t>
            </a:r>
            <a:r>
              <a:rPr lang="en-US" sz="19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(2), 	115‒187. 	</a:t>
            </a:r>
            <a:r>
              <a:rPr lang="en-US" sz="19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http://dx.doi.org/10.1080/15299732.2011.537247</a:t>
            </a:r>
            <a:endParaRPr lang="en-US" sz="19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800"/>
              </a:spcAft>
            </a:pPr>
            <a:r>
              <a:rPr lang="en-US" sz="1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Krauss A. (2018). Why all </a:t>
            </a:r>
            <a:r>
              <a:rPr lang="en-US" sz="19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randomised</a:t>
            </a:r>
            <a:r>
              <a:rPr lang="en-US" sz="1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controlled trials produce biased results. </a:t>
            </a:r>
            <a:r>
              <a:rPr lang="en-US" sz="19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Annals of medicine, 50(4</a:t>
            </a:r>
            <a:r>
              <a:rPr lang="en-US" sz="1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312–	322. </a:t>
            </a:r>
            <a:r>
              <a:rPr lang="en-US" sz="1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3"/>
              </a:rPr>
              <a:t>https://doi.org/10.1080/07853890.2018.1453233</a:t>
            </a:r>
            <a:r>
              <a:rPr lang="en-US" sz="1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457200" marR="0" indent="-457200">
              <a:spcBef>
                <a:spcPts val="50"/>
              </a:spcBef>
              <a:spcAft>
                <a:spcPts val="0"/>
              </a:spcAft>
            </a:pPr>
            <a:r>
              <a:rPr lang="en-US" sz="19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endParaRPr lang="en-US" sz="1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457200" marR="0" indent="-457200">
              <a:spcBef>
                <a:spcPts val="50"/>
              </a:spcBef>
              <a:spcAft>
                <a:spcPts val="0"/>
              </a:spcAft>
            </a:pPr>
            <a:r>
              <a:rPr lang="en-US" sz="19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Laska, K. M., Gurman, A. S., &amp; </a:t>
            </a:r>
            <a:r>
              <a:rPr lang="en-US" sz="1900" dirty="0" err="1">
                <a:solidFill>
                  <a:srgbClr val="333333"/>
                </a:solidFill>
                <a:effectLst/>
                <a:latin typeface="Arial" panose="020B0604020202020204" pitchFamily="34" charset="0"/>
                <a:ea typeface="Times New Roman" panose="02020603050405020304" pitchFamily="18" charset="0"/>
                <a:cs typeface="Arial" panose="020B0604020202020204" pitchFamily="34" charset="0"/>
              </a:rPr>
              <a:t>Wampold</a:t>
            </a:r>
            <a:r>
              <a:rPr lang="en-US" sz="19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B. E. (2014). Expanding the lens of evidence-based practice in 	psychotherapy: A common factors perspective. </a:t>
            </a:r>
            <a:r>
              <a:rPr lang="en-US" sz="1900" i="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Psychotherapy, 51</a:t>
            </a:r>
            <a:r>
              <a:rPr lang="en-US" sz="19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(4), 467–	481. </a:t>
            </a:r>
            <a:r>
              <a:rPr lang="en-US" sz="19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4"/>
              </a:rPr>
              <a:t>https://doi.org/10.1037/a0034332</a:t>
            </a:r>
            <a:r>
              <a:rPr lang="en-US" sz="19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r>
              <a:rPr lang="en-US" sz="1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457200" marR="0" indent="-457200">
              <a:spcBef>
                <a:spcPts val="50"/>
              </a:spcBef>
              <a:spcAft>
                <a:spcPts val="0"/>
              </a:spcAft>
            </a:pPr>
            <a:r>
              <a:rPr lang="en-US" sz="1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marL="457200" marR="0" indent="-457200">
              <a:lnSpc>
                <a:spcPct val="107000"/>
              </a:lnSpc>
              <a:spcBef>
                <a:spcPts val="0"/>
              </a:spcBef>
              <a:spcAft>
                <a:spcPts val="800"/>
              </a:spcAft>
            </a:pPr>
            <a:r>
              <a:rPr lang="en-US" sz="1900" dirty="0">
                <a:effectLst/>
                <a:latin typeface="Arial" panose="020B0604020202020204" pitchFamily="34" charset="0"/>
                <a:ea typeface="Calibri" panose="020F0502020204030204" pitchFamily="34" charset="0"/>
                <a:cs typeface="Arial" panose="020B0604020202020204" pitchFamily="34" charset="0"/>
              </a:rPr>
              <a:t>Noblitt, J. R., &amp; Noblitt, P. P. (2014). </a:t>
            </a:r>
            <a:r>
              <a:rPr lang="en-US" sz="1900" i="1" dirty="0">
                <a:effectLst/>
                <a:latin typeface="Arial" panose="020B0604020202020204" pitchFamily="34" charset="0"/>
                <a:ea typeface="Calibri" panose="020F0502020204030204" pitchFamily="34" charset="0"/>
                <a:cs typeface="Arial" panose="020B0604020202020204" pitchFamily="34" charset="0"/>
              </a:rPr>
              <a:t>Cult and ritual abuse: Narratives, evidence, and healing approaches</a:t>
            </a:r>
            <a:r>
              <a:rPr lang="en-US" sz="1900" dirty="0">
                <a:effectLst/>
                <a:latin typeface="Arial" panose="020B0604020202020204" pitchFamily="34" charset="0"/>
                <a:ea typeface="Calibri" panose="020F0502020204030204" pitchFamily="34" charset="0"/>
                <a:cs typeface="Arial" panose="020B0604020202020204" pitchFamily="34" charset="0"/>
              </a:rPr>
              <a:t> (3rd 	ed.). Praeger.</a:t>
            </a:r>
          </a:p>
          <a:p>
            <a:pPr marL="457200" marR="0" indent="-457200">
              <a:lnSpc>
                <a:spcPct val="107000"/>
              </a:lnSpc>
              <a:spcBef>
                <a:spcPts val="0"/>
              </a:spcBef>
              <a:spcAft>
                <a:spcPts val="800"/>
              </a:spcAft>
            </a:pPr>
            <a:r>
              <a:rPr lang="en-US" sz="1900" dirty="0">
                <a:effectLst/>
                <a:latin typeface="Arial" panose="020B0604020202020204" pitchFamily="34" charset="0"/>
                <a:ea typeface="Calibri" panose="020F0502020204030204" pitchFamily="34" charset="0"/>
                <a:cs typeface="Arial" panose="020B0604020202020204" pitchFamily="34" charset="0"/>
              </a:rPr>
              <a:t>Norcross, J. C., &amp; </a:t>
            </a:r>
            <a:r>
              <a:rPr lang="en-US" sz="1900" dirty="0" err="1">
                <a:effectLst/>
                <a:latin typeface="Arial" panose="020B0604020202020204" pitchFamily="34" charset="0"/>
                <a:ea typeface="Calibri" panose="020F0502020204030204" pitchFamily="34" charset="0"/>
                <a:cs typeface="Arial" panose="020B0604020202020204" pitchFamily="34" charset="0"/>
              </a:rPr>
              <a:t>Wampold</a:t>
            </a:r>
            <a:r>
              <a:rPr lang="en-US" sz="1900" dirty="0">
                <a:effectLst/>
                <a:latin typeface="Arial" panose="020B0604020202020204" pitchFamily="34" charset="0"/>
                <a:ea typeface="Calibri" panose="020F0502020204030204" pitchFamily="34" charset="0"/>
                <a:cs typeface="Arial" panose="020B0604020202020204" pitchFamily="34" charset="0"/>
              </a:rPr>
              <a:t>, B. E. (2019). Relationships and responsiveness in the psychological 	treatment of trauma: The tragedy of the APA Clinical Practice Guideline. </a:t>
            </a:r>
            <a:r>
              <a:rPr lang="en-US" sz="1900" i="1" dirty="0">
                <a:effectLst/>
                <a:latin typeface="Arial" panose="020B0604020202020204" pitchFamily="34" charset="0"/>
                <a:ea typeface="Calibri" panose="020F0502020204030204" pitchFamily="34" charset="0"/>
                <a:cs typeface="Arial" panose="020B0604020202020204" pitchFamily="34" charset="0"/>
              </a:rPr>
              <a:t>Psychotherapy, 56</a:t>
            </a:r>
            <a:r>
              <a:rPr lang="en-US" sz="1900" dirty="0">
                <a:effectLst/>
                <a:latin typeface="Arial" panose="020B0604020202020204" pitchFamily="34" charset="0"/>
                <a:ea typeface="Calibri" panose="020F0502020204030204" pitchFamily="34" charset="0"/>
                <a:cs typeface="Arial" panose="020B0604020202020204" pitchFamily="34" charset="0"/>
              </a:rPr>
              <a:t>(3), 391–399. 	</a:t>
            </a:r>
            <a:r>
              <a:rPr lang="en-US" sz="19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5"/>
              </a:rPr>
              <a:t>https://doi.org/10.1037/pst0000228</a:t>
            </a:r>
            <a:r>
              <a:rPr lang="en-US" sz="1900" dirty="0">
                <a:effectLst/>
                <a:latin typeface="Arial" panose="020B0604020202020204" pitchFamily="34" charset="0"/>
                <a:ea typeface="Calibri" panose="020F050202020403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397993434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4C044-9979-3462-258E-86445E536827}"/>
              </a:ext>
            </a:extLst>
          </p:cNvPr>
          <p:cNvSpPr>
            <a:spLocks noGrp="1"/>
          </p:cNvSpPr>
          <p:nvPr>
            <p:ph type="title"/>
          </p:nvPr>
        </p:nvSpPr>
        <p:spPr/>
        <p:txBody>
          <a:bodyPr/>
          <a:lstStyle/>
          <a:p>
            <a:pPr algn="ctr"/>
            <a:r>
              <a:rPr lang="en-US" dirty="0">
                <a:solidFill>
                  <a:schemeClr val="tx1"/>
                </a:solidFill>
              </a:rPr>
              <a:t>References</a:t>
            </a:r>
          </a:p>
        </p:txBody>
      </p:sp>
      <p:sp>
        <p:nvSpPr>
          <p:cNvPr id="3" name="Content Placeholder 2">
            <a:extLst>
              <a:ext uri="{FF2B5EF4-FFF2-40B4-BE49-F238E27FC236}">
                <a16:creationId xmlns:a16="http://schemas.microsoft.com/office/drawing/2014/main" id="{330D2873-D6DB-F18A-3C51-5E9F10D7ABCB}"/>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sz="18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Open Science Collaboration. (2015). Estimating the reproducibility of psychological science. 	</a:t>
            </a:r>
            <a:r>
              <a:rPr lang="en-U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Science</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349</a:t>
            </a:r>
            <a:r>
              <a:rPr lang="en-US"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(6251), 1–8. </a:t>
            </a:r>
            <a:r>
              <a:rPr lang="en-US" sz="1800" dirty="0">
                <a:solidFill>
                  <a:srgbClr val="333333"/>
                </a:solidFill>
                <a:effectLst/>
                <a:latin typeface="Arial" panose="020B0604020202020204" pitchFamily="34" charset="0"/>
                <a:ea typeface="Calibri" panose="020F0502020204030204" pitchFamily="34" charset="0"/>
                <a:cs typeface="Arial" panose="020B0604020202020204" pitchFamily="34" charset="0"/>
              </a:rPr>
              <a:t>      </a:t>
            </a:r>
          </a:p>
          <a:p>
            <a:pPr marL="0" marR="0" indent="0">
              <a:lnSpc>
                <a:spcPct val="107000"/>
              </a:lnSpc>
              <a:spcBef>
                <a:spcPts val="0"/>
              </a:spcBef>
              <a:spcAft>
                <a:spcPts val="0"/>
              </a:spcAft>
              <a:buNone/>
            </a:pPr>
            <a:endParaRPr lang="en-US" sz="1800" b="1" dirty="0">
              <a:solidFill>
                <a:srgbClr val="333333"/>
              </a:solidFill>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0"/>
              </a:spcAft>
              <a:buNone/>
            </a:pPr>
            <a:r>
              <a:rPr lang="en-US" sz="1800" dirty="0">
                <a:solidFill>
                  <a:srgbClr val="333333"/>
                </a:solidFill>
                <a:effectLst/>
                <a:latin typeface="Arial" panose="020B0604020202020204" pitchFamily="34" charset="0"/>
                <a:ea typeface="Calibri" panose="020F0502020204030204" pitchFamily="34" charset="0"/>
                <a:cs typeface="Arial" panose="020B0604020202020204" pitchFamily="34" charset="0"/>
              </a:rPr>
              <a:t>        </a:t>
            </a:r>
            <a:r>
              <a:rPr lang="en-US" sz="1800" dirty="0" err="1">
                <a:solidFill>
                  <a:srgbClr val="333333"/>
                </a:solidFill>
                <a:effectLst/>
                <a:latin typeface="Arial" panose="020B0604020202020204" pitchFamily="34" charset="0"/>
                <a:ea typeface="Calibri" panose="020F0502020204030204" pitchFamily="34" charset="0"/>
                <a:cs typeface="Arial" panose="020B0604020202020204" pitchFamily="34" charset="0"/>
              </a:rPr>
              <a:t>Sakaluk</a:t>
            </a:r>
            <a:r>
              <a:rPr lang="en-US" sz="1800" dirty="0">
                <a:solidFill>
                  <a:srgbClr val="333333"/>
                </a:solidFill>
                <a:effectLst/>
                <a:latin typeface="Arial" panose="020B0604020202020204" pitchFamily="34" charset="0"/>
                <a:ea typeface="Calibri" panose="020F0502020204030204" pitchFamily="34" charset="0"/>
                <a:cs typeface="Arial" panose="020B0604020202020204" pitchFamily="34" charset="0"/>
              </a:rPr>
              <a:t>, J. K., Williams, A. J., </a:t>
            </a:r>
            <a:r>
              <a:rPr lang="en-US" sz="1800" dirty="0" err="1">
                <a:solidFill>
                  <a:srgbClr val="333333"/>
                </a:solidFill>
                <a:effectLst/>
                <a:latin typeface="Arial" panose="020B0604020202020204" pitchFamily="34" charset="0"/>
                <a:ea typeface="Calibri" panose="020F0502020204030204" pitchFamily="34" charset="0"/>
                <a:cs typeface="Arial" panose="020B0604020202020204" pitchFamily="34" charset="0"/>
              </a:rPr>
              <a:t>Kilshaw</a:t>
            </a:r>
            <a:r>
              <a:rPr lang="en-US" sz="1800" dirty="0">
                <a:solidFill>
                  <a:srgbClr val="333333"/>
                </a:solidFill>
                <a:effectLst/>
                <a:latin typeface="Arial" panose="020B0604020202020204" pitchFamily="34" charset="0"/>
                <a:ea typeface="Calibri" panose="020F0502020204030204" pitchFamily="34" charset="0"/>
                <a:cs typeface="Arial" panose="020B0604020202020204" pitchFamily="34" charset="0"/>
              </a:rPr>
              <a:t>, R. E., &amp; </a:t>
            </a:r>
            <a:r>
              <a:rPr lang="en-US" sz="1800" dirty="0" err="1">
                <a:solidFill>
                  <a:srgbClr val="333333"/>
                </a:solidFill>
                <a:effectLst/>
                <a:latin typeface="Arial" panose="020B0604020202020204" pitchFamily="34" charset="0"/>
                <a:ea typeface="Calibri" panose="020F0502020204030204" pitchFamily="34" charset="0"/>
                <a:cs typeface="Arial" panose="020B0604020202020204" pitchFamily="34" charset="0"/>
              </a:rPr>
              <a:t>Rhyner</a:t>
            </a:r>
            <a:r>
              <a:rPr lang="en-US" sz="1800" dirty="0">
                <a:solidFill>
                  <a:srgbClr val="333333"/>
                </a:solidFill>
                <a:effectLst/>
                <a:latin typeface="Arial" panose="020B0604020202020204" pitchFamily="34" charset="0"/>
                <a:ea typeface="Calibri" panose="020F0502020204030204" pitchFamily="34" charset="0"/>
                <a:cs typeface="Arial" panose="020B0604020202020204" pitchFamily="34" charset="0"/>
              </a:rPr>
              <a:t>, K. T. (2019). Evaluating the evidential 	value of empirically supported psychological treatments (ESTs): A meta-scientific review. 	</a:t>
            </a:r>
            <a:r>
              <a:rPr lang="en-US" sz="1800" i="1" dirty="0">
                <a:solidFill>
                  <a:srgbClr val="333333"/>
                </a:solidFill>
                <a:effectLst/>
                <a:latin typeface="Arial" panose="020B0604020202020204" pitchFamily="34" charset="0"/>
                <a:ea typeface="Calibri" panose="020F0502020204030204" pitchFamily="34" charset="0"/>
                <a:cs typeface="Arial" panose="020B0604020202020204" pitchFamily="34" charset="0"/>
              </a:rPr>
              <a:t>Journal of Abnormal Psychology, 128</a:t>
            </a:r>
            <a:r>
              <a:rPr lang="en-US" sz="1800" dirty="0">
                <a:solidFill>
                  <a:srgbClr val="333333"/>
                </a:solidFill>
                <a:effectLst/>
                <a:latin typeface="Arial" panose="020B0604020202020204" pitchFamily="34" charset="0"/>
                <a:ea typeface="Calibri" panose="020F0502020204030204" pitchFamily="34" charset="0"/>
                <a:cs typeface="Arial" panose="020B0604020202020204" pitchFamily="34" charset="0"/>
              </a:rPr>
              <a:t>(6), 500–509. </a:t>
            </a:r>
            <a:r>
              <a:rPr lang="en-US" sz="1800" dirty="0">
                <a:solidFill>
                  <a:srgbClr val="333333"/>
                </a:solidFill>
                <a:effectLst/>
                <a:latin typeface="Arial" panose="020B0604020202020204" pitchFamily="34" charset="0"/>
                <a:ea typeface="Calibri" panose="020F0502020204030204" pitchFamily="34" charset="0"/>
                <a:cs typeface="Arial" panose="020B0604020202020204" pitchFamily="34" charset="0"/>
                <a:hlinkClick r:id="rId2"/>
              </a:rPr>
              <a:t>https://doi.org/10.1037/abn0000421</a:t>
            </a:r>
            <a:r>
              <a:rPr lang="en-US" sz="1800" dirty="0">
                <a:solidFill>
                  <a:srgbClr val="333333"/>
                </a:solidFill>
                <a:effectLst/>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8560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09313-F090-4F5E-63D0-5D32EB32CF28}"/>
              </a:ext>
            </a:extLst>
          </p:cNvPr>
          <p:cNvSpPr>
            <a:spLocks noGrp="1"/>
          </p:cNvSpPr>
          <p:nvPr>
            <p:ph type="title"/>
          </p:nvPr>
        </p:nvSpPr>
        <p:spPr/>
        <p:txBody>
          <a:bodyPr>
            <a:normAutofit/>
          </a:bodyPr>
          <a:lstStyle/>
          <a:p>
            <a:pPr algn="ctr"/>
            <a:r>
              <a:rPr lang="en-US" dirty="0">
                <a:solidFill>
                  <a:schemeClr val="tx1"/>
                </a:solidFill>
                <a:latin typeface="Arial" panose="020B0604020202020204" pitchFamily="34" charset="0"/>
                <a:cs typeface="Arial" panose="020B0604020202020204" pitchFamily="34" charset="0"/>
              </a:rPr>
              <a:t>Three Components of </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Evidence-Based Practice</a:t>
            </a:r>
          </a:p>
        </p:txBody>
      </p:sp>
      <p:pic>
        <p:nvPicPr>
          <p:cNvPr id="12" name="Content Placeholder 11">
            <a:extLst>
              <a:ext uri="{FF2B5EF4-FFF2-40B4-BE49-F238E27FC236}">
                <a16:creationId xmlns:a16="http://schemas.microsoft.com/office/drawing/2014/main" id="{C520FDE5-236E-136F-6D2D-5C60EA61413C}"/>
              </a:ext>
            </a:extLst>
          </p:cNvPr>
          <p:cNvPicPr>
            <a:picLocks noGrp="1" noChangeAspect="1"/>
          </p:cNvPicPr>
          <p:nvPr>
            <p:ph idx="1"/>
          </p:nvPr>
        </p:nvPicPr>
        <p:blipFill>
          <a:blip r:embed="rId2"/>
          <a:stretch>
            <a:fillRect/>
          </a:stretch>
        </p:blipFill>
        <p:spPr>
          <a:xfrm>
            <a:off x="5201179" y="2438985"/>
            <a:ext cx="2096203" cy="2489237"/>
          </a:xfrm>
          <a:prstGeom prst="rect">
            <a:avLst/>
          </a:prstGeom>
        </p:spPr>
      </p:pic>
      <p:sp>
        <p:nvSpPr>
          <p:cNvPr id="38" name="object 20">
            <a:extLst>
              <a:ext uri="{FF2B5EF4-FFF2-40B4-BE49-F238E27FC236}">
                <a16:creationId xmlns:a16="http://schemas.microsoft.com/office/drawing/2014/main" id="{A185F54C-60F5-FC65-3D07-C1B3DF3CFB62}"/>
              </a:ext>
            </a:extLst>
          </p:cNvPr>
          <p:cNvSpPr txBox="1"/>
          <p:nvPr/>
        </p:nvSpPr>
        <p:spPr>
          <a:xfrm>
            <a:off x="4759722" y="4606726"/>
            <a:ext cx="1147584" cy="950260"/>
          </a:xfrm>
          <a:prstGeom prst="rect">
            <a:avLst/>
          </a:prstGeom>
        </p:spPr>
        <p:txBody>
          <a:bodyPr vert="horz" wrap="square" lIns="0" tIns="26670" rIns="0" bIns="0" rtlCol="0">
            <a:spAutoFit/>
          </a:bodyPr>
          <a:lstStyle/>
          <a:p>
            <a:pPr marL="12700" marR="5080" indent="95250">
              <a:spcBef>
                <a:spcPts val="210"/>
              </a:spcBef>
            </a:pPr>
            <a:r>
              <a:rPr sz="2000" spc="-20" dirty="0">
                <a:latin typeface="Calibri"/>
                <a:cs typeface="Calibri"/>
              </a:rPr>
              <a:t>Best</a:t>
            </a:r>
            <a:r>
              <a:rPr sz="2000" spc="500" dirty="0">
                <a:latin typeface="Calibri"/>
                <a:cs typeface="Calibri"/>
              </a:rPr>
              <a:t> </a:t>
            </a:r>
            <a:r>
              <a:rPr sz="2000" spc="-10" dirty="0">
                <a:latin typeface="Calibri"/>
                <a:cs typeface="Calibri"/>
              </a:rPr>
              <a:t>Available</a:t>
            </a:r>
            <a:r>
              <a:rPr sz="2000" spc="500" dirty="0">
                <a:latin typeface="Calibri"/>
                <a:cs typeface="Calibri"/>
              </a:rPr>
              <a:t> </a:t>
            </a:r>
            <a:r>
              <a:rPr sz="2000" spc="-10" dirty="0">
                <a:latin typeface="Calibri"/>
                <a:cs typeface="Calibri"/>
              </a:rPr>
              <a:t>Research</a:t>
            </a:r>
            <a:endParaRPr sz="2000" dirty="0">
              <a:latin typeface="Calibri"/>
              <a:cs typeface="Calibri"/>
            </a:endParaRPr>
          </a:p>
        </p:txBody>
      </p:sp>
      <p:sp>
        <p:nvSpPr>
          <p:cNvPr id="41" name="object 18">
            <a:extLst>
              <a:ext uri="{FF2B5EF4-FFF2-40B4-BE49-F238E27FC236}">
                <a16:creationId xmlns:a16="http://schemas.microsoft.com/office/drawing/2014/main" id="{EB876A07-E65B-6FFE-0783-95614108830B}"/>
              </a:ext>
            </a:extLst>
          </p:cNvPr>
          <p:cNvSpPr txBox="1"/>
          <p:nvPr/>
        </p:nvSpPr>
        <p:spPr>
          <a:xfrm>
            <a:off x="5713425" y="5070512"/>
            <a:ext cx="1048121" cy="628377"/>
          </a:xfrm>
          <a:prstGeom prst="rect">
            <a:avLst/>
          </a:prstGeom>
        </p:spPr>
        <p:txBody>
          <a:bodyPr vert="horz" wrap="square" lIns="0" tIns="12700" rIns="0" bIns="0" rtlCol="0">
            <a:spAutoFit/>
          </a:bodyPr>
          <a:lstStyle/>
          <a:p>
            <a:pPr marL="12700" algn="ctr">
              <a:lnSpc>
                <a:spcPct val="100000"/>
              </a:lnSpc>
              <a:spcBef>
                <a:spcPts val="100"/>
              </a:spcBef>
            </a:pPr>
            <a:r>
              <a:rPr sz="2000" dirty="0">
                <a:latin typeface="Calibri"/>
                <a:cs typeface="Calibri"/>
              </a:rPr>
              <a:t>Clinical</a:t>
            </a:r>
            <a:r>
              <a:rPr sz="2000" spc="100" dirty="0">
                <a:latin typeface="Calibri"/>
                <a:cs typeface="Calibri"/>
              </a:rPr>
              <a:t> </a:t>
            </a:r>
            <a:r>
              <a:rPr sz="2000" spc="-10" dirty="0">
                <a:latin typeface="Calibri"/>
                <a:cs typeface="Calibri"/>
              </a:rPr>
              <a:t>Expertise</a:t>
            </a:r>
            <a:endParaRPr sz="2000" dirty="0">
              <a:latin typeface="Calibri"/>
              <a:cs typeface="Calibri"/>
            </a:endParaRPr>
          </a:p>
        </p:txBody>
      </p:sp>
      <p:sp>
        <p:nvSpPr>
          <p:cNvPr id="49" name="object 19">
            <a:extLst>
              <a:ext uri="{FF2B5EF4-FFF2-40B4-BE49-F238E27FC236}">
                <a16:creationId xmlns:a16="http://schemas.microsoft.com/office/drawing/2014/main" id="{B5147F6A-6B1D-295D-D99F-7F90DFAEF4FC}"/>
              </a:ext>
            </a:extLst>
          </p:cNvPr>
          <p:cNvSpPr txBox="1"/>
          <p:nvPr/>
        </p:nvSpPr>
        <p:spPr>
          <a:xfrm>
            <a:off x="6861009" y="4760180"/>
            <a:ext cx="1996738" cy="1283685"/>
          </a:xfrm>
          <a:prstGeom prst="rect">
            <a:avLst/>
          </a:prstGeom>
        </p:spPr>
        <p:txBody>
          <a:bodyPr vert="horz" wrap="square" lIns="0" tIns="26670" rIns="0" bIns="0" rtlCol="0">
            <a:spAutoFit/>
          </a:bodyPr>
          <a:lstStyle/>
          <a:p>
            <a:pPr marL="12700" marR="5080">
              <a:spcBef>
                <a:spcPts val="210"/>
              </a:spcBef>
            </a:pPr>
            <a:r>
              <a:rPr lang="en-US" sz="2000" spc="-10" dirty="0">
                <a:latin typeface="Calibri"/>
                <a:cs typeface="Calibri"/>
              </a:rPr>
              <a:t>Patient Characteristics, Culture, and Preferences</a:t>
            </a:r>
          </a:p>
        </p:txBody>
      </p:sp>
      <p:sp>
        <p:nvSpPr>
          <p:cNvPr id="53" name="object 17">
            <a:extLst>
              <a:ext uri="{FF2B5EF4-FFF2-40B4-BE49-F238E27FC236}">
                <a16:creationId xmlns:a16="http://schemas.microsoft.com/office/drawing/2014/main" id="{75FE9D67-FFAE-804A-803C-0DEDE3B63347}"/>
              </a:ext>
            </a:extLst>
          </p:cNvPr>
          <p:cNvSpPr txBox="1"/>
          <p:nvPr/>
        </p:nvSpPr>
        <p:spPr>
          <a:xfrm>
            <a:off x="5907306" y="2621517"/>
            <a:ext cx="759822" cy="197490"/>
          </a:xfrm>
          <a:prstGeom prst="rect">
            <a:avLst/>
          </a:prstGeom>
        </p:spPr>
        <p:txBody>
          <a:bodyPr vert="horz" wrap="square" lIns="0" tIns="12700" rIns="0" bIns="0" rtlCol="0">
            <a:spAutoFit/>
          </a:bodyPr>
          <a:lstStyle/>
          <a:p>
            <a:pPr marL="12700">
              <a:lnSpc>
                <a:spcPct val="100000"/>
              </a:lnSpc>
              <a:spcBef>
                <a:spcPts val="100"/>
              </a:spcBef>
            </a:pPr>
            <a:r>
              <a:rPr lang="en-US" sz="1200" b="1" spc="-20" dirty="0">
                <a:latin typeface="Century Gothic"/>
                <a:cs typeface="Century Gothic"/>
              </a:rPr>
              <a:t>   </a:t>
            </a:r>
            <a:r>
              <a:rPr sz="1200" b="1" spc="-20" dirty="0">
                <a:latin typeface="Century Gothic"/>
                <a:cs typeface="Century Gothic"/>
              </a:rPr>
              <a:t>EBP</a:t>
            </a:r>
            <a:r>
              <a:rPr lang="en-US" sz="1200" b="1" spc="-20" dirty="0">
                <a:latin typeface="Century Gothic"/>
                <a:cs typeface="Century Gothic"/>
              </a:rPr>
              <a:t>P</a:t>
            </a:r>
            <a:endParaRPr sz="1200" dirty="0">
              <a:latin typeface="Century Gothic"/>
              <a:cs typeface="Century Gothic"/>
            </a:endParaRPr>
          </a:p>
        </p:txBody>
      </p:sp>
      <p:sp>
        <p:nvSpPr>
          <p:cNvPr id="54" name="TextBox 53">
            <a:extLst>
              <a:ext uri="{FF2B5EF4-FFF2-40B4-BE49-F238E27FC236}">
                <a16:creationId xmlns:a16="http://schemas.microsoft.com/office/drawing/2014/main" id="{474463B6-FB6E-1D5E-2B23-DD9D411F0BF4}"/>
              </a:ext>
            </a:extLst>
          </p:cNvPr>
          <p:cNvSpPr txBox="1"/>
          <p:nvPr/>
        </p:nvSpPr>
        <p:spPr>
          <a:xfrm flipH="1">
            <a:off x="1093469" y="6162675"/>
            <a:ext cx="10431781" cy="369332"/>
          </a:xfrm>
          <a:prstGeom prst="rect">
            <a:avLst/>
          </a:prstGeom>
          <a:noFill/>
        </p:spPr>
        <p:txBody>
          <a:bodyPr wrap="square" rtlCol="0">
            <a:spAutoFit/>
          </a:bodyPr>
          <a:lstStyle/>
          <a:p>
            <a:r>
              <a:rPr lang="en-US" dirty="0"/>
              <a:t>From APA (2021, p. 4)</a:t>
            </a:r>
          </a:p>
        </p:txBody>
      </p:sp>
    </p:spTree>
    <p:extLst>
      <p:ext uri="{BB962C8B-B14F-4D97-AF65-F5344CB8AC3E}">
        <p14:creationId xmlns:p14="http://schemas.microsoft.com/office/powerpoint/2010/main" val="3830375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D64F7-D428-D761-BA12-DDCB2EA81E5E}"/>
              </a:ext>
            </a:extLst>
          </p:cNvPr>
          <p:cNvSpPr>
            <a:spLocks noGrp="1"/>
          </p:cNvSpPr>
          <p:nvPr>
            <p:ph type="title"/>
          </p:nvPr>
        </p:nvSpPr>
        <p:spPr/>
        <p:txBody>
          <a:bodyPr>
            <a:normAutofit/>
          </a:bodyPr>
          <a:lstStyle/>
          <a:p>
            <a:r>
              <a:rPr lang="en-US" dirty="0">
                <a:solidFill>
                  <a:schemeClr val="tx1"/>
                </a:solidFill>
              </a:rPr>
              <a:t>Empirically Supported Treatments (ESTs) vs. Evidence-Based Practice (EBP)</a:t>
            </a:r>
          </a:p>
        </p:txBody>
      </p:sp>
      <p:sp>
        <p:nvSpPr>
          <p:cNvPr id="3" name="Content Placeholder 2">
            <a:extLst>
              <a:ext uri="{FF2B5EF4-FFF2-40B4-BE49-F238E27FC236}">
                <a16:creationId xmlns:a16="http://schemas.microsoft.com/office/drawing/2014/main" id="{9FC09E76-5FF1-8955-8857-2C9AE2D0DD8B}"/>
              </a:ext>
            </a:extLst>
          </p:cNvPr>
          <p:cNvSpPr>
            <a:spLocks noGrp="1"/>
          </p:cNvSpPr>
          <p:nvPr>
            <p:ph idx="1"/>
          </p:nvPr>
        </p:nvSpPr>
        <p:spPr/>
        <p:txBody>
          <a:bodyPr>
            <a:normAutofit/>
          </a:bodyPr>
          <a:lstStyle/>
          <a:p>
            <a:pPr marL="0" indent="0">
              <a:lnSpc>
                <a:spcPct val="100000"/>
              </a:lnSpc>
              <a:buNone/>
            </a:pPr>
            <a:r>
              <a:rPr lang="en-US" b="0" i="0" u="none" strike="noStrike" baseline="0" dirty="0">
                <a:solidFill>
                  <a:srgbClr val="221E1F"/>
                </a:solidFill>
                <a:latin typeface="Arial" panose="020B0604020202020204" pitchFamily="34" charset="0"/>
                <a:cs typeface="Arial" panose="020B0604020202020204" pitchFamily="34" charset="0"/>
              </a:rPr>
              <a:t>EBP “involves a decision-making process for integrating research, clinical expertise, and patient characteristics, culture, and preferences to achieve the best outcome for the patient. In contrast, ESTs are specific treatment methods found to be efficacious for certain conditions or problems under specified circumstances in controlled clinical trials” APA (2021, p. 4).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3130987"/>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
  <TotalTime>8213</TotalTime>
  <Words>6078</Words>
  <Application>Microsoft Office PowerPoint</Application>
  <PresentationFormat>Widescreen</PresentationFormat>
  <Paragraphs>295</Paragraphs>
  <Slides>74</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74</vt:i4>
      </vt:variant>
    </vt:vector>
  </HeadingPairs>
  <TitlesOfParts>
    <vt:vector size="86" baseType="lpstr">
      <vt:lpstr>Abadi</vt:lpstr>
      <vt:lpstr>Arial</vt:lpstr>
      <vt:lpstr>ArialMT</vt:lpstr>
      <vt:lpstr>Calibri</vt:lpstr>
      <vt:lpstr>Calibri Light</vt:lpstr>
      <vt:lpstr>Century Gothic</vt:lpstr>
      <vt:lpstr>Courier New</vt:lpstr>
      <vt:lpstr>MinionPro-Regular</vt:lpstr>
      <vt:lpstr>Whitney Bold</vt:lpstr>
      <vt:lpstr>Whitney Book</vt:lpstr>
      <vt:lpstr>Whitney Semibold</vt:lpstr>
      <vt:lpstr>Metropolitan</vt:lpstr>
      <vt:lpstr>Some Evidence-Based Practice Guidelines and Standards Relevant to the Psychological Care of Extreme Abuse Survivors </vt:lpstr>
      <vt:lpstr> Some Evidence-Based Practice Guidelines and Standards Relevant to the Psychological Care of Extreme Abuse Survivors</vt:lpstr>
      <vt:lpstr>Learning Objectives </vt:lpstr>
      <vt:lpstr> Outline </vt:lpstr>
      <vt:lpstr>  Introduction to Professional Standards and Guidelines: Jurisdiction</vt:lpstr>
      <vt:lpstr>  Introduction: Professional Standards</vt:lpstr>
      <vt:lpstr>  Introduction: Professional Practice Guidelines and Clinical Practice Guidelines</vt:lpstr>
      <vt:lpstr>Three Components of  Evidence-Based Practice</vt:lpstr>
      <vt:lpstr>Empirically Supported Treatments (ESTs) vs. Evidence-Based Practice (EBP)</vt:lpstr>
      <vt:lpstr>Empirically Supported Treatments (ESTs) vs. Evidence-Based Practice (EBP)</vt:lpstr>
      <vt:lpstr>Laska,Gurman, and Wampold’s (2014) “Expanding the Lens of Evidence-Based Practice in Psychotherapy: A Common Factors Perspective” </vt:lpstr>
      <vt:lpstr>Laska,Gurman, and Wampold’s (2014) comparison of CF and ESTs</vt:lpstr>
      <vt:lpstr>PowerPoint Presentation</vt:lpstr>
      <vt:lpstr>  Overview of the Guidelines:  THE INTERVENTION PROCESS</vt:lpstr>
      <vt:lpstr>Overview of the Guidelines THE INTERVENTION PROCESS (continued):</vt:lpstr>
      <vt:lpstr>Overview of the Guidelines COLLABORATION AND WHOLE HEALTH  </vt:lpstr>
      <vt:lpstr> Guideline 1: Psychologists are mindful of the principles and importance of evidence-based practice.  </vt:lpstr>
      <vt:lpstr> Guideline 1: Psychologists are mindful of the principles and importance of evidence-based practice.  </vt:lpstr>
      <vt:lpstr> Guideline 1: Psychologists are mindful of the principles and importance of evidence-based practice.  </vt:lpstr>
      <vt:lpstr>Guideline 2: Psychologists strive to maintain and enhance their knowledge of the research and scholarly literature applicable to their practice.   </vt:lpstr>
      <vt:lpstr>   Guideline 3: Psychologists endeavor to conduct assessments that are appropriate for the setting, purpose, and population.    </vt:lpstr>
      <vt:lpstr>     Guideline 4: Psychologists seek to participate in collaborative treatment planning with patients and others when appropriate.     </vt:lpstr>
      <vt:lpstr> Guideline 5: Psychologists aim to cultivate and maintain effective therapeutic relationships, therapist characteristics, and change principles.  </vt:lpstr>
      <vt:lpstr> Guideline 5: Psychologists aim to cultivate and maintain effective therapeutic relationships, therapist characteristics, and change principles.  </vt:lpstr>
      <vt:lpstr>   Guideline 6: Psychologists endeavor to adapt their clinical approach to patient characteristics, culture, and preferences in ways that increase effectiveness.  .  </vt:lpstr>
      <vt:lpstr>   Guideline 7: Psychologists aim to monitor the treatment process and clinical outcomes routinely.   .  </vt:lpstr>
      <vt:lpstr>     Guideline 8: Psychologists seek to modify their clinical approach when appropriate and terminate treatment when the patient is no longer benefitting or when treatment goals have been met.   .  </vt:lpstr>
      <vt:lpstr>  Guideline 9: Psychologists endeavor to collaborate with other professionals when appropriate to facilitate effective care.  </vt:lpstr>
      <vt:lpstr> Guideline 10: Psychologists strive to promote overall patient health, functioning, and well-being. </vt:lpstr>
      <vt:lpstr>APA’s (2021) Professional Practice Guidelines for Evidence-Based Psychological Practice in Health Care: Summary Comments </vt:lpstr>
      <vt:lpstr>The Professional Practice Guidelines for Evidence-Based Psychological Practice in Health Care make several references to</vt:lpstr>
      <vt:lpstr>PowerPoint Presentation</vt:lpstr>
      <vt:lpstr>Recognition of Psychotherapy Effectiveness (APA, 2013)</vt:lpstr>
      <vt:lpstr>Recognition of Psychotherapy Effectiveness (APA, 2013)</vt:lpstr>
      <vt:lpstr>Recognition of Psychotherapy Effectiveness (APA, 2013)</vt:lpstr>
      <vt:lpstr>PowerPoint Presentation</vt:lpstr>
      <vt:lpstr>Clinical Practice Guideline for the Treatment of Posttraumatic Stress Disorder (PTSD) in Adults </vt:lpstr>
      <vt:lpstr>Clinical Practice Guideline for the Treatment of Posttraumatic Stress Disorder (PTSD) in Adults </vt:lpstr>
      <vt:lpstr>Clinical Practice Guideline for the Treatment of Posttraumatic Stress Disorder (PTSD) in Adults </vt:lpstr>
      <vt:lpstr>Dominguez &amp; Lee (2017) Errors in the 2017 APA Clinical Practice Guideline for the Treatment of PTSD: What the data actually says. </vt:lpstr>
      <vt:lpstr>Norcross &amp; Wampold (2019) Relationships and responsiveness in the psychological treatment of trauma: The tragedy of the APA Clinical Practice Guideline </vt:lpstr>
      <vt:lpstr>Norcross &amp; Wampold (2019) Relationships and responsiveness in the psychological treatment of trauma: The tragedy of the APA Clinical Practice Guideline </vt:lpstr>
      <vt:lpstr>ISSTD (2011) Guidelines for Treating Dissociative Identity Disorder in Adults, Third Revision</vt:lpstr>
      <vt:lpstr>ISSTD (2011) Guidelines for Treating Dissociative Identity Disorder in Adults, Third Revision</vt:lpstr>
      <vt:lpstr>The language of extreme abuse.</vt:lpstr>
      <vt:lpstr>ISSTD (2011) Guidelines for Treating Dissociative Identity Disorder in Adults, Third Revision</vt:lpstr>
      <vt:lpstr>ISSTD (2011) Guidelines for Treating Dissociative Identity Disorder in Adults, Third Revision</vt:lpstr>
      <vt:lpstr> Method </vt:lpstr>
      <vt:lpstr> Method </vt:lpstr>
      <vt:lpstr>Seven studies were identified and reviewed (listed chronologically)</vt:lpstr>
      <vt:lpstr> Perry (1992)  </vt:lpstr>
      <vt:lpstr>Goodman, Qin, Bottoms, &amp; Shaver (1994); and Bottoms, Shaver &amp; Goodman (1996)</vt:lpstr>
      <vt:lpstr>Goodman, Qin, Bottoms, &amp; Shaver (1994); and Bottoms, Shaver &amp; Goodman (1996)</vt:lpstr>
      <vt:lpstr>Goodman, Qin, Bottoms, &amp; Shaver (1994); and Bottoms, Shaver &amp; Goodman (1996)</vt:lpstr>
      <vt:lpstr> Andrews, Morton, Bekerian, Brewin, Davies &amp; Mollon, (1995) </vt:lpstr>
      <vt:lpstr> Andrews, Morton, Bekerian, Brewin, Davies &amp; Mollon, (1995) </vt:lpstr>
      <vt:lpstr> Schmuttermaier &amp; Veno (1999) </vt:lpstr>
      <vt:lpstr> Norcross, Koocher &amp; Garofalo (2006)  </vt:lpstr>
      <vt:lpstr> Norcross, Koocher &amp; Garofalo (2006)  </vt:lpstr>
      <vt:lpstr> Norcross, Koocher &amp; Garofalo (2006)  </vt:lpstr>
      <vt:lpstr> Becker, Karriker, Overkamp &amp; Rutz (2008); Rutz, Becker, Overkamp, &amp; Karriker (2008), and Becker, Karriker, Rutz &amp; Overkamp (2013) </vt:lpstr>
      <vt:lpstr> Becker et al. (2008); Rutz et al.(2008), and Becker et al. (2013) </vt:lpstr>
      <vt:lpstr> Becker et al. (2008); Rutz et al.(2008), and Becker et al. (2013) </vt:lpstr>
      <vt:lpstr> Becker et al. (2008); Rutz et al.(2008), and Becker et al. (2013) </vt:lpstr>
      <vt:lpstr> Becker et al. (2008); Rutz et al.(2008), and Becker et al. (2013) </vt:lpstr>
      <vt:lpstr> Ost, Wright, Easton, Hope &amp; French (2013) </vt:lpstr>
      <vt:lpstr> Ost, Wright, Easton, Hope &amp; French (2013) </vt:lpstr>
      <vt:lpstr>   Critical review of the empirical studies and their outcomes   </vt:lpstr>
      <vt:lpstr>   Summary   </vt:lpstr>
      <vt:lpstr>   Discussion   </vt:lpstr>
      <vt:lpstr>References</vt:lpstr>
      <vt:lpstr>References</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Randy Noblitt</dc:creator>
  <cp:lastModifiedBy>Neil Brick</cp:lastModifiedBy>
  <cp:revision>60</cp:revision>
  <dcterms:created xsi:type="dcterms:W3CDTF">2023-05-02T16:41:38Z</dcterms:created>
  <dcterms:modified xsi:type="dcterms:W3CDTF">2023-06-09T02:43:58Z</dcterms:modified>
</cp:coreProperties>
</file>