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4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5" r:id="rId40"/>
    <p:sldId id="296" r:id="rId41"/>
    <p:sldId id="297" r:id="rId42"/>
    <p:sldId id="293" r:id="rId43"/>
    <p:sldId id="298" r:id="rId44"/>
    <p:sldId id="299" r:id="rId45"/>
    <p:sldId id="300" r:id="rId46"/>
    <p:sldId id="301" r:id="rId47"/>
    <p:sldId id="302" r:id="rId48"/>
    <p:sldId id="304" r:id="rId49"/>
    <p:sldId id="305" r:id="rId50"/>
    <p:sldId id="306" r:id="rId51"/>
    <p:sldId id="307" r:id="rId52"/>
    <p:sldId id="308" r:id="rId53"/>
    <p:sldId id="309" r:id="rId54"/>
    <p:sldId id="310" r:id="rId55"/>
    <p:sldId id="311" r:id="rId56"/>
    <p:sldId id="313" r:id="rId57"/>
    <p:sldId id="314" r:id="rId58"/>
    <p:sldId id="315" r:id="rId59"/>
    <p:sldId id="317" r:id="rId60"/>
    <p:sldId id="318" r:id="rId61"/>
    <p:sldId id="319" r:id="rId62"/>
    <p:sldId id="320" r:id="rId63"/>
    <p:sldId id="321" r:id="rId64"/>
    <p:sldId id="322" r:id="rId65"/>
    <p:sldId id="323" r:id="rId66"/>
    <p:sldId id="325" r:id="rId67"/>
    <p:sldId id="326" r:id="rId68"/>
    <p:sldId id="316" r:id="rId69"/>
    <p:sldId id="312"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5" r:id="rId87"/>
    <p:sldId id="346" r:id="rId88"/>
    <p:sldId id="344"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3" d="100"/>
          <a:sy n="63" d="100"/>
        </p:scale>
        <p:origin x="802" y="53"/>
      </p:cViewPr>
      <p:guideLst/>
    </p:cSldViewPr>
  </p:slideViewPr>
  <p:notesTextViewPr>
    <p:cViewPr>
      <p:scale>
        <a:sx n="1" d="1"/>
        <a:sy n="1" d="1"/>
      </p:scale>
      <p:origin x="0" y="0"/>
    </p:cViewPr>
  </p:notesTextViewPr>
  <p:sorterViewPr>
    <p:cViewPr>
      <p:scale>
        <a:sx n="100" d="100"/>
        <a:sy n="100" d="100"/>
      </p:scale>
      <p:origin x="0" y="-62525"/>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891E-75FA-DEA8-7D1C-D73E56CFDE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AA5A88-639C-B4FF-4A43-88BA06B692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9FD854-6096-6DC8-52B9-6741B2351846}"/>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B1F25727-12B7-2570-08E7-50B611DFD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80898-C272-5704-3A0B-FBB838CB4042}"/>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908061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2B14-EB46-7B7A-2D5E-AD7380E2C4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3B9EA2-5D05-D5DA-E484-5BDDD6FA11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FD94FE-5916-07BF-1339-46C9144DE886}"/>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894400D6-D370-3A4F-C791-6AE8287800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ADEB2-89B9-EE4B-2751-A26EFCABAF54}"/>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67891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2D2AB-D6AD-743B-C290-8F7EC85EAA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6F990A-7336-D42B-F7EF-53E7F5CD7F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44B9C4-F6D4-E002-84CC-F1D5D35C1A74}"/>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EAE7BBE8-DAAC-B5AF-136B-2CEE8C536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5F406B-7A65-C21F-5A06-857857A538F2}"/>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76612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5FC4-E2B1-7958-FCAD-E2D65B68B4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7D0B6A-665B-CECD-B187-D927787F45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828F54-41B6-6990-EF6C-2A56E45DBF91}"/>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8CEFC515-87DD-4A8C-C913-76AFD627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345507-9866-C32A-5109-248E77456BD3}"/>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2789505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D87E8-7A98-434A-CBE0-C04E98CD93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DF4582-2F85-2749-36BD-22F06DFDC9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AE1F6-4CE7-9B23-5E3A-EFDEF3F50C79}"/>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13730688-646C-F0BD-2260-3BEFDAD20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93B42-D9D4-4049-F0F9-9EDFCDA32B4D}"/>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148609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3F8B7-83DD-9A1A-2966-CC78594731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7AB739-60E9-EE54-856A-A64197AD53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FCFA19-E484-A6D6-4352-C55E28FD4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2029B-03DB-E618-5A4F-1416DBC9A5C8}"/>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6" name="Footer Placeholder 5">
            <a:extLst>
              <a:ext uri="{FF2B5EF4-FFF2-40B4-BE49-F238E27FC236}">
                <a16:creationId xmlns:a16="http://schemas.microsoft.com/office/drawing/2014/main" id="{3C1DF12B-F7AF-ADD4-9B01-77F527FFF3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1B2F8-6029-A2DE-81C9-1FB7D249374F}"/>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12842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53BC3-5FD4-8B67-A889-D9C3A038B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FBA28C-29FB-F4ED-6B22-52CB4569AD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584D1A-4201-4378-06EE-85DB0909CF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0D1476-FE31-85FA-19D1-5FC83AF931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3B3142-B23F-1242-DBDB-924610DD18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5A0DE20-7C2A-9D10-D20F-189041A68827}"/>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8" name="Footer Placeholder 7">
            <a:extLst>
              <a:ext uri="{FF2B5EF4-FFF2-40B4-BE49-F238E27FC236}">
                <a16:creationId xmlns:a16="http://schemas.microsoft.com/office/drawing/2014/main" id="{9A008C06-BF50-98B3-D601-B30AB0F6D3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D324EC-02BA-78C4-F2E0-D8575E40C76E}"/>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90423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6FF34-02D7-C489-4C7E-8E346D9892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51D498-532F-9116-6A18-C557E71951FB}"/>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4" name="Footer Placeholder 3">
            <a:extLst>
              <a:ext uri="{FF2B5EF4-FFF2-40B4-BE49-F238E27FC236}">
                <a16:creationId xmlns:a16="http://schemas.microsoft.com/office/drawing/2014/main" id="{4003871A-5041-B298-9F7B-B9DA5AB170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4D8DBD-BC2F-0D56-17FB-31A17F0ED4DD}"/>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127165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CC0981-5214-5F03-A423-727A39BF58BA}"/>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3" name="Footer Placeholder 2">
            <a:extLst>
              <a:ext uri="{FF2B5EF4-FFF2-40B4-BE49-F238E27FC236}">
                <a16:creationId xmlns:a16="http://schemas.microsoft.com/office/drawing/2014/main" id="{690852AE-02E9-7ED4-BB03-32CF23956B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059ADD-92ED-6B39-D378-9D9A2D6063CB}"/>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382825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7A1D-9D93-304C-83AF-20DB7C82D3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3B1561-7390-589B-87CA-C907A11B44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F606D2-9710-5F2A-7F31-582583278A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03556-8679-FF41-0B46-19DA3B6016B3}"/>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6" name="Footer Placeholder 5">
            <a:extLst>
              <a:ext uri="{FF2B5EF4-FFF2-40B4-BE49-F238E27FC236}">
                <a16:creationId xmlns:a16="http://schemas.microsoft.com/office/drawing/2014/main" id="{616DC115-E203-D947-50F5-9A4AE42A80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691E7A-7F92-031D-7BF9-3CE886BC0496}"/>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400351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E5232-185D-A965-5A93-2376F40A18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804973-C939-8EFF-C170-F097400538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ACD127-69D6-B423-1B4C-D8EC8FBAF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69E4D8-7663-4602-70E0-44417AEF774F}"/>
              </a:ext>
            </a:extLst>
          </p:cNvPr>
          <p:cNvSpPr>
            <a:spLocks noGrp="1"/>
          </p:cNvSpPr>
          <p:nvPr>
            <p:ph type="dt" sz="half" idx="10"/>
          </p:nvPr>
        </p:nvSpPr>
        <p:spPr/>
        <p:txBody>
          <a:bodyPr/>
          <a:lstStyle/>
          <a:p>
            <a:fld id="{FDF6C867-8DB5-4D8A-846D-A2C151B83AC3}" type="datetimeFigureOut">
              <a:rPr lang="en-US" smtClean="0"/>
              <a:t>5/21/2023</a:t>
            </a:fld>
            <a:endParaRPr lang="en-US"/>
          </a:p>
        </p:txBody>
      </p:sp>
      <p:sp>
        <p:nvSpPr>
          <p:cNvPr id="6" name="Footer Placeholder 5">
            <a:extLst>
              <a:ext uri="{FF2B5EF4-FFF2-40B4-BE49-F238E27FC236}">
                <a16:creationId xmlns:a16="http://schemas.microsoft.com/office/drawing/2014/main" id="{DF045495-1812-3210-CE75-99A8B8E34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15E60-06B1-E1F7-9D05-766BA88146C4}"/>
              </a:ext>
            </a:extLst>
          </p:cNvPr>
          <p:cNvSpPr>
            <a:spLocks noGrp="1"/>
          </p:cNvSpPr>
          <p:nvPr>
            <p:ph type="sldNum" sz="quarter" idx="12"/>
          </p:nvPr>
        </p:nvSpPr>
        <p:spPr/>
        <p:txBody>
          <a:bodyPr/>
          <a:lstStyle/>
          <a:p>
            <a:fld id="{FA9C78DE-DA08-4C33-BF7C-BAFA721AE43A}" type="slidenum">
              <a:rPr lang="en-US" smtClean="0"/>
              <a:t>‹#›</a:t>
            </a:fld>
            <a:endParaRPr lang="en-US"/>
          </a:p>
        </p:txBody>
      </p:sp>
    </p:spTree>
    <p:extLst>
      <p:ext uri="{BB962C8B-B14F-4D97-AF65-F5344CB8AC3E}">
        <p14:creationId xmlns:p14="http://schemas.microsoft.com/office/powerpoint/2010/main" val="201681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8EE9CA-1C83-E91C-EF33-5981A47EB2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EACF8-921D-81B6-C058-65BACDB37B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49D8C-60BC-7C67-C129-D4BC66D119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6C867-8DB5-4D8A-846D-A2C151B83AC3}" type="datetimeFigureOut">
              <a:rPr lang="en-US" smtClean="0"/>
              <a:t>5/21/2023</a:t>
            </a:fld>
            <a:endParaRPr lang="en-US"/>
          </a:p>
        </p:txBody>
      </p:sp>
      <p:sp>
        <p:nvSpPr>
          <p:cNvPr id="5" name="Footer Placeholder 4">
            <a:extLst>
              <a:ext uri="{FF2B5EF4-FFF2-40B4-BE49-F238E27FC236}">
                <a16:creationId xmlns:a16="http://schemas.microsoft.com/office/drawing/2014/main" id="{6B7EE1FA-AEAF-2139-1539-0BFDF6E04C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85A0E0-594C-BBA7-05E5-CC85D9A552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C78DE-DA08-4C33-BF7C-BAFA721AE43A}" type="slidenum">
              <a:rPr lang="en-US" smtClean="0"/>
              <a:t>‹#›</a:t>
            </a:fld>
            <a:endParaRPr lang="en-US"/>
          </a:p>
        </p:txBody>
      </p:sp>
    </p:spTree>
    <p:extLst>
      <p:ext uri="{BB962C8B-B14F-4D97-AF65-F5344CB8AC3E}">
        <p14:creationId xmlns:p14="http://schemas.microsoft.com/office/powerpoint/2010/main" val="1498692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ilbrick.com/" TargetMode="External"/><Relationship Id="rId2" Type="http://schemas.openxmlformats.org/officeDocument/2006/relationships/hyperlink" Target="https://ritualabuse.u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amazon.com/Witch-Hunt-Narrative-Politics-Psychology-Children/dp/0190465573" TargetMode="External"/><Relationship Id="rId2" Type="http://schemas.openxmlformats.org/officeDocument/2006/relationships/hyperlink" Target="https://blogs.brown.edu/recoveredmemory/"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ritualabuse.us/ritualabuse/articles/report-of-the-ritual-abuse-task-force-los-angeles-county-commission-for-women/"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ritualabuse.us/" TargetMode="External"/><Relationship Id="rId2" Type="http://schemas.openxmlformats.org/officeDocument/2006/relationships/hyperlink" Target="https://neilbrick.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2274-7CD9-4FDE-C527-E10C68CD16D9}"/>
              </a:ext>
            </a:extLst>
          </p:cNvPr>
          <p:cNvSpPr>
            <a:spLocks noGrp="1"/>
          </p:cNvSpPr>
          <p:nvPr>
            <p:ph type="ctrTitle"/>
          </p:nvPr>
        </p:nvSpPr>
        <p:spPr/>
        <p:txBody>
          <a:bodyPr>
            <a:normAutofit fontScale="90000"/>
          </a:bodyPr>
          <a:lstStyle/>
          <a:p>
            <a:r>
              <a:rPr lang="en-US" b="1" dirty="0"/>
              <a:t>The Survivorship of Extreme or Ritualistic Abuse 2023 Online Conference</a:t>
            </a:r>
          </a:p>
        </p:txBody>
      </p:sp>
      <p:sp>
        <p:nvSpPr>
          <p:cNvPr id="3" name="Subtitle 2">
            <a:extLst>
              <a:ext uri="{FF2B5EF4-FFF2-40B4-BE49-F238E27FC236}">
                <a16:creationId xmlns:a16="http://schemas.microsoft.com/office/drawing/2014/main" id="{ECB01DF4-4FD4-23D1-0D9F-7DC6A36CD96F}"/>
              </a:ext>
            </a:extLst>
          </p:cNvPr>
          <p:cNvSpPr>
            <a:spLocks noGrp="1"/>
          </p:cNvSpPr>
          <p:nvPr>
            <p:ph type="subTitle" idx="1"/>
          </p:nvPr>
        </p:nvSpPr>
        <p:spPr>
          <a:xfrm>
            <a:off x="1524000" y="3602038"/>
            <a:ext cx="9144000" cy="1655762"/>
          </a:xfrm>
        </p:spPr>
        <p:txBody>
          <a:bodyPr/>
          <a:lstStyle/>
          <a:p>
            <a:endParaRPr lang="en-US" sz="3600" b="1" dirty="0"/>
          </a:p>
          <a:p>
            <a:r>
              <a:rPr lang="en-US" sz="3600" b="1" dirty="0"/>
              <a:t>Survivor Conference</a:t>
            </a:r>
            <a:r>
              <a:rPr lang="en-US" sz="3600" dirty="0"/>
              <a:t> - </a:t>
            </a:r>
            <a:r>
              <a:rPr lang="en-US" sz="3600" b="1" dirty="0"/>
              <a:t>Sunday May 21, 2023</a:t>
            </a:r>
            <a:endParaRPr lang="en-US" sz="3600" dirty="0"/>
          </a:p>
          <a:p>
            <a:endParaRPr lang="en-US" dirty="0"/>
          </a:p>
        </p:txBody>
      </p:sp>
    </p:spTree>
    <p:extLst>
      <p:ext uri="{BB962C8B-B14F-4D97-AF65-F5344CB8AC3E}">
        <p14:creationId xmlns:p14="http://schemas.microsoft.com/office/powerpoint/2010/main" val="1150544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010A-2FFD-683E-9FB1-C57C4A15E368}"/>
              </a:ext>
            </a:extLst>
          </p:cNvPr>
          <p:cNvSpPr>
            <a:spLocks noGrp="1"/>
          </p:cNvSpPr>
          <p:nvPr>
            <p:ph type="title"/>
          </p:nvPr>
        </p:nvSpPr>
        <p:spPr/>
        <p:txBody>
          <a:bodyPr/>
          <a:lstStyle/>
          <a:p>
            <a:r>
              <a:rPr lang="en-US" dirty="0"/>
              <a:t>            Political Climates and Social Trends</a:t>
            </a:r>
          </a:p>
        </p:txBody>
      </p:sp>
      <p:sp>
        <p:nvSpPr>
          <p:cNvPr id="3" name="Content Placeholder 2">
            <a:extLst>
              <a:ext uri="{FF2B5EF4-FFF2-40B4-BE49-F238E27FC236}">
                <a16:creationId xmlns:a16="http://schemas.microsoft.com/office/drawing/2014/main" id="{6CACDB50-FBD3-D32D-A267-90AECD62B2C2}"/>
              </a:ext>
            </a:extLst>
          </p:cNvPr>
          <p:cNvSpPr>
            <a:spLocks noGrp="1"/>
          </p:cNvSpPr>
          <p:nvPr>
            <p:ph idx="1"/>
          </p:nvPr>
        </p:nvSpPr>
        <p:spPr/>
        <p:txBody>
          <a:bodyPr>
            <a:normAutofit/>
          </a:bodyPr>
          <a:lstStyle/>
          <a:p>
            <a:r>
              <a:rPr lang="en-US" sz="2400" b="0" i="0" u="none" strike="noStrike" baseline="0" dirty="0"/>
              <a:t>By the end of the 19</a:t>
            </a:r>
            <a:r>
              <a:rPr lang="en-US" sz="2400" b="0" i="0" u="none" strike="noStrike" baseline="30000" dirty="0"/>
              <a:t>th</a:t>
            </a:r>
            <a:r>
              <a:rPr lang="en-US" sz="2400" b="0" i="0" u="none" strike="noStrike" baseline="0" dirty="0"/>
              <a:t> century “All the major nations (except Spain....) had parliaments and a multiparty system, and most had granted universal manhood suffrage.” Socialism, including trade union development was occurring in various parts of Europe. Universal public schooling was increasing by the end of the century. Welfare and social insurance programs were being developed. (Britannica – History of Europe)					</a:t>
            </a:r>
          </a:p>
          <a:p>
            <a:r>
              <a:rPr lang="en-US" sz="2400" b="0" i="0" u="none" strike="noStrike" baseline="0" dirty="0"/>
              <a:t>By the end of the 19</a:t>
            </a:r>
            <a:r>
              <a:rPr lang="en-US" sz="2400" b="0" i="0" u="none" strike="noStrike" baseline="30000" dirty="0"/>
              <a:t>th</a:t>
            </a:r>
            <a:r>
              <a:rPr lang="en-US" sz="2400" b="0" i="0" u="none" strike="noStrike" baseline="0" dirty="0"/>
              <a:t> century “All the major nations (except Spain....) had parliaments and a multiparty system, and most had granted universal manhood suffrage.” Socialism, including trade union development was occurring in various parts of Europe. Universal public schooling was increasing by the end of the century. Welfare and social insurance programs were being developed. (Britannica)	</a:t>
            </a:r>
          </a:p>
          <a:p>
            <a:endParaRPr lang="en-US" sz="1800" b="0" i="0" u="none" strike="noStrike" baseline="0" dirty="0"/>
          </a:p>
        </p:txBody>
      </p:sp>
    </p:spTree>
    <p:extLst>
      <p:ext uri="{BB962C8B-B14F-4D97-AF65-F5344CB8AC3E}">
        <p14:creationId xmlns:p14="http://schemas.microsoft.com/office/powerpoint/2010/main" val="224015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B7E8A-B29B-6295-B668-47139D220B09}"/>
              </a:ext>
            </a:extLst>
          </p:cNvPr>
          <p:cNvSpPr>
            <a:spLocks noGrp="1"/>
          </p:cNvSpPr>
          <p:nvPr>
            <p:ph type="title"/>
          </p:nvPr>
        </p:nvSpPr>
        <p:spPr/>
        <p:txBody>
          <a:bodyPr/>
          <a:lstStyle/>
          <a:p>
            <a:r>
              <a:rPr lang="en-US" dirty="0"/>
              <a:t>                         The New Century</a:t>
            </a:r>
          </a:p>
        </p:txBody>
      </p:sp>
      <p:sp>
        <p:nvSpPr>
          <p:cNvPr id="3" name="Content Placeholder 2">
            <a:extLst>
              <a:ext uri="{FF2B5EF4-FFF2-40B4-BE49-F238E27FC236}">
                <a16:creationId xmlns:a16="http://schemas.microsoft.com/office/drawing/2014/main" id="{77488692-A6C9-1F06-67F4-B4111011F636}"/>
              </a:ext>
            </a:extLst>
          </p:cNvPr>
          <p:cNvSpPr>
            <a:spLocks noGrp="1"/>
          </p:cNvSpPr>
          <p:nvPr>
            <p:ph idx="1"/>
          </p:nvPr>
        </p:nvSpPr>
        <p:spPr/>
        <p:txBody>
          <a:bodyPr>
            <a:normAutofit lnSpcReduction="10000"/>
          </a:bodyPr>
          <a:lstStyle/>
          <a:p>
            <a:r>
              <a:rPr lang="en-US" sz="1800" b="0" i="0" u="none" strike="noStrike" baseline="0" dirty="0"/>
              <a:t>....In England, the Fabians, of whom Shaw was one, were preaching the “inevitableness of gradualism” toward the socialist state. It was they, seconded by the growing strength of the trade unions after a spectacular dock strike of 1889, who paved the way to </a:t>
            </a:r>
            <a:r>
              <a:rPr lang="en-US" sz="1800" b="0" i="0" u="none" strike="noStrike" baseline="0" dirty="0" err="1"/>
              <a:t>Labour</a:t>
            </a:r>
            <a:r>
              <a:rPr lang="en-US" sz="1800" b="0" i="0" u="none" strike="noStrike" baseline="0" dirty="0"/>
              <a:t> governments and the British welfare state. Throughout Europe, socialism was no longer the creed of a lunatic fringe but was the ideal of many among the masses and the intellectuals. The original fight for liberty and democracy in political action had turned into a fight for economic democracy—freedom from want. Laissez-faire liberalism had turned inside out, and the liberal imagination at work in the many brands of socialism now demanded state interference to remove the appalling conditions causing all the despair.</a:t>
            </a:r>
          </a:p>
          <a:p>
            <a:r>
              <a:rPr lang="en-US" sz="1800" b="0" i="0" u="none" strike="noStrike" baseline="0" dirty="0"/>
              <a:t>....Nor did action wait until all the books were out. From the onset of the overturn, say 1885 onward, the rebellion was a biographical fact. Individuals braved public opinion and got divorced, lived together unmarried, practiced and preached contraception, studied the psychology of sex, and defended homosexuality. Or again, the sons of the rich turned socialist, became </a:t>
            </a:r>
            <a:r>
              <a:rPr lang="en-US" sz="1800" b="0" i="0" u="none" strike="noStrike" baseline="0" dirty="0" err="1"/>
              <a:t>labour</a:t>
            </a:r>
            <a:r>
              <a:rPr lang="en-US" sz="1800" b="0" i="0" u="none" strike="noStrike" baseline="0" dirty="0"/>
              <a:t> leaders, and fomented syndicalist (i.e., direct-action) strikes, while the daughters demanded the vote as suffragists, assaulted policemen, and went to jail for chaining themselves to the door handles of government offices. Meanwhile, students rioted about international incidents or university affairs; schools were subjected to the devastation of the softer pedagogies; “rational clothing” exhibited itself in spite of derision, like the bicycle and the newfangled automobile; and new cults multiplied like mushrooms—outdoor sports, nudism.  (Britannica)</a:t>
            </a:r>
            <a:endParaRPr lang="en-US" dirty="0"/>
          </a:p>
        </p:txBody>
      </p:sp>
    </p:spTree>
    <p:extLst>
      <p:ext uri="{BB962C8B-B14F-4D97-AF65-F5344CB8AC3E}">
        <p14:creationId xmlns:p14="http://schemas.microsoft.com/office/powerpoint/2010/main" val="151169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072FA-207D-3EAE-8C43-C108AF1EED9B}"/>
              </a:ext>
            </a:extLst>
          </p:cNvPr>
          <p:cNvSpPr>
            <a:spLocks noGrp="1"/>
          </p:cNvSpPr>
          <p:nvPr>
            <p:ph type="title"/>
          </p:nvPr>
        </p:nvSpPr>
        <p:spPr/>
        <p:txBody>
          <a:bodyPr/>
          <a:lstStyle/>
          <a:p>
            <a:pPr algn="ctr"/>
            <a:r>
              <a:rPr lang="en-US" dirty="0"/>
              <a:t>    Effects of Social Movements on Survivor                           Support Systems </a:t>
            </a:r>
          </a:p>
        </p:txBody>
      </p:sp>
      <p:sp>
        <p:nvSpPr>
          <p:cNvPr id="3" name="Content Placeholder 2">
            <a:extLst>
              <a:ext uri="{FF2B5EF4-FFF2-40B4-BE49-F238E27FC236}">
                <a16:creationId xmlns:a16="http://schemas.microsoft.com/office/drawing/2014/main" id="{FBA10F95-2892-CD00-9638-4D68DEA9F03D}"/>
              </a:ext>
            </a:extLst>
          </p:cNvPr>
          <p:cNvSpPr>
            <a:spLocks noGrp="1"/>
          </p:cNvSpPr>
          <p:nvPr>
            <p:ph idx="1"/>
          </p:nvPr>
        </p:nvSpPr>
        <p:spPr/>
        <p:txBody>
          <a:bodyPr>
            <a:normAutofit lnSpcReduction="10000"/>
          </a:bodyPr>
          <a:lstStyle/>
          <a:p>
            <a:endParaRPr lang="en-US" dirty="0"/>
          </a:p>
          <a:p>
            <a:r>
              <a:rPr lang="en-US" sz="2400" b="0" i="0" u="none" strike="noStrike" baseline="0" dirty="0"/>
              <a:t>Progressive movements in history have often led to progressive changes in clinical techniques, techniques that are more client centered and empathetic to client trauma histories. </a:t>
            </a:r>
          </a:p>
          <a:p>
            <a:r>
              <a:rPr lang="en-US" sz="2400" b="0" i="0" u="none" strike="noStrike" baseline="0" dirty="0"/>
              <a:t>The era around the turn of the 19th century saw the development of progressive political movements, which in turn led to the increased freedom of thought in the field of psychology.  This freedom allowed clinicians to look at trauma and its symptoms and ways to treat trauma successfully. (Britannica)</a:t>
            </a:r>
          </a:p>
          <a:p>
            <a:endParaRPr lang="en-US" sz="2400" b="0" i="0" u="none" strike="noStrike" baseline="0" dirty="0"/>
          </a:p>
          <a:p>
            <a:r>
              <a:rPr lang="en-US" sz="2400" b="0" i="0" u="none" strike="noStrike" baseline="0" dirty="0"/>
              <a:t>This era after WWI saw the growth of Fascism, brainwashing and propaganda techniques. This led to the development of negative forms of psychotherapeutic treatment which caused poor client treatment.. </a:t>
            </a:r>
            <a:endParaRPr lang="en-US" sz="2400" dirty="0"/>
          </a:p>
        </p:txBody>
      </p:sp>
    </p:spTree>
    <p:extLst>
      <p:ext uri="{BB962C8B-B14F-4D97-AF65-F5344CB8AC3E}">
        <p14:creationId xmlns:p14="http://schemas.microsoft.com/office/powerpoint/2010/main" val="2966233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00802-C054-6D17-FC46-3A070C7E7BBE}"/>
              </a:ext>
            </a:extLst>
          </p:cNvPr>
          <p:cNvSpPr>
            <a:spLocks noGrp="1"/>
          </p:cNvSpPr>
          <p:nvPr>
            <p:ph type="title"/>
          </p:nvPr>
        </p:nvSpPr>
        <p:spPr/>
        <p:txBody>
          <a:bodyPr/>
          <a:lstStyle/>
          <a:p>
            <a:r>
              <a:rPr lang="en-US" dirty="0"/>
              <a:t>                               1930 – 1970 </a:t>
            </a:r>
          </a:p>
        </p:txBody>
      </p:sp>
      <p:sp>
        <p:nvSpPr>
          <p:cNvPr id="3" name="Content Placeholder 2">
            <a:extLst>
              <a:ext uri="{FF2B5EF4-FFF2-40B4-BE49-F238E27FC236}">
                <a16:creationId xmlns:a16="http://schemas.microsoft.com/office/drawing/2014/main" id="{EC0E43BE-37AC-AD81-4462-D3946229E8A2}"/>
              </a:ext>
            </a:extLst>
          </p:cNvPr>
          <p:cNvSpPr>
            <a:spLocks noGrp="1"/>
          </p:cNvSpPr>
          <p:nvPr>
            <p:ph idx="1"/>
          </p:nvPr>
        </p:nvSpPr>
        <p:spPr/>
        <p:txBody>
          <a:bodyPr>
            <a:normAutofit lnSpcReduction="10000"/>
          </a:bodyPr>
          <a:lstStyle/>
          <a:p>
            <a:r>
              <a:rPr lang="en-US" dirty="0"/>
              <a:t>There was a transition period in social trends and world politics after World War I.  </a:t>
            </a:r>
          </a:p>
          <a:p>
            <a:endParaRPr lang="en-US" dirty="0"/>
          </a:p>
          <a:p>
            <a:r>
              <a:rPr lang="en-US" b="1" i="0" u="none" strike="noStrike" baseline="0" dirty="0"/>
              <a:t>The period since 1914 </a:t>
            </a:r>
            <a:r>
              <a:rPr lang="en-US" b="0" i="0" u="none" strike="noStrike" baseline="0" dirty="0"/>
              <a:t>in Europe has been marked by major economic and political upheavals. The most cataclysmic were the two world wars. The second of these resulted from the rise of dictatorship in Italy and Germany; but the period also saw dictatorships in Spain and Portugal, as well as in the U.S.S.R., where the 1917 revolution was followed by the totalitarian rule of Joseph Stalin. (Britannica)</a:t>
            </a:r>
          </a:p>
          <a:p>
            <a:r>
              <a:rPr lang="en-US" b="0" i="0" u="none" strike="noStrike" baseline="0" dirty="0"/>
              <a:t>This era saw the growth of Fascism and brainwashing and propaganda techniques.</a:t>
            </a:r>
            <a:endParaRPr lang="en-US" dirty="0"/>
          </a:p>
          <a:p>
            <a:endParaRPr lang="en-US" dirty="0"/>
          </a:p>
        </p:txBody>
      </p:sp>
    </p:spTree>
    <p:extLst>
      <p:ext uri="{BB962C8B-B14F-4D97-AF65-F5344CB8AC3E}">
        <p14:creationId xmlns:p14="http://schemas.microsoft.com/office/powerpoint/2010/main" val="343769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A4169-DD4F-DA98-1992-05D997476783}"/>
              </a:ext>
            </a:extLst>
          </p:cNvPr>
          <p:cNvSpPr>
            <a:spLocks noGrp="1"/>
          </p:cNvSpPr>
          <p:nvPr>
            <p:ph type="title"/>
          </p:nvPr>
        </p:nvSpPr>
        <p:spPr/>
        <p:txBody>
          <a:bodyPr>
            <a:normAutofit fontScale="90000"/>
          </a:bodyPr>
          <a:lstStyle/>
          <a:p>
            <a:pPr algn="ctr"/>
            <a:br>
              <a:rPr lang="en-US" sz="3600" b="1" i="0" u="none" strike="noStrike" baseline="0" dirty="0"/>
            </a:br>
            <a:r>
              <a:rPr lang="en-US" sz="3600" b="1" i="0" u="none" strike="noStrike" baseline="0" dirty="0"/>
              <a:t>1930 - 1970</a:t>
            </a:r>
            <a:br>
              <a:rPr lang="en-US" sz="3600" b="0" i="0" u="none" strike="noStrike" baseline="0" dirty="0"/>
            </a:br>
            <a:r>
              <a:rPr lang="en-US" sz="3600" b="0" i="0" u="none" strike="noStrike" baseline="0" dirty="0"/>
              <a:t>Nazism, Fascism, brainwashing, growth of propaganda</a:t>
            </a:r>
            <a:br>
              <a:rPr lang="en-US" sz="4400" b="0" i="0" u="none" strike="noStrike" baseline="0" dirty="0"/>
            </a:br>
            <a:r>
              <a:rPr lang="en-US" dirty="0"/>
              <a:t>             </a:t>
            </a:r>
          </a:p>
        </p:txBody>
      </p:sp>
      <p:sp>
        <p:nvSpPr>
          <p:cNvPr id="3" name="Content Placeholder 2">
            <a:extLst>
              <a:ext uri="{FF2B5EF4-FFF2-40B4-BE49-F238E27FC236}">
                <a16:creationId xmlns:a16="http://schemas.microsoft.com/office/drawing/2014/main" id="{A369A5B8-6D8A-BC9B-D312-337910C7DFC8}"/>
              </a:ext>
            </a:extLst>
          </p:cNvPr>
          <p:cNvSpPr>
            <a:spLocks noGrp="1"/>
          </p:cNvSpPr>
          <p:nvPr>
            <p:ph idx="1"/>
          </p:nvPr>
        </p:nvSpPr>
        <p:spPr/>
        <p:txBody>
          <a:bodyPr>
            <a:noAutofit/>
          </a:bodyPr>
          <a:lstStyle/>
          <a:p>
            <a:endParaRPr lang="en-US" sz="2400" b="0" i="0" u="none" strike="noStrike" baseline="0" dirty="0"/>
          </a:p>
          <a:p>
            <a:r>
              <a:rPr lang="en-US" sz="2400" b="0" i="0" u="none" strike="noStrike" baseline="0" dirty="0"/>
              <a:t>The political climate and social trends influenced the ways trauma survivors were treated in therapy and psychiatric hospitals.   This transition period led to the increase in non-client centered techniques. Trauma stories were often ignored. Bleuler included multiple personality in his category of schizophrenia.  The Dark Ages of Psychiatry developed. Some of these techniques would be considered torture today. There was an emphasis on over medicating clients against their will. 	</a:t>
            </a:r>
          </a:p>
          <a:p>
            <a:r>
              <a:rPr lang="en-US" sz="2400" b="0" i="0" u="none" strike="noStrike" baseline="0" dirty="0"/>
              <a:t>To be clear, some progressive techniques also developed during this period (Carl Rogers, etc.)</a:t>
            </a:r>
            <a:endParaRPr lang="en-US" sz="2400" dirty="0"/>
          </a:p>
        </p:txBody>
      </p:sp>
    </p:spTree>
    <p:extLst>
      <p:ext uri="{BB962C8B-B14F-4D97-AF65-F5344CB8AC3E}">
        <p14:creationId xmlns:p14="http://schemas.microsoft.com/office/powerpoint/2010/main" val="1407731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B8AE-53B2-F42B-BCEF-74C5E1EDBE44}"/>
              </a:ext>
            </a:extLst>
          </p:cNvPr>
          <p:cNvSpPr>
            <a:spLocks noGrp="1"/>
          </p:cNvSpPr>
          <p:nvPr>
            <p:ph type="title"/>
          </p:nvPr>
        </p:nvSpPr>
        <p:spPr/>
        <p:txBody>
          <a:bodyPr>
            <a:normAutofit/>
          </a:bodyPr>
          <a:lstStyle/>
          <a:p>
            <a:r>
              <a:rPr lang="en-US" sz="3600" b="0" i="0" u="none" strike="noStrike" baseline="0" dirty="0"/>
              <a:t>                             1930-1950: New Treatments</a:t>
            </a:r>
            <a:endParaRPr lang="en-US" sz="3600" dirty="0"/>
          </a:p>
        </p:txBody>
      </p:sp>
      <p:sp>
        <p:nvSpPr>
          <p:cNvPr id="3" name="Content Placeholder 2">
            <a:extLst>
              <a:ext uri="{FF2B5EF4-FFF2-40B4-BE49-F238E27FC236}">
                <a16:creationId xmlns:a16="http://schemas.microsoft.com/office/drawing/2014/main" id="{11DDA717-1106-2AAD-2D51-C3B2D7AB02DC}"/>
              </a:ext>
            </a:extLst>
          </p:cNvPr>
          <p:cNvSpPr>
            <a:spLocks noGrp="1"/>
          </p:cNvSpPr>
          <p:nvPr>
            <p:ph idx="1"/>
          </p:nvPr>
        </p:nvSpPr>
        <p:spPr/>
        <p:txBody>
          <a:bodyPr>
            <a:normAutofit/>
          </a:bodyPr>
          <a:lstStyle/>
          <a:p>
            <a:endParaRPr lang="en-US" sz="1900" b="0" i="0" u="none" strike="noStrike" baseline="0" dirty="0"/>
          </a:p>
          <a:p>
            <a:r>
              <a:rPr lang="en-US" sz="2000" b="0" i="0" u="none" strike="noStrike" baseline="0" dirty="0"/>
              <a:t>Conversative social movements led to the development of nonclient centered treatment modalities, at times forcing client into treatment against their will. At times, the research for these treatments was paid for by government agencies.</a:t>
            </a:r>
          </a:p>
          <a:p>
            <a:r>
              <a:rPr lang="en-US" sz="2000" b="1" i="0" u="none" strike="noStrike" baseline="0" dirty="0"/>
              <a:t>Electroshock Therapy</a:t>
            </a:r>
          </a:p>
          <a:p>
            <a:r>
              <a:rPr lang="en-US" sz="2000" b="0" i="0" u="none" strike="noStrike" baseline="0" dirty="0"/>
              <a:t>The use of certain treatments for mental illness changed with every medical advance. Although hydrotherapy, </a:t>
            </a:r>
            <a:r>
              <a:rPr lang="en-US" sz="2000" b="0" i="0" u="none" strike="noStrike" baseline="0" dirty="0" err="1"/>
              <a:t>metrazol</a:t>
            </a:r>
            <a:r>
              <a:rPr lang="en-US" sz="2000" b="0" i="0" u="none" strike="noStrike" baseline="0" dirty="0"/>
              <a:t> convulsion, and insulin shock therapy were popular in the 1930s, these methods gave way to psychotherapy in the 1940s. By the 1950s, doctors favored artificial fever therapy and electroshock therapy.  </a:t>
            </a:r>
          </a:p>
          <a:p>
            <a:r>
              <a:rPr lang="en-US" sz="2000" b="0" i="0" u="none" strike="noStrike" baseline="0" dirty="0"/>
              <a:t>Hydrotherapy was used where patients would be put in very cold or very hot water.  </a:t>
            </a:r>
          </a:p>
          <a:p>
            <a:r>
              <a:rPr lang="en-US" sz="2000" b="0" i="0" u="none" strike="noStrike" baseline="0" dirty="0"/>
              <a:t>These techniques were used to decrease client symptoms, often in locked institutional settings. </a:t>
            </a:r>
            <a:endParaRPr lang="en-US" sz="2000" dirty="0"/>
          </a:p>
        </p:txBody>
      </p:sp>
    </p:spTree>
    <p:extLst>
      <p:ext uri="{BB962C8B-B14F-4D97-AF65-F5344CB8AC3E}">
        <p14:creationId xmlns:p14="http://schemas.microsoft.com/office/powerpoint/2010/main" val="154550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B4AA-DDB6-0A66-4459-1B923D659894}"/>
              </a:ext>
            </a:extLst>
          </p:cNvPr>
          <p:cNvSpPr>
            <a:spLocks noGrp="1"/>
          </p:cNvSpPr>
          <p:nvPr>
            <p:ph type="title"/>
          </p:nvPr>
        </p:nvSpPr>
        <p:spPr/>
        <p:txBody>
          <a:bodyPr/>
          <a:lstStyle/>
          <a:p>
            <a:r>
              <a:rPr lang="en-US" dirty="0"/>
              <a:t>             1930 – 1966 Surgical Treatment</a:t>
            </a:r>
          </a:p>
        </p:txBody>
      </p:sp>
      <p:sp>
        <p:nvSpPr>
          <p:cNvPr id="3" name="Content Placeholder 2">
            <a:extLst>
              <a:ext uri="{FF2B5EF4-FFF2-40B4-BE49-F238E27FC236}">
                <a16:creationId xmlns:a16="http://schemas.microsoft.com/office/drawing/2014/main" id="{5853176D-BE90-5CC0-DA58-DAA839E75B2B}"/>
              </a:ext>
            </a:extLst>
          </p:cNvPr>
          <p:cNvSpPr>
            <a:spLocks noGrp="1"/>
          </p:cNvSpPr>
          <p:nvPr>
            <p:ph idx="1"/>
          </p:nvPr>
        </p:nvSpPr>
        <p:spPr/>
        <p:txBody>
          <a:bodyPr>
            <a:normAutofit/>
          </a:bodyPr>
          <a:lstStyle/>
          <a:p>
            <a:endParaRPr lang="en-US" sz="2400" b="0" i="0" u="none" strike="noStrike" baseline="0" dirty="0"/>
          </a:p>
          <a:p>
            <a:endParaRPr lang="en-US" sz="2400" b="0" i="0" u="none" strike="noStrike" baseline="0" dirty="0"/>
          </a:p>
          <a:p>
            <a:r>
              <a:rPr lang="en-US" sz="2400" b="0" i="0" u="none" strike="noStrike" baseline="0" dirty="0"/>
              <a:t>In the 1930s, Portuguese neurologist </a:t>
            </a:r>
            <a:r>
              <a:rPr lang="en-US" sz="2400" b="0" i="0" u="none" strike="noStrike" baseline="0" dirty="0" err="1"/>
              <a:t>Egas</a:t>
            </a:r>
            <a:r>
              <a:rPr lang="en-US" sz="2400" b="0" i="0" u="none" strike="noStrike" baseline="0" dirty="0"/>
              <a:t> </a:t>
            </a:r>
            <a:r>
              <a:rPr lang="en-US" sz="2400" b="0" i="0" u="none" strike="noStrike" baseline="0" dirty="0" err="1"/>
              <a:t>Monitz</a:t>
            </a:r>
            <a:r>
              <a:rPr lang="en-US" sz="2400" b="0" i="0" u="none" strike="noStrike" baseline="0" dirty="0"/>
              <a:t> pioneered the lobotomy--a procedure in which the brain's frontal lobe nerves are ….Widely accepted as a treatment for mental illness through the 1950s, the process attempted to control various behaviors by altering the section of the brain affecting social conduct. At Fulton, the philosophy of treating mental illness aggressively sometimes meant lobotomy.…The hospital performed its last lobotomy in 1966; psychiatric drugs made the method obsolete. (1930 – 1966 Surgical Treatment)</a:t>
            </a:r>
            <a:endParaRPr lang="en-US" sz="2400" dirty="0"/>
          </a:p>
        </p:txBody>
      </p:sp>
    </p:spTree>
    <p:extLst>
      <p:ext uri="{BB962C8B-B14F-4D97-AF65-F5344CB8AC3E}">
        <p14:creationId xmlns:p14="http://schemas.microsoft.com/office/powerpoint/2010/main" val="3664177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AD55-D7D0-EEAE-7D05-96B544813CBB}"/>
              </a:ext>
            </a:extLst>
          </p:cNvPr>
          <p:cNvSpPr>
            <a:spLocks noGrp="1"/>
          </p:cNvSpPr>
          <p:nvPr>
            <p:ph type="title"/>
          </p:nvPr>
        </p:nvSpPr>
        <p:spPr/>
        <p:txBody>
          <a:bodyPr>
            <a:normAutofit/>
          </a:bodyPr>
          <a:lstStyle/>
          <a:p>
            <a:r>
              <a:rPr lang="en-US" sz="3600" b="0" i="0" u="none" strike="noStrike" baseline="0" dirty="0"/>
              <a:t>                   William Sargant - Battle for the Mind    </a:t>
            </a:r>
            <a:endParaRPr lang="en-US" sz="3600" dirty="0"/>
          </a:p>
        </p:txBody>
      </p:sp>
      <p:sp>
        <p:nvSpPr>
          <p:cNvPr id="3" name="Content Placeholder 2">
            <a:extLst>
              <a:ext uri="{FF2B5EF4-FFF2-40B4-BE49-F238E27FC236}">
                <a16:creationId xmlns:a16="http://schemas.microsoft.com/office/drawing/2014/main" id="{8A6F1A4A-8909-63EE-EE77-43039FB48632}"/>
              </a:ext>
            </a:extLst>
          </p:cNvPr>
          <p:cNvSpPr>
            <a:spLocks noGrp="1"/>
          </p:cNvSpPr>
          <p:nvPr>
            <p:ph idx="1"/>
          </p:nvPr>
        </p:nvSpPr>
        <p:spPr/>
        <p:txBody>
          <a:bodyPr>
            <a:normAutofit lnSpcReduction="10000"/>
          </a:bodyPr>
          <a:lstStyle/>
          <a:p>
            <a:r>
              <a:rPr lang="en-US" dirty="0"/>
              <a:t>Battle for the Mind: A Physiology of Conversion and Brainwashing - How Evangelists, Psychiatrists, Politicians, and Medicine Men Can Change Your Beliefs and Behavior (1957)</a:t>
            </a:r>
          </a:p>
          <a:p>
            <a:r>
              <a:rPr lang="en-US" sz="1800" b="0" i="0" u="none" strike="noStrike" baseline="0" dirty="0"/>
              <a:t>William Sargant first looked at combat PTSD and compared it to Pavlov’s classical conditioning. He extended Pavlov’s model to explain how people could change their world view suddenly. This was caused by intense trauma, followed by a person’s personality breaking down, followed by the application of new ways of thinking. Pavlov’s dogs during a flood either forgot or reversed their previous training. First, Pavlov’s “equivalent” phase of brain activity or breakdown occurred. Second, Pavlov’s “paradoxical inhibition” occurred where weak stimuli would produce strong responses and strong stimuli would produce weak responses (inappropriate responses). Third, in the “</a:t>
            </a:r>
            <a:r>
              <a:rPr lang="en-US" sz="1800" b="0" i="0" u="none" strike="noStrike" baseline="0" dirty="0" err="1"/>
              <a:t>ultraparadoxical</a:t>
            </a:r>
            <a:r>
              <a:rPr lang="en-US" sz="1800" b="0" i="0" u="none" strike="noStrike" baseline="0" dirty="0"/>
              <a:t>” stage, responses changed from positive to negative and vice-versa. </a:t>
            </a:r>
          </a:p>
          <a:p>
            <a:r>
              <a:rPr lang="en-US" sz="1800" b="0" i="0" u="none" strike="noStrike" baseline="0" dirty="0"/>
              <a:t>Certain models of PTSD suggest that PTSD can be understood as learned helplessness, a set of foci in the brain firing repeatedly and inappropriately. Cognitively, a person’s world view is so changed as to become untenable. Pavlov’s observations on animals breaking down under extreme stress could be applied to humans and survivors.</a:t>
            </a:r>
          </a:p>
          <a:p>
            <a:endParaRPr lang="en-US" dirty="0"/>
          </a:p>
        </p:txBody>
      </p:sp>
    </p:spTree>
    <p:extLst>
      <p:ext uri="{BB962C8B-B14F-4D97-AF65-F5344CB8AC3E}">
        <p14:creationId xmlns:p14="http://schemas.microsoft.com/office/powerpoint/2010/main" val="213787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CBFBB-DE40-C153-C9E9-E60DA0CECCB8}"/>
              </a:ext>
            </a:extLst>
          </p:cNvPr>
          <p:cNvSpPr>
            <a:spLocks noGrp="1"/>
          </p:cNvSpPr>
          <p:nvPr>
            <p:ph type="title"/>
          </p:nvPr>
        </p:nvSpPr>
        <p:spPr/>
        <p:txBody>
          <a:bodyPr/>
          <a:lstStyle/>
          <a:p>
            <a:r>
              <a:rPr lang="en-US" dirty="0"/>
              <a:t>                                  Pavlov</a:t>
            </a:r>
          </a:p>
        </p:txBody>
      </p:sp>
      <p:sp>
        <p:nvSpPr>
          <p:cNvPr id="3" name="Content Placeholder 2">
            <a:extLst>
              <a:ext uri="{FF2B5EF4-FFF2-40B4-BE49-F238E27FC236}">
                <a16:creationId xmlns:a16="http://schemas.microsoft.com/office/drawing/2014/main" id="{49C4F962-8E19-0087-B876-A9DC0446E54F}"/>
              </a:ext>
            </a:extLst>
          </p:cNvPr>
          <p:cNvSpPr>
            <a:spLocks noGrp="1"/>
          </p:cNvSpPr>
          <p:nvPr>
            <p:ph idx="1"/>
          </p:nvPr>
        </p:nvSpPr>
        <p:spPr/>
        <p:txBody>
          <a:bodyPr/>
          <a:lstStyle/>
          <a:p>
            <a:endParaRPr lang="en-US" sz="1800" b="0" i="0" u="none" strike="noStrike" baseline="0" dirty="0"/>
          </a:p>
          <a:p>
            <a:r>
              <a:rPr lang="en-US" sz="1800" b="0" i="0" u="none" strike="noStrike" baseline="0" dirty="0"/>
              <a:t>Pavlov was able to build up and break down behavior patterns in dogs. Pavlov’s work seems to have influenced confession getting and brainwashing techniques. Pavlov’s dogs had four basic temperaments, strong excitatory, lively, calm imperturbable type and melancholic. Each type reacted differently to stress. Pavlov could cause a dog to break down by increasing the intensity of a signal (electricity), delaying the time between the signal and food, confusing them with positive and negative signals interchanged or tampering with its physical condition. If a dog of stable temperament acquires a behavior after extreme stress, it is hard to break this behavior. (Sargant)  This could be compared to a person of strong character becoming a one-track minded fanatic. Some survivors may also become fanatics. </a:t>
            </a:r>
          </a:p>
          <a:p>
            <a:r>
              <a:rPr lang="en-US" sz="1800" b="0" i="0" u="none" strike="noStrike" baseline="0" dirty="0"/>
              <a:t>The implications for survivors of ritual abuse and their symptoms are obvious. Increased trauma could cause dissociation, making a person more susceptible to suggestion. The delay of gratification could also make one more suggestible. Positive and negative signals interchanged, like praise and insults given rapidly can cause a break. Or the lack of sleep, food or drugging can also make one more suggestible. And once a survivor becomes suggestible, they are easier to program or reprogram.</a:t>
            </a:r>
            <a:r>
              <a:rPr lang="en-US" sz="1800" dirty="0"/>
              <a:t>  (How Cues and Programming Work in Mind Control and Propaganda)</a:t>
            </a:r>
            <a:endParaRPr lang="en-US" dirty="0"/>
          </a:p>
        </p:txBody>
      </p:sp>
    </p:spTree>
    <p:extLst>
      <p:ext uri="{BB962C8B-B14F-4D97-AF65-F5344CB8AC3E}">
        <p14:creationId xmlns:p14="http://schemas.microsoft.com/office/powerpoint/2010/main" val="197202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E1AF0-D55B-2761-73CC-F698831A93C1}"/>
              </a:ext>
            </a:extLst>
          </p:cNvPr>
          <p:cNvSpPr>
            <a:spLocks noGrp="1"/>
          </p:cNvSpPr>
          <p:nvPr>
            <p:ph type="title"/>
          </p:nvPr>
        </p:nvSpPr>
        <p:spPr/>
        <p:txBody>
          <a:bodyPr/>
          <a:lstStyle/>
          <a:p>
            <a:r>
              <a:rPr lang="en-US" dirty="0"/>
              <a:t>                    Sargant’s work applied </a:t>
            </a:r>
          </a:p>
        </p:txBody>
      </p:sp>
      <p:sp>
        <p:nvSpPr>
          <p:cNvPr id="3" name="Content Placeholder 2">
            <a:extLst>
              <a:ext uri="{FF2B5EF4-FFF2-40B4-BE49-F238E27FC236}">
                <a16:creationId xmlns:a16="http://schemas.microsoft.com/office/drawing/2014/main" id="{A83631A9-C6F8-2532-F9A4-ADF0C487683F}"/>
              </a:ext>
            </a:extLst>
          </p:cNvPr>
          <p:cNvSpPr>
            <a:spLocks noGrp="1"/>
          </p:cNvSpPr>
          <p:nvPr>
            <p:ph idx="1"/>
          </p:nvPr>
        </p:nvSpPr>
        <p:spPr/>
        <p:txBody>
          <a:bodyPr>
            <a:normAutofit/>
          </a:bodyPr>
          <a:lstStyle/>
          <a:p>
            <a:r>
              <a:rPr lang="en-US" sz="2000" b="0" i="0" u="none" strike="noStrike" baseline="0" dirty="0"/>
              <a:t>According to Sargant, various types of beliefs can be implanted in people after brain functioning has been disturbed by fear, anger or excitement. These cause heightened suggestibility and impaired judgement. These group manifestations may be classified as the herd instinct, they appear most strongly in wartime and periods of common danger. Prolonging the time between giving a signal and the reward or giving an unexpected shock or alternating positive and negative signals and not giving the reward can also cause dramatic changes in patterns of behavior.  In brain-washing and eliciting confessions an induced sense of guilt is important to achieve. This is also common when programming survivors. Anger against external and internal enemies nationally can be used to make the masses suggestible, like hatred of those that are different or fighting wars with other countries. </a:t>
            </a:r>
          </a:p>
          <a:p>
            <a:r>
              <a:rPr lang="en-US" sz="2000" b="0" i="0" u="none" strike="noStrike" baseline="0" dirty="0"/>
              <a:t>Examples in our media today are all too obvious. It is unfortunately too easy to direct people’s attention away from the fraudulent elections in our country and the outright thievery of the rich corporations against the populace, by creating enemies and fear.  (</a:t>
            </a:r>
            <a:r>
              <a:rPr lang="en-US" sz="1800" b="0" i="0" u="none" strike="noStrike" baseline="0" dirty="0"/>
              <a:t>How Cues and Programming Work in Mind Control and Propaganda)</a:t>
            </a:r>
            <a:endParaRPr lang="en-US" sz="2000" dirty="0"/>
          </a:p>
        </p:txBody>
      </p:sp>
    </p:spTree>
    <p:extLst>
      <p:ext uri="{BB962C8B-B14F-4D97-AF65-F5344CB8AC3E}">
        <p14:creationId xmlns:p14="http://schemas.microsoft.com/office/powerpoint/2010/main" val="86384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129A-FEDC-8D88-9BFD-3DC96C5368B9}"/>
              </a:ext>
            </a:extLst>
          </p:cNvPr>
          <p:cNvSpPr>
            <a:spLocks noGrp="1"/>
          </p:cNvSpPr>
          <p:nvPr>
            <p:ph type="title"/>
          </p:nvPr>
        </p:nvSpPr>
        <p:spPr/>
        <p:txBody>
          <a:bodyPr>
            <a:normAutofit/>
          </a:bodyPr>
          <a:lstStyle/>
          <a:p>
            <a:pPr algn="ctr"/>
            <a:r>
              <a:rPr lang="en-US" sz="3600" b="0" i="0" u="none" strike="noStrike" baseline="0" dirty="0"/>
              <a:t>The Effects of Social Movements on Survivor Support Systems and Survivor Recovery </a:t>
            </a:r>
            <a:endParaRPr lang="en-US" sz="3600" dirty="0"/>
          </a:p>
        </p:txBody>
      </p:sp>
      <p:sp>
        <p:nvSpPr>
          <p:cNvPr id="3" name="Content Placeholder 2">
            <a:extLst>
              <a:ext uri="{FF2B5EF4-FFF2-40B4-BE49-F238E27FC236}">
                <a16:creationId xmlns:a16="http://schemas.microsoft.com/office/drawing/2014/main" id="{5C12D681-0711-8EFA-E871-357462A366DA}"/>
              </a:ext>
            </a:extLst>
          </p:cNvPr>
          <p:cNvSpPr>
            <a:spLocks noGrp="1"/>
          </p:cNvSpPr>
          <p:nvPr>
            <p:ph idx="1"/>
          </p:nvPr>
        </p:nvSpPr>
        <p:spPr>
          <a:xfrm>
            <a:off x="838200" y="1690688"/>
            <a:ext cx="10515600" cy="4351338"/>
          </a:xfrm>
        </p:spPr>
        <p:txBody>
          <a:bodyPr>
            <a:normAutofit/>
          </a:bodyPr>
          <a:lstStyle/>
          <a:p>
            <a:endParaRPr lang="en-US" sz="3600" b="0" i="0" u="none" strike="noStrike" baseline="0" dirty="0"/>
          </a:p>
          <a:p>
            <a:r>
              <a:rPr lang="en-US" sz="3600" b="0" i="0" u="none" strike="noStrike" baseline="0" dirty="0"/>
              <a:t>Neil Brick will speak about the history of ritual abuse and the effects of social movements on survivors. He will present historical information regarding the literature of clinicians and researchers. He will describe the effects of social and historical movements on survivor support systems and survivor recovery. </a:t>
            </a:r>
            <a:endParaRPr lang="en-US" sz="3600" dirty="0"/>
          </a:p>
        </p:txBody>
      </p:sp>
    </p:spTree>
    <p:extLst>
      <p:ext uri="{BB962C8B-B14F-4D97-AF65-F5344CB8AC3E}">
        <p14:creationId xmlns:p14="http://schemas.microsoft.com/office/powerpoint/2010/main" val="53470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6A62-5E80-76A3-CB4B-FC2AB7B48794}"/>
              </a:ext>
            </a:extLst>
          </p:cNvPr>
          <p:cNvSpPr>
            <a:spLocks noGrp="1"/>
          </p:cNvSpPr>
          <p:nvPr>
            <p:ph type="title"/>
          </p:nvPr>
        </p:nvSpPr>
        <p:spPr/>
        <p:txBody>
          <a:bodyPr/>
          <a:lstStyle/>
          <a:p>
            <a:r>
              <a:rPr lang="en-US" dirty="0"/>
              <a:t>                        Dr. Ewen Cameron		</a:t>
            </a:r>
          </a:p>
        </p:txBody>
      </p:sp>
      <p:sp>
        <p:nvSpPr>
          <p:cNvPr id="3" name="Content Placeholder 2">
            <a:extLst>
              <a:ext uri="{FF2B5EF4-FFF2-40B4-BE49-F238E27FC236}">
                <a16:creationId xmlns:a16="http://schemas.microsoft.com/office/drawing/2014/main" id="{0D397A84-A833-E117-B339-213A89699E95}"/>
              </a:ext>
            </a:extLst>
          </p:cNvPr>
          <p:cNvSpPr>
            <a:spLocks noGrp="1"/>
          </p:cNvSpPr>
          <p:nvPr>
            <p:ph idx="1"/>
          </p:nvPr>
        </p:nvSpPr>
        <p:spPr/>
        <p:txBody>
          <a:bodyPr>
            <a:normAutofit/>
          </a:bodyPr>
          <a:lstStyle/>
          <a:p>
            <a:r>
              <a:rPr lang="en-US" sz="2000" b="0" i="0" dirty="0">
                <a:solidFill>
                  <a:srgbClr val="202124"/>
                </a:solidFill>
                <a:effectLst/>
                <a:latin typeface="Google Sans"/>
              </a:rPr>
              <a:t>President of the American Psychiatric Association (1952–1953), Canadian Psychiatric Association (1958–1959), American Psychopathological Association (1963), Society of Biological Psychiatry (1965) and the World Psychiatric Association (1961–1966).</a:t>
            </a:r>
          </a:p>
          <a:p>
            <a:r>
              <a:rPr lang="en-US" sz="2000" b="0" i="0" u="none" strike="noStrike" baseline="0" dirty="0"/>
              <a:t>Today, many journalists, doctors, and the general public see the Allan Memorial Institute in Royal Victoria Hospital as the cradle of modern torture, a cradle built and rocked by Scottish-born Dr. Donald Ewen Cameron. To the patients of Dr. Ewen Cameron, our university was the site of months of seemingly unending torture disguised as medical experimentation — an experimentation that destroyed their lives and changed the course of psychological torture forever.</a:t>
            </a:r>
          </a:p>
          <a:p>
            <a:r>
              <a:rPr lang="en-US" sz="2000" b="0" i="0" u="none" strike="noStrike" baseline="0" dirty="0"/>
              <a:t>Cameron’s experiments, known as MK-ULTRA subproject 68, were partially funded by the CIA and the Canadian government, and are widely known for their use of LSD, barbiturates, and amphetamines on patients. In the media, they were known as the “mind control” studies done at McGill and were reported as a brainwashing conspiracy from the CIA and the Canadian government….  (MK-ULTRA Violence)</a:t>
            </a:r>
            <a:endParaRPr lang="en-US" sz="2000" dirty="0"/>
          </a:p>
        </p:txBody>
      </p:sp>
    </p:spTree>
    <p:extLst>
      <p:ext uri="{BB962C8B-B14F-4D97-AF65-F5344CB8AC3E}">
        <p14:creationId xmlns:p14="http://schemas.microsoft.com/office/powerpoint/2010/main" val="1417563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8461-C4C5-270B-0BFC-1F6BF7880D6C}"/>
              </a:ext>
            </a:extLst>
          </p:cNvPr>
          <p:cNvSpPr>
            <a:spLocks noGrp="1"/>
          </p:cNvSpPr>
          <p:nvPr>
            <p:ph type="title"/>
          </p:nvPr>
        </p:nvSpPr>
        <p:spPr/>
        <p:txBody>
          <a:bodyPr/>
          <a:lstStyle/>
          <a:p>
            <a:r>
              <a:rPr lang="en-US" dirty="0"/>
              <a:t>                   Cameron and MK-ULTRA</a:t>
            </a:r>
          </a:p>
        </p:txBody>
      </p:sp>
      <p:sp>
        <p:nvSpPr>
          <p:cNvPr id="3" name="Content Placeholder 2">
            <a:extLst>
              <a:ext uri="{FF2B5EF4-FFF2-40B4-BE49-F238E27FC236}">
                <a16:creationId xmlns:a16="http://schemas.microsoft.com/office/drawing/2014/main" id="{5EAE71BD-15A9-094C-BD5D-70A0232D2D5B}"/>
              </a:ext>
            </a:extLst>
          </p:cNvPr>
          <p:cNvSpPr>
            <a:spLocks noGrp="1"/>
          </p:cNvSpPr>
          <p:nvPr>
            <p:ph idx="1"/>
          </p:nvPr>
        </p:nvSpPr>
        <p:spPr/>
        <p:txBody>
          <a:bodyPr/>
          <a:lstStyle/>
          <a:p>
            <a:r>
              <a:rPr lang="en-US" sz="2400" b="0" i="0" u="none" strike="noStrike" baseline="0" dirty="0"/>
              <a:t>Cameron’s experiments, known as MK-ULTRA subproject 68, were partially funded by the CIA and the Canadian government, and are widely known for their use of LSD, barbiturates, and amphetamines on patients. In the media, they were known as the “mind control” studies done at McGill and were reported as a brainwashing conspiracy from the CIA and the Canadian government….</a:t>
            </a:r>
          </a:p>
          <a:p>
            <a:endParaRPr lang="en-US" dirty="0"/>
          </a:p>
        </p:txBody>
      </p:sp>
    </p:spTree>
    <p:extLst>
      <p:ext uri="{BB962C8B-B14F-4D97-AF65-F5344CB8AC3E}">
        <p14:creationId xmlns:p14="http://schemas.microsoft.com/office/powerpoint/2010/main" val="4090883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3526F-AC17-E96F-AE47-88E743D62554}"/>
              </a:ext>
            </a:extLst>
          </p:cNvPr>
          <p:cNvSpPr>
            <a:spLocks noGrp="1"/>
          </p:cNvSpPr>
          <p:nvPr>
            <p:ph type="title"/>
          </p:nvPr>
        </p:nvSpPr>
        <p:spPr/>
        <p:txBody>
          <a:bodyPr/>
          <a:lstStyle/>
          <a:p>
            <a:r>
              <a:rPr lang="en-US" dirty="0"/>
              <a:t>            Cameron, Hebb and MK-ULTRA</a:t>
            </a:r>
          </a:p>
        </p:txBody>
      </p:sp>
      <p:sp>
        <p:nvSpPr>
          <p:cNvPr id="3" name="Content Placeholder 2">
            <a:extLst>
              <a:ext uri="{FF2B5EF4-FFF2-40B4-BE49-F238E27FC236}">
                <a16:creationId xmlns:a16="http://schemas.microsoft.com/office/drawing/2014/main" id="{906A3887-1C2E-3D9A-4DA0-8153B2AF335F}"/>
              </a:ext>
            </a:extLst>
          </p:cNvPr>
          <p:cNvSpPr>
            <a:spLocks noGrp="1"/>
          </p:cNvSpPr>
          <p:nvPr>
            <p:ph idx="1"/>
          </p:nvPr>
        </p:nvSpPr>
        <p:spPr/>
        <p:txBody>
          <a:bodyPr>
            <a:normAutofit/>
          </a:bodyPr>
          <a:lstStyle/>
          <a:p>
            <a:r>
              <a:rPr lang="en-US" sz="2000" b="0" i="0" u="none" strike="noStrike" baseline="0" dirty="0"/>
              <a:t>Dr. Hebb paid a group of his own psychology students to remain isolated in a room, deprived of all senses, for an entire day. In an attempt to determine a link between sensory deprivation and the vulnerability of cognitive ability, Hebb also played recordings of voices expressing creationist or generally anti-scientific sentiments – clearly, ideas psychology students would oppose. However, the prolonged period of sensory deprivation made the students overly susceptible to sensory stimulation. </a:t>
            </a:r>
            <a:r>
              <a:rPr lang="en-US" sz="2000" b="1" i="0" u="none" strike="noStrike" baseline="0" dirty="0"/>
              <a:t>Students suddenly became very tolerant of the ideas that they had readily dismissed before</a:t>
            </a:r>
            <a:r>
              <a:rPr lang="en-US" sz="2000" b="0" i="0" u="none" strike="noStrike" baseline="0" dirty="0"/>
              <a:t>. </a:t>
            </a:r>
          </a:p>
          <a:p>
            <a:r>
              <a:rPr lang="en-US" sz="2000" b="1" i="0" u="none" strike="noStrike" baseline="0" dirty="0"/>
              <a:t>MK-ULTRA Subproject 68</a:t>
            </a:r>
          </a:p>
          <a:p>
            <a:r>
              <a:rPr lang="en-US" sz="2000" b="0" i="0" u="none" strike="noStrike" baseline="0" dirty="0"/>
              <a:t>Cameron’s research was based on the ideas of “re-patterning” and “re-mothering” the human mind. He believed that mental illness was a consequence of an individual having learned “incorrect” ways of responding to the world. These “learned responses” created “brain pathways” that led to repetitive abnormal </a:t>
            </a:r>
            <a:r>
              <a:rPr lang="en-US" sz="2000" b="0" i="0" u="none" strike="noStrike" baseline="0" dirty="0" err="1"/>
              <a:t>behaviour</a:t>
            </a:r>
            <a:r>
              <a:rPr lang="en-US" sz="2000" b="0" i="0" u="none" strike="noStrike" baseline="0" dirty="0"/>
              <a:t>.  (MK-ULTRA Violence) </a:t>
            </a:r>
            <a:endParaRPr lang="en-US" sz="2000" dirty="0"/>
          </a:p>
        </p:txBody>
      </p:sp>
    </p:spTree>
    <p:extLst>
      <p:ext uri="{BB962C8B-B14F-4D97-AF65-F5344CB8AC3E}">
        <p14:creationId xmlns:p14="http://schemas.microsoft.com/office/powerpoint/2010/main" val="3206027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0D435-F695-BFA7-EE7E-C2C6A6B3EC26}"/>
              </a:ext>
            </a:extLst>
          </p:cNvPr>
          <p:cNvSpPr>
            <a:spLocks noGrp="1"/>
          </p:cNvSpPr>
          <p:nvPr>
            <p:ph type="title"/>
          </p:nvPr>
        </p:nvSpPr>
        <p:spPr/>
        <p:txBody>
          <a:bodyPr/>
          <a:lstStyle/>
          <a:p>
            <a:r>
              <a:rPr lang="en-US" dirty="0"/>
              <a:t>                 De-patterning treatment</a:t>
            </a:r>
          </a:p>
        </p:txBody>
      </p:sp>
      <p:sp>
        <p:nvSpPr>
          <p:cNvPr id="3" name="Content Placeholder 2">
            <a:extLst>
              <a:ext uri="{FF2B5EF4-FFF2-40B4-BE49-F238E27FC236}">
                <a16:creationId xmlns:a16="http://schemas.microsoft.com/office/drawing/2014/main" id="{B9264E19-1FCD-2B94-82F2-0C5D3C53191B}"/>
              </a:ext>
            </a:extLst>
          </p:cNvPr>
          <p:cNvSpPr>
            <a:spLocks noGrp="1"/>
          </p:cNvSpPr>
          <p:nvPr>
            <p:ph idx="1"/>
          </p:nvPr>
        </p:nvSpPr>
        <p:spPr/>
        <p:txBody>
          <a:bodyPr>
            <a:normAutofit lnSpcReduction="10000"/>
          </a:bodyPr>
          <a:lstStyle/>
          <a:p>
            <a:endParaRPr lang="en-US" sz="2000" b="0" i="0" u="none" strike="noStrike" baseline="0" dirty="0"/>
          </a:p>
          <a:p>
            <a:r>
              <a:rPr lang="en-US" sz="2400" b="0" i="0" u="none" strike="noStrike" baseline="0" dirty="0"/>
              <a:t>Dr. Cameron wanted to de-pattern patients’ minds with the application of highly disruptive electroshock twice a day, as opposed to the norm of three times a week. According to him, this would break all incorrect brain pathways, thus de-patterning the mind. Some call it brainwashing; Cameron called it re-patterning….</a:t>
            </a:r>
          </a:p>
          <a:p>
            <a:r>
              <a:rPr lang="en-US" sz="2400" b="0" i="0" u="none" strike="noStrike" baseline="0" dirty="0"/>
              <a:t>Preparation period: prolonged sleep, invasive electroshock, extreme forms of sensory deprivation</a:t>
            </a:r>
            <a:endParaRPr lang="en-US" sz="2400" dirty="0"/>
          </a:p>
          <a:p>
            <a:r>
              <a:rPr lang="en-US" sz="2400" b="0" i="0" u="none" strike="noStrike" baseline="0" dirty="0"/>
              <a:t>Following the preparation period and the de-patterning came the process of “psychic driving” or re-patterning, in which Cameron would play messages on tape recorders to his patients. He alternated negative messages about the patients’ lives and personalities with positive ones; these messages could be repeated up to half a million times…. (MK-ULTRA Violence)</a:t>
            </a:r>
            <a:endParaRPr lang="en-US" sz="2400" dirty="0"/>
          </a:p>
        </p:txBody>
      </p:sp>
    </p:spTree>
    <p:extLst>
      <p:ext uri="{BB962C8B-B14F-4D97-AF65-F5344CB8AC3E}">
        <p14:creationId xmlns:p14="http://schemas.microsoft.com/office/powerpoint/2010/main" val="1009823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5B1D-47CF-C354-1BCC-615038B29B94}"/>
              </a:ext>
            </a:extLst>
          </p:cNvPr>
          <p:cNvSpPr>
            <a:spLocks noGrp="1"/>
          </p:cNvSpPr>
          <p:nvPr>
            <p:ph type="title"/>
          </p:nvPr>
        </p:nvSpPr>
        <p:spPr/>
        <p:txBody>
          <a:bodyPr/>
          <a:lstStyle/>
          <a:p>
            <a:r>
              <a:rPr lang="en-US" dirty="0"/>
              <a:t>                   MK-ULTRA and the CIA</a:t>
            </a:r>
          </a:p>
        </p:txBody>
      </p:sp>
      <p:sp>
        <p:nvSpPr>
          <p:cNvPr id="3" name="Content Placeholder 2">
            <a:extLst>
              <a:ext uri="{FF2B5EF4-FFF2-40B4-BE49-F238E27FC236}">
                <a16:creationId xmlns:a16="http://schemas.microsoft.com/office/drawing/2014/main" id="{CE3E6E6E-6A5B-317E-6FF9-23B0C4608E20}"/>
              </a:ext>
            </a:extLst>
          </p:cNvPr>
          <p:cNvSpPr>
            <a:spLocks noGrp="1"/>
          </p:cNvSpPr>
          <p:nvPr>
            <p:ph idx="1"/>
          </p:nvPr>
        </p:nvSpPr>
        <p:spPr/>
        <p:txBody>
          <a:bodyPr/>
          <a:lstStyle/>
          <a:p>
            <a:endParaRPr lang="en-US" sz="1800" b="0" i="0" u="none" strike="noStrike" baseline="0" dirty="0"/>
          </a:p>
          <a:p>
            <a:r>
              <a:rPr lang="en-US" sz="2000" b="0" i="0" u="none" strike="noStrike" baseline="0" dirty="0"/>
              <a:t>The experiments done at McGill were part of the larger MK-ULTRA project led by Sidney Gottlieb of the CIA. In 1963, the year in which MK-ULTRA ended, the CIA compiled all the research into a torture manual called the </a:t>
            </a:r>
            <a:r>
              <a:rPr lang="en-US" sz="2000" b="0" i="0" u="none" strike="noStrike" baseline="0" dirty="0" err="1"/>
              <a:t>Kubark</a:t>
            </a:r>
            <a:r>
              <a:rPr lang="en-US" sz="2000" b="0" i="0" u="none" strike="noStrike" baseline="0" dirty="0"/>
              <a:t> Counterintelligence Interrogation Handbook. Yes, a “torture manual” that would eventually define the agency’s interrogation methods and training programs throughout the developing world….</a:t>
            </a:r>
          </a:p>
          <a:p>
            <a:r>
              <a:rPr lang="en-US" sz="2000" b="0" i="0" u="none" strike="noStrike" baseline="0" dirty="0"/>
              <a:t>Only decades later, in the 1980s, did past victims speak about their experiences, and by the nineties, the lawsuits began to pile up. In response, the Canadian government launched “The Allan Memorial Institute Depatterned Persons Assistance Plan,” which provided $100,000 to each of the former patients of Dr. Ewen Cameron. The compensation came from a recommendation by lawyer George Cooper, in which he clarified that the Canadian government did not have a legal responsibility for what happened, but a moral responsibility. (MK-ULTRA Violence).</a:t>
            </a:r>
            <a:endParaRPr lang="en-US" sz="2000" b="1" dirty="0"/>
          </a:p>
        </p:txBody>
      </p:sp>
    </p:spTree>
    <p:extLst>
      <p:ext uri="{BB962C8B-B14F-4D97-AF65-F5344CB8AC3E}">
        <p14:creationId xmlns:p14="http://schemas.microsoft.com/office/powerpoint/2010/main" val="3806695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DE036-5E48-12FC-79B5-F3282893B350}"/>
              </a:ext>
            </a:extLst>
          </p:cNvPr>
          <p:cNvSpPr>
            <a:spLocks noGrp="1"/>
          </p:cNvSpPr>
          <p:nvPr>
            <p:ph type="title"/>
          </p:nvPr>
        </p:nvSpPr>
        <p:spPr/>
        <p:txBody>
          <a:bodyPr>
            <a:normAutofit fontScale="90000"/>
          </a:bodyPr>
          <a:lstStyle/>
          <a:p>
            <a:r>
              <a:rPr lang="en-US" sz="4400" b="0" i="0" u="none" strike="noStrike" baseline="0" dirty="0"/>
              <a:t>Crossover between social movements and therapy</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BCF0CEAB-8824-9F3A-0930-60EF54EC9363}"/>
              </a:ext>
            </a:extLst>
          </p:cNvPr>
          <p:cNvSpPr>
            <a:spLocks noGrp="1"/>
          </p:cNvSpPr>
          <p:nvPr>
            <p:ph idx="1"/>
          </p:nvPr>
        </p:nvSpPr>
        <p:spPr/>
        <p:txBody>
          <a:bodyPr/>
          <a:lstStyle/>
          <a:p>
            <a:endParaRPr lang="en-US" sz="1800" b="0" i="0" u="none" strike="noStrike" baseline="0" dirty="0"/>
          </a:p>
          <a:p>
            <a:endParaRPr lang="en-US" sz="1800" b="0" i="0" u="none" strike="noStrike" baseline="0" dirty="0"/>
          </a:p>
          <a:p>
            <a:r>
              <a:rPr lang="en-US" sz="3200" b="0" i="0" u="none" strike="noStrike" baseline="0" dirty="0"/>
              <a:t>We have discussed how social trends may influence survivor treatment in therapy.  With MK-ULTRA and the development of brainwashing and torture techniques, we can see how these trends directly influenced therapeutic treatment.</a:t>
            </a:r>
            <a:endParaRPr lang="en-US" sz="3200" dirty="0"/>
          </a:p>
          <a:p>
            <a:endParaRPr lang="en-US" dirty="0"/>
          </a:p>
        </p:txBody>
      </p:sp>
    </p:spTree>
    <p:extLst>
      <p:ext uri="{BB962C8B-B14F-4D97-AF65-F5344CB8AC3E}">
        <p14:creationId xmlns:p14="http://schemas.microsoft.com/office/powerpoint/2010/main" val="3958618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B8055-4B2B-4CC5-BE17-4128970E1CC0}"/>
              </a:ext>
            </a:extLst>
          </p:cNvPr>
          <p:cNvSpPr>
            <a:spLocks noGrp="1"/>
          </p:cNvSpPr>
          <p:nvPr>
            <p:ph type="title"/>
          </p:nvPr>
        </p:nvSpPr>
        <p:spPr/>
        <p:txBody>
          <a:bodyPr>
            <a:normAutofit/>
          </a:bodyPr>
          <a:lstStyle/>
          <a:p>
            <a:r>
              <a:rPr lang="en-US" sz="4000" dirty="0"/>
              <a:t>   Propaganda – Development in the 20</a:t>
            </a:r>
            <a:r>
              <a:rPr lang="en-US" sz="4000" baseline="30000" dirty="0"/>
              <a:t>th</a:t>
            </a:r>
            <a:r>
              <a:rPr lang="en-US" sz="4000" dirty="0"/>
              <a:t> Century</a:t>
            </a:r>
          </a:p>
        </p:txBody>
      </p:sp>
      <p:sp>
        <p:nvSpPr>
          <p:cNvPr id="3" name="Content Placeholder 2">
            <a:extLst>
              <a:ext uri="{FF2B5EF4-FFF2-40B4-BE49-F238E27FC236}">
                <a16:creationId xmlns:a16="http://schemas.microsoft.com/office/drawing/2014/main" id="{F548BF2E-900D-EE63-14A9-81008E050A41}"/>
              </a:ext>
            </a:extLst>
          </p:cNvPr>
          <p:cNvSpPr>
            <a:spLocks noGrp="1"/>
          </p:cNvSpPr>
          <p:nvPr>
            <p:ph idx="1"/>
          </p:nvPr>
        </p:nvSpPr>
        <p:spPr/>
        <p:txBody>
          <a:bodyPr>
            <a:normAutofit fontScale="92500" lnSpcReduction="20000"/>
          </a:bodyPr>
          <a:lstStyle/>
          <a:p>
            <a:r>
              <a:rPr lang="en-US" sz="2100" b="0" i="0" u="none" strike="noStrike" baseline="0" dirty="0"/>
              <a:t>Propaganda  </a:t>
            </a:r>
          </a:p>
          <a:p>
            <a:r>
              <a:rPr lang="en-US" sz="2100" b="0" i="0" u="none" strike="noStrike" baseline="0" dirty="0"/>
              <a:t>propaganda, dissemination of information—facts, arguments, </a:t>
            </a:r>
            <a:r>
              <a:rPr lang="en-US" sz="2100" b="0" i="0" u="none" strike="noStrike" baseline="0" dirty="0" err="1"/>
              <a:t>rumours</a:t>
            </a:r>
            <a:r>
              <a:rPr lang="en-US" sz="2100" b="0" i="0" u="none" strike="noStrike" baseline="0" dirty="0"/>
              <a:t>, half-truths, or lies—to influence public opinion.</a:t>
            </a:r>
          </a:p>
          <a:p>
            <a:r>
              <a:rPr lang="en-US" sz="2100" b="0" i="0" u="none" strike="noStrike" baseline="0" dirty="0"/>
              <a:t>Propaganda is the more or less systematic effort to manipulate other people’s beliefs, attitudes, or actions by means of symbols (words, gestures, banners, monuments, music, clothing, insignia, hairstyles, designs on coins and postage stamps, and so forth). Deliberateness and a relatively heavy emphasis on manipulation distinguish propaganda from casual conversation or the free and easy exchange of ideas. Propagandists have a specified goal or set of goals. To achieve these, they deliberately select facts, arguments, and displays of symbols and present them in ways they think will have the most effect. To maximize effect, they may omit or distort pertinent facts or simply lie, and they may try to divert the attention of the reactors (the people they are trying to sway) from everything but their own propaganda.</a:t>
            </a:r>
          </a:p>
          <a:p>
            <a:r>
              <a:rPr lang="en-US" sz="2100" b="0" i="0" u="none" strike="noStrike" baseline="0" dirty="0"/>
              <a:t>....Still another related concept is that of brainwashing. The term usually means intensive political indoctrination. It may involve long political lectures or discussions, long compulsory reading assignments, and so forth, sometimes in conjunction with efforts to reduce the reactor’s resistance by exhausting him either physically through torture, overwork, or denial of sleep or psychologically through solitary confinement, threats, emotionally disturbing confrontations with interrogators or defected comrades, humiliation in front of fellow citizens, and the like.</a:t>
            </a:r>
            <a:r>
              <a:rPr lang="en-US" sz="1800" b="0" i="0" u="none" strike="noStrike" baseline="0" dirty="0"/>
              <a:t> (Britannica).</a:t>
            </a:r>
            <a:endParaRPr lang="en-US" dirty="0"/>
          </a:p>
        </p:txBody>
      </p:sp>
    </p:spTree>
    <p:extLst>
      <p:ext uri="{BB962C8B-B14F-4D97-AF65-F5344CB8AC3E}">
        <p14:creationId xmlns:p14="http://schemas.microsoft.com/office/powerpoint/2010/main" val="2472227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A134-4A49-5CF5-4095-D63FA7E59020}"/>
              </a:ext>
            </a:extLst>
          </p:cNvPr>
          <p:cNvSpPr>
            <a:spLocks noGrp="1"/>
          </p:cNvSpPr>
          <p:nvPr>
            <p:ph type="title"/>
          </p:nvPr>
        </p:nvSpPr>
        <p:spPr/>
        <p:txBody>
          <a:bodyPr/>
          <a:lstStyle/>
          <a:p>
            <a:r>
              <a:rPr lang="en-US" dirty="0"/>
              <a:t>             Social Trends in the Modern Era  </a:t>
            </a:r>
          </a:p>
        </p:txBody>
      </p:sp>
      <p:sp>
        <p:nvSpPr>
          <p:cNvPr id="3" name="Content Placeholder 2">
            <a:extLst>
              <a:ext uri="{FF2B5EF4-FFF2-40B4-BE49-F238E27FC236}">
                <a16:creationId xmlns:a16="http://schemas.microsoft.com/office/drawing/2014/main" id="{24813640-421C-5C99-EB22-341323059861}"/>
              </a:ext>
            </a:extLst>
          </p:cNvPr>
          <p:cNvSpPr>
            <a:spLocks noGrp="1"/>
          </p:cNvSpPr>
          <p:nvPr>
            <p:ph idx="1"/>
          </p:nvPr>
        </p:nvSpPr>
        <p:spPr/>
        <p:txBody>
          <a:bodyPr>
            <a:normAutofit/>
          </a:bodyPr>
          <a:lstStyle/>
          <a:p>
            <a:r>
              <a:rPr lang="en-US" sz="2400" b="0" i="0" u="none" strike="noStrike" baseline="0" dirty="0"/>
              <a:t>In the 1960s, there were movements around the world, fighting for the rights of women, minorities, people of color, gay people, democracy and freedom of expression. These movements were expressed in music, literature, art and the media.  This led to an interest in empowering those that had previously been oppressed.  Crimes against children and women began to be discussed in more detail. This led to discussions and research around trauma and its symptoms. </a:t>
            </a:r>
          </a:p>
          <a:p>
            <a:r>
              <a:rPr lang="en-US" sz="2400" b="0" i="0" u="none" strike="noStrike" baseline="0" dirty="0"/>
              <a:t>A backlash in the United States occurred in the late 1970's and 1980's, where the right wing began to attack and shut down freedoms.  This led to a backlash against child abuse survivors and rape victims as well.  This backlash continued through the 1990's.</a:t>
            </a:r>
            <a:endParaRPr lang="en-US" sz="2400" dirty="0"/>
          </a:p>
        </p:txBody>
      </p:sp>
    </p:spTree>
    <p:extLst>
      <p:ext uri="{BB962C8B-B14F-4D97-AF65-F5344CB8AC3E}">
        <p14:creationId xmlns:p14="http://schemas.microsoft.com/office/powerpoint/2010/main" val="1389563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9BC36-C6FF-57C7-ACC5-4C1D93FFC9BB}"/>
              </a:ext>
            </a:extLst>
          </p:cNvPr>
          <p:cNvSpPr>
            <a:spLocks noGrp="1"/>
          </p:cNvSpPr>
          <p:nvPr>
            <p:ph type="title"/>
          </p:nvPr>
        </p:nvSpPr>
        <p:spPr/>
        <p:txBody>
          <a:bodyPr/>
          <a:lstStyle/>
          <a:p>
            <a:r>
              <a:rPr lang="en-US" dirty="0"/>
              <a:t>         Therapeutic Trends  1970 – 1990 </a:t>
            </a:r>
          </a:p>
        </p:txBody>
      </p:sp>
      <p:sp>
        <p:nvSpPr>
          <p:cNvPr id="3" name="Content Placeholder 2">
            <a:extLst>
              <a:ext uri="{FF2B5EF4-FFF2-40B4-BE49-F238E27FC236}">
                <a16:creationId xmlns:a16="http://schemas.microsoft.com/office/drawing/2014/main" id="{174172FB-C444-9511-FEC4-3FD12ABE05B4}"/>
              </a:ext>
            </a:extLst>
          </p:cNvPr>
          <p:cNvSpPr>
            <a:spLocks noGrp="1"/>
          </p:cNvSpPr>
          <p:nvPr>
            <p:ph idx="1"/>
          </p:nvPr>
        </p:nvSpPr>
        <p:spPr>
          <a:xfrm>
            <a:off x="838200" y="1825625"/>
            <a:ext cx="10515600" cy="4667250"/>
          </a:xfrm>
        </p:spPr>
        <p:txBody>
          <a:bodyPr>
            <a:noAutofit/>
          </a:bodyPr>
          <a:lstStyle/>
          <a:p>
            <a:r>
              <a:rPr lang="en-US" sz="2000" b="0" i="0" u="none" strike="noStrike" baseline="0" dirty="0"/>
              <a:t>There was a renewal of interest in dissociation in the 1970s and 1980s.  Dissociative psychopathology was seen as an alteration in one’s sense of identity, complete amnesia such as psychogenic amnesia or fugue states or a series of alternating identities claiming independence from the others, like MPD.  From studying dissociative reactions it was found that “The vast majority of dissociative disorders are traumatically induced.” (Putnam P. 7) Estimated incidences of wartime dissociative syndromes range from 5 to 14%.  “There is strong evidence linking the development of MPD to severe, recurrent traumatic experiences usually occurring in during childhood or early adolescence.” (Putnam P. 8). Dissociation was seen to be a “normal process” initially used defensively by a person evolving later into a maladaptive process.  The DSM-III (1980) and III-R (1987) recognized psychogenic amnesia, psychogenic fugue, depersonalization disorder and MPD.  (Putnam)</a:t>
            </a:r>
          </a:p>
          <a:p>
            <a:r>
              <a:rPr lang="en-US" sz="2000" b="0" i="0" u="none" strike="noStrike" baseline="0" dirty="0"/>
              <a:t>This research led to the development of new ways to help those suffering from severe trauma.  </a:t>
            </a:r>
          </a:p>
          <a:p>
            <a:r>
              <a:rPr lang="en-US" sz="2000" b="0" i="0" u="none" strike="noStrike" baseline="0" dirty="0"/>
              <a:t>At the same time, a backlash occurred.  This is similar in some ways to the backlash that occurred around 1900, when wealthy families were accused of child abuse. This is like the backlash of the 1890's.</a:t>
            </a:r>
            <a:endParaRPr lang="en-US" sz="2000" dirty="0"/>
          </a:p>
        </p:txBody>
      </p:sp>
    </p:spTree>
    <p:extLst>
      <p:ext uri="{BB962C8B-B14F-4D97-AF65-F5344CB8AC3E}">
        <p14:creationId xmlns:p14="http://schemas.microsoft.com/office/powerpoint/2010/main" val="1735504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F32B-E3D8-BAD8-E4EC-3074975D5990}"/>
              </a:ext>
            </a:extLst>
          </p:cNvPr>
          <p:cNvSpPr>
            <a:spLocks noGrp="1"/>
          </p:cNvSpPr>
          <p:nvPr>
            <p:ph type="title"/>
          </p:nvPr>
        </p:nvSpPr>
        <p:spPr/>
        <p:txBody>
          <a:bodyPr/>
          <a:lstStyle/>
          <a:p>
            <a:r>
              <a:rPr lang="en-US" dirty="0"/>
              <a:t>Ritualistic Abuse in the 1980’s &amp; The Backlash</a:t>
            </a:r>
          </a:p>
        </p:txBody>
      </p:sp>
      <p:sp>
        <p:nvSpPr>
          <p:cNvPr id="3" name="Content Placeholder 2">
            <a:extLst>
              <a:ext uri="{FF2B5EF4-FFF2-40B4-BE49-F238E27FC236}">
                <a16:creationId xmlns:a16="http://schemas.microsoft.com/office/drawing/2014/main" id="{40AAFC75-B89A-6772-78DA-448EC5B6D615}"/>
              </a:ext>
            </a:extLst>
          </p:cNvPr>
          <p:cNvSpPr>
            <a:spLocks noGrp="1"/>
          </p:cNvSpPr>
          <p:nvPr>
            <p:ph idx="1"/>
          </p:nvPr>
        </p:nvSpPr>
        <p:spPr/>
        <p:txBody>
          <a:bodyPr>
            <a:noAutofit/>
          </a:bodyPr>
          <a:lstStyle/>
          <a:p>
            <a:endParaRPr lang="en-US" sz="2000" b="0" i="0" u="none" strike="noStrike" baseline="0" dirty="0"/>
          </a:p>
          <a:p>
            <a:r>
              <a:rPr lang="en-US" sz="2000" b="0" i="0" u="none" strike="noStrike" baseline="0" dirty="0"/>
              <a:t>The 1980s showed an increase in the study of ritualistic abuse.  Falsely misconstrued now as a panic, whose proponents were often connected to, part of or informed by those accused of or legally defending those accused of crimes. This included organizations like VOCAL (1980s) or the FMSF (1990s).  Both groups were founded in part by Ralph Underwager, who later made statements in a Dutch publication like: “</a:t>
            </a:r>
            <a:r>
              <a:rPr lang="en-US" sz="2000" b="0" i="0" u="none" strike="noStrike" baseline="0" dirty="0" err="1"/>
              <a:t>Paedophiles</a:t>
            </a:r>
            <a:r>
              <a:rPr lang="en-US" sz="2000" b="0" i="0" u="none" strike="noStrike" baseline="0" dirty="0"/>
              <a:t> spend a lot of time and energy defending their choice. I don’t think that a </a:t>
            </a:r>
            <a:r>
              <a:rPr lang="en-US" sz="2000" b="0" i="0" u="none" strike="noStrike" baseline="0" dirty="0" err="1"/>
              <a:t>paedophile</a:t>
            </a:r>
            <a:r>
              <a:rPr lang="en-US" sz="2000" b="0" i="0" u="none" strike="noStrike" baseline="0" dirty="0"/>
              <a:t> needs to do that. </a:t>
            </a:r>
            <a:r>
              <a:rPr lang="en-US" sz="2000" b="0" i="0" u="none" strike="noStrike" baseline="0" dirty="0" err="1"/>
              <a:t>Paedophiles</a:t>
            </a:r>
            <a:r>
              <a:rPr lang="en-US" sz="2000" b="0" i="0" u="none" strike="noStrike" baseline="0" dirty="0"/>
              <a:t> can boldly and courageously affirm what they choose.“</a:t>
            </a:r>
          </a:p>
          <a:p>
            <a:r>
              <a:rPr lang="en-US" sz="2000" b="0" i="0" u="none" strike="noStrike" baseline="0" dirty="0"/>
              <a:t>Well documented and well research books like “Michelle Remembers” and “Sybil” were later attacked by those not educated in the field as false. Both stories were verified by researchers of their time and Sybil continued to be verified for many years after.  (SMART https:/ritualabuse.us )</a:t>
            </a:r>
          </a:p>
          <a:p>
            <a:r>
              <a:rPr lang="en-US" sz="2000" b="0" i="0" u="none" strike="noStrike" baseline="0" dirty="0"/>
              <a:t>The backlash negatively effect resources for survivors.  Organizations closed and trauma treatment clinicians were pushed underground. </a:t>
            </a:r>
            <a:endParaRPr lang="en-US" sz="2000" dirty="0"/>
          </a:p>
        </p:txBody>
      </p:sp>
    </p:spTree>
    <p:extLst>
      <p:ext uri="{BB962C8B-B14F-4D97-AF65-F5344CB8AC3E}">
        <p14:creationId xmlns:p14="http://schemas.microsoft.com/office/powerpoint/2010/main" val="188386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6CFBD-D4AD-86C7-EFBE-084B47EB8AF4}"/>
              </a:ext>
            </a:extLst>
          </p:cNvPr>
          <p:cNvSpPr>
            <a:spLocks noGrp="1"/>
          </p:cNvSpPr>
          <p:nvPr>
            <p:ph type="title"/>
          </p:nvPr>
        </p:nvSpPr>
        <p:spPr/>
        <p:txBody>
          <a:bodyPr/>
          <a:lstStyle/>
          <a:p>
            <a:r>
              <a:rPr lang="en-US" dirty="0"/>
              <a:t>                                 Neil Brick </a:t>
            </a:r>
          </a:p>
        </p:txBody>
      </p:sp>
      <p:sp>
        <p:nvSpPr>
          <p:cNvPr id="3" name="Content Placeholder 2">
            <a:extLst>
              <a:ext uri="{FF2B5EF4-FFF2-40B4-BE49-F238E27FC236}">
                <a16:creationId xmlns:a16="http://schemas.microsoft.com/office/drawing/2014/main" id="{8E7F8364-5684-D6D7-FBA4-F5EBEA8A7300}"/>
              </a:ext>
            </a:extLst>
          </p:cNvPr>
          <p:cNvSpPr>
            <a:spLocks noGrp="1"/>
          </p:cNvSpPr>
          <p:nvPr>
            <p:ph idx="1"/>
          </p:nvPr>
        </p:nvSpPr>
        <p:spPr/>
        <p:txBody>
          <a:bodyPr/>
          <a:lstStyle/>
          <a:p>
            <a:endParaRPr lang="en-US" sz="4000" b="0" i="0" u="none" strike="noStrike" baseline="0" dirty="0"/>
          </a:p>
          <a:p>
            <a:r>
              <a:rPr lang="en-US" sz="4000" b="0" i="0" u="none" strike="noStrike" baseline="0" dirty="0"/>
              <a:t>Neil Brick is a survivor of ritualistic abuse. His work continues to educate the public about child abuse, trauma and ritualistic abuse crimes. His child abuse and ritualistic abuse newsletter S.M.A.R.T. </a:t>
            </a:r>
            <a:r>
              <a:rPr lang="en-US" sz="4000" b="0" i="0" u="none" strike="noStrike" baseline="0" dirty="0">
                <a:hlinkClick r:id="rId2"/>
              </a:rPr>
              <a:t>https://ritualabuse.us</a:t>
            </a:r>
            <a:r>
              <a:rPr lang="en-US" sz="4000" b="0" i="0" u="none" strike="noStrike" baseline="0" dirty="0"/>
              <a:t> has been published for over 28 years. </a:t>
            </a:r>
            <a:r>
              <a:rPr lang="en-US" sz="4000" b="0" i="0" u="none" strike="noStrike" baseline="0" dirty="0">
                <a:hlinkClick r:id="rId3"/>
              </a:rPr>
              <a:t>http://neilbrick.com</a:t>
            </a:r>
            <a:r>
              <a:rPr lang="en-US" sz="4000" b="0" i="0" u="none" strike="noStrike" baseline="0" dirty="0"/>
              <a:t> </a:t>
            </a:r>
          </a:p>
          <a:p>
            <a:endParaRPr lang="en-US" dirty="0"/>
          </a:p>
        </p:txBody>
      </p:sp>
    </p:spTree>
    <p:extLst>
      <p:ext uri="{BB962C8B-B14F-4D97-AF65-F5344CB8AC3E}">
        <p14:creationId xmlns:p14="http://schemas.microsoft.com/office/powerpoint/2010/main" val="3266095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44B8-3FC1-D44A-381A-FD94D221BC09}"/>
              </a:ext>
            </a:extLst>
          </p:cNvPr>
          <p:cNvSpPr>
            <a:spLocks noGrp="1"/>
          </p:cNvSpPr>
          <p:nvPr>
            <p:ph type="title"/>
          </p:nvPr>
        </p:nvSpPr>
        <p:spPr/>
        <p:txBody>
          <a:bodyPr/>
          <a:lstStyle/>
          <a:p>
            <a:r>
              <a:rPr lang="en-US" dirty="0"/>
              <a:t>                                Ross </a:t>
            </a:r>
            <a:r>
              <a:rPr lang="en-US" dirty="0" err="1"/>
              <a:t>Cheit</a:t>
            </a:r>
            <a:r>
              <a:rPr lang="en-US" dirty="0"/>
              <a:t> </a:t>
            </a:r>
            <a:br>
              <a:rPr lang="en-US" dirty="0"/>
            </a:br>
            <a:r>
              <a:rPr lang="en-US" dirty="0"/>
              <a:t>       Rebutting the Witch Hunt Narrative</a:t>
            </a:r>
          </a:p>
        </p:txBody>
      </p:sp>
      <p:sp>
        <p:nvSpPr>
          <p:cNvPr id="3" name="Content Placeholder 2">
            <a:extLst>
              <a:ext uri="{FF2B5EF4-FFF2-40B4-BE49-F238E27FC236}">
                <a16:creationId xmlns:a16="http://schemas.microsoft.com/office/drawing/2014/main" id="{08E80B5B-8E70-A6A9-7E76-B5BE5B4AD8EB}"/>
              </a:ext>
            </a:extLst>
          </p:cNvPr>
          <p:cNvSpPr>
            <a:spLocks noGrp="1"/>
          </p:cNvSpPr>
          <p:nvPr>
            <p:ph idx="1"/>
          </p:nvPr>
        </p:nvSpPr>
        <p:spPr/>
        <p:txBody>
          <a:bodyPr/>
          <a:lstStyle/>
          <a:p>
            <a:r>
              <a:rPr lang="en-US" sz="1800" b="0" i="0" u="none" strike="noStrike" baseline="0" dirty="0"/>
              <a:t> </a:t>
            </a:r>
            <a:endParaRPr lang="en-US" sz="1800" dirty="0"/>
          </a:p>
          <a:p>
            <a:r>
              <a:rPr lang="en-US" sz="2000" b="0" i="0" u="none" strike="noStrike" baseline="0" dirty="0"/>
              <a:t>In the 1980s, a series of child sex abuse cases rocked the United States. The most famous case was the 1984 McMartin preschool case, but there were a number of others as well. By the latter part of the decade, the assumption was widespread that child sex abuse had become a serious problem in America. Yet within a few years, the concern about it died down considerably. The failure to convict anyone in the McMartin case and a widely publicized appellate decision in New Jersey that freed an accused molester had turned the dominant narrative on its head. In the early 1990s, a new narrative with remarkable staying power emerged: the child sex abuse cases were symptomatic of a "moral panic" that had produced a witch hunt. A central claim in this new witch hunt narrative was that the children who testified were not reliable and easily swayed by prosecutorial suggestion. In time, the notion that child sex abuse was a product of sensationalized over-reporting and far less endemic than originally thought became the new common sense. (The Witch-Hunt Narrative: Politics, Psychology, and the Sexual Abuse of Children - </a:t>
            </a:r>
            <a:r>
              <a:rPr lang="en-US" sz="2000" b="0" i="0" u="none" strike="noStrike" baseline="0" dirty="0" err="1"/>
              <a:t>Cheit</a:t>
            </a:r>
            <a:r>
              <a:rPr lang="en-US" sz="2000" b="0" i="0" u="none" strike="noStrike" baseline="0" dirty="0"/>
              <a:t>)</a:t>
            </a:r>
          </a:p>
          <a:p>
            <a:endParaRPr lang="en-US" dirty="0"/>
          </a:p>
        </p:txBody>
      </p:sp>
    </p:spTree>
    <p:extLst>
      <p:ext uri="{BB962C8B-B14F-4D97-AF65-F5344CB8AC3E}">
        <p14:creationId xmlns:p14="http://schemas.microsoft.com/office/powerpoint/2010/main" val="1709378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6AA9-BBAE-BA14-9BB2-498DDB7EFA01}"/>
              </a:ext>
            </a:extLst>
          </p:cNvPr>
          <p:cNvSpPr>
            <a:spLocks noGrp="1"/>
          </p:cNvSpPr>
          <p:nvPr>
            <p:ph type="title"/>
          </p:nvPr>
        </p:nvSpPr>
        <p:spPr/>
        <p:txBody>
          <a:bodyPr/>
          <a:lstStyle/>
          <a:p>
            <a:r>
              <a:rPr lang="en-US" dirty="0"/>
              <a:t>                           </a:t>
            </a:r>
            <a:r>
              <a:rPr lang="en-US" dirty="0" err="1"/>
              <a:t>Cheit</a:t>
            </a:r>
            <a:r>
              <a:rPr lang="en-US" dirty="0"/>
              <a:t> (continued)</a:t>
            </a:r>
          </a:p>
        </p:txBody>
      </p:sp>
      <p:sp>
        <p:nvSpPr>
          <p:cNvPr id="3" name="Content Placeholder 2">
            <a:extLst>
              <a:ext uri="{FF2B5EF4-FFF2-40B4-BE49-F238E27FC236}">
                <a16:creationId xmlns:a16="http://schemas.microsoft.com/office/drawing/2014/main" id="{E665D7C3-2E64-CDB5-F4FE-0779ACEB7DA5}"/>
              </a:ext>
            </a:extLst>
          </p:cNvPr>
          <p:cNvSpPr>
            <a:spLocks noGrp="1"/>
          </p:cNvSpPr>
          <p:nvPr>
            <p:ph idx="1"/>
          </p:nvPr>
        </p:nvSpPr>
        <p:spPr/>
        <p:txBody>
          <a:bodyPr>
            <a:normAutofit fontScale="77500" lnSpcReduction="20000"/>
          </a:bodyPr>
          <a:lstStyle/>
          <a:p>
            <a:r>
              <a:rPr lang="en-US" dirty="0"/>
              <a:t>But did the new witch hunt narrative accurately represent reality? As Ross </a:t>
            </a:r>
            <a:r>
              <a:rPr lang="en-US" dirty="0" err="1"/>
              <a:t>Cheit</a:t>
            </a:r>
            <a:r>
              <a:rPr lang="en-US" dirty="0"/>
              <a:t> demonstrates in his exhaustive account of child sex abuse cases in the past two and a half decades, purveyors of the witch hunt narrative never did the hard work of examining court records in the many cases that reached the courts throughout the nation. Instead, they treated a couple of cases as representative and concluded that the issue was blown far out of proportion. Drawing on years of research into cases in a number of states, </a:t>
            </a:r>
            <a:r>
              <a:rPr lang="en-US" dirty="0" err="1"/>
              <a:t>Cheit</a:t>
            </a:r>
            <a:r>
              <a:rPr lang="en-US" dirty="0"/>
              <a:t> shows that the issue had not been blown out of proportion at all. In fact, child sex abuse convictions were regular occurrences, and the crime occurred far more frequently than conventional wisdom would have us believe. </a:t>
            </a:r>
          </a:p>
          <a:p>
            <a:r>
              <a:rPr lang="en-US" dirty="0" err="1"/>
              <a:t>Cheit's</a:t>
            </a:r>
            <a:r>
              <a:rPr lang="en-US" dirty="0"/>
              <a:t> aim is not to simply prove the narrative wrong, however. He also shows how a narrative based on empirically thin evidence became a theory with real social force, and how that theory stood at odds with a far more grim reality. The belief that the charge of child sex abuse was typically a hoax also left us unprepared to deal with the far greater scandal of child sex abuse in the Catholic Church, which, incidentally, has served to substantiate </a:t>
            </a:r>
            <a:r>
              <a:rPr lang="en-US" dirty="0" err="1"/>
              <a:t>Cheit's</a:t>
            </a:r>
            <a:r>
              <a:rPr lang="en-US" dirty="0"/>
              <a:t> thesis about the pervasiveness of the problem. In sum, The Witch-Hunt Narrative is a magisterial and empirically powerful account of the social dynamics that led to the denial of widespread human tragedy.   (</a:t>
            </a:r>
            <a:r>
              <a:rPr lang="en-US" dirty="0" err="1"/>
              <a:t>Cheit</a:t>
            </a:r>
            <a:r>
              <a:rPr lang="en-US" dirty="0"/>
              <a:t> – Amazon)</a:t>
            </a:r>
          </a:p>
        </p:txBody>
      </p:sp>
    </p:spTree>
    <p:extLst>
      <p:ext uri="{BB962C8B-B14F-4D97-AF65-F5344CB8AC3E}">
        <p14:creationId xmlns:p14="http://schemas.microsoft.com/office/powerpoint/2010/main" val="1035612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EDA47-8013-4756-E5AE-40B78F43B0EA}"/>
              </a:ext>
            </a:extLst>
          </p:cNvPr>
          <p:cNvSpPr>
            <a:spLocks noGrp="1"/>
          </p:cNvSpPr>
          <p:nvPr>
            <p:ph type="title"/>
          </p:nvPr>
        </p:nvSpPr>
        <p:spPr/>
        <p:txBody>
          <a:bodyPr/>
          <a:lstStyle/>
          <a:p>
            <a:r>
              <a:rPr lang="en-US" dirty="0"/>
              <a:t>                             </a:t>
            </a:r>
            <a:r>
              <a:rPr lang="en-US" dirty="0" err="1"/>
              <a:t>Cheit</a:t>
            </a:r>
            <a:r>
              <a:rPr lang="en-US" dirty="0"/>
              <a:t> References</a:t>
            </a:r>
          </a:p>
        </p:txBody>
      </p:sp>
      <p:sp>
        <p:nvSpPr>
          <p:cNvPr id="3" name="Content Placeholder 2">
            <a:extLst>
              <a:ext uri="{FF2B5EF4-FFF2-40B4-BE49-F238E27FC236}">
                <a16:creationId xmlns:a16="http://schemas.microsoft.com/office/drawing/2014/main" id="{5B771ACB-97B1-D4DB-F2D0-0A2BE87437CC}"/>
              </a:ext>
            </a:extLst>
          </p:cNvPr>
          <p:cNvSpPr>
            <a:spLocks noGrp="1"/>
          </p:cNvSpPr>
          <p:nvPr>
            <p:ph idx="1"/>
          </p:nvPr>
        </p:nvSpPr>
        <p:spPr/>
        <p:txBody>
          <a:bodyPr/>
          <a:lstStyle/>
          <a:p>
            <a:r>
              <a:rPr lang="en-US" sz="2800" b="0" i="0" u="none" strike="noStrike" baseline="0" dirty="0"/>
              <a:t>Recovered Memory Project (developed evidence verifying recovery memory in legal cases and rebutting the backlash) - </a:t>
            </a:r>
            <a:r>
              <a:rPr lang="en-US" sz="2800" b="0" i="0" u="none" strike="noStrike" baseline="0" dirty="0" err="1"/>
              <a:t>Cheit</a:t>
            </a:r>
            <a:r>
              <a:rPr lang="en-US" sz="2800" b="0" i="0" u="none" strike="noStrike" baseline="0" dirty="0"/>
              <a:t> </a:t>
            </a:r>
            <a:r>
              <a:rPr lang="en-US" sz="2800" b="0" i="0" u="none" strike="noStrike" baseline="0" dirty="0">
                <a:hlinkClick r:id="rId2"/>
              </a:rPr>
              <a:t>https://blogs.brown.edu/recoveredmemory/</a:t>
            </a:r>
            <a:r>
              <a:rPr lang="en-US" sz="2800" b="0" i="0" u="none" strike="noStrike" baseline="0" dirty="0"/>
              <a:t> </a:t>
            </a:r>
          </a:p>
          <a:p>
            <a:r>
              <a:rPr lang="en-US" sz="3200" b="0" i="0" u="none" strike="noStrike" baseline="0" dirty="0" err="1"/>
              <a:t>Cheit</a:t>
            </a:r>
            <a:r>
              <a:rPr lang="en-US" sz="3200" b="0" i="0" u="none" strike="noStrike" baseline="0" dirty="0"/>
              <a:t>, R. E. (2014). The witch-hunt narrative: Politics, psychology, and the sexual abuse of children. (L. A. Krishnaswami, Illustrator). Oxford University Press </a:t>
            </a:r>
            <a:r>
              <a:rPr lang="en-US" sz="3200" b="0" i="0" u="none" strike="noStrike" baseline="0" dirty="0">
                <a:hlinkClick r:id="rId3"/>
              </a:rPr>
              <a:t>https://www.amazon.com/Witch-Hunt-Narrative-Politics-Psychology-Children/dp/0190465573</a:t>
            </a:r>
            <a:r>
              <a:rPr lang="en-US" dirty="0"/>
              <a:t> </a:t>
            </a:r>
            <a:endParaRPr lang="en-US" sz="3200" b="0" i="0" u="none" strike="noStrike" baseline="0" dirty="0"/>
          </a:p>
          <a:p>
            <a:endParaRPr lang="en-US" dirty="0"/>
          </a:p>
        </p:txBody>
      </p:sp>
    </p:spTree>
    <p:extLst>
      <p:ext uri="{BB962C8B-B14F-4D97-AF65-F5344CB8AC3E}">
        <p14:creationId xmlns:p14="http://schemas.microsoft.com/office/powerpoint/2010/main" val="2360687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D0A0-A2C5-33C8-1220-25CF8CCECC4A}"/>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69AA7763-E711-A2CB-C99A-560EBC263C28}"/>
              </a:ext>
            </a:extLst>
          </p:cNvPr>
          <p:cNvSpPr>
            <a:spLocks noGrp="1"/>
          </p:cNvSpPr>
          <p:nvPr>
            <p:ph idx="1"/>
          </p:nvPr>
        </p:nvSpPr>
        <p:spPr/>
        <p:txBody>
          <a:bodyPr>
            <a:normAutofit/>
          </a:bodyPr>
          <a:lstStyle/>
          <a:p>
            <a:r>
              <a:rPr lang="en-US" sz="1800" b="0" i="0" u="none" strike="noStrike" baseline="0" dirty="0"/>
              <a:t> Ralph Underwager (28 July 1929 - 29 November 2003) was an American minister and psychologist who rose to prominence as a defense witness for adults accused of child sexual abuse in the 1980s and 1990s. Until his death in 2003, he was the Director of the Institute for Psychological Therapies, which he founded in 1974. He was also a founder of "Victims of Child Abuse Laws" (VOCAL), a lobby group which represented the interests of parents whose children had been removed from their care by social services over abuse allegations, and he was a founding member of the False Memory Syndrome Foundation.</a:t>
            </a:r>
          </a:p>
          <a:p>
            <a:r>
              <a:rPr lang="en-US" sz="1800" b="0" i="0" u="none" strike="noStrike" baseline="0" dirty="0"/>
              <a:t>Founder of VOCAL</a:t>
            </a:r>
          </a:p>
          <a:p>
            <a:r>
              <a:rPr lang="en-US" sz="1800" b="0" i="0" u="none" strike="noStrike" baseline="0" dirty="0"/>
              <a:t>Underwager first appeared in court as a </a:t>
            </a:r>
            <a:r>
              <a:rPr lang="en-US" sz="1800" b="0" i="0" u="none" strike="noStrike" baseline="0" dirty="0" err="1"/>
              <a:t>defence</a:t>
            </a:r>
            <a:r>
              <a:rPr lang="en-US" sz="1800" b="0" i="0" u="none" strike="noStrike" baseline="0" dirty="0"/>
              <a:t> witness for two of the accused in the 1984 Jordan, Minnesota case, one of the earliest attempts to prosecute </a:t>
            </a:r>
            <a:r>
              <a:rPr lang="en-US" sz="1800" b="0" i="0" u="none" strike="noStrike" baseline="0" dirty="0" err="1"/>
              <a:t>organised</a:t>
            </a:r>
            <a:r>
              <a:rPr lang="en-US" sz="1800" b="0" i="0" u="none" strike="noStrike" baseline="0" dirty="0"/>
              <a:t> child sexual abuse in the United States. On the stand, Underwager alleged that the children’s testimony of abuse was being coerced by social workers who used Communist thought reform and brainwashing techniques to convince the children they had been abused. The accused couple were acquitted, and they joined with Underwager to form "VOCAL", a lobby group for people who had been accused of child abuse by social services. (Ralph Underwager)</a:t>
            </a:r>
          </a:p>
          <a:p>
            <a:endParaRPr lang="en-US" dirty="0"/>
          </a:p>
        </p:txBody>
      </p:sp>
    </p:spTree>
    <p:extLst>
      <p:ext uri="{BB962C8B-B14F-4D97-AF65-F5344CB8AC3E}">
        <p14:creationId xmlns:p14="http://schemas.microsoft.com/office/powerpoint/2010/main" val="481479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9C852-41D6-0EA3-4F81-396F9DD03B39}"/>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99A04328-B327-31A1-3378-DCD006DDEBBE}"/>
              </a:ext>
            </a:extLst>
          </p:cNvPr>
          <p:cNvSpPr>
            <a:spLocks noGrp="1"/>
          </p:cNvSpPr>
          <p:nvPr>
            <p:ph idx="1"/>
          </p:nvPr>
        </p:nvSpPr>
        <p:spPr/>
        <p:txBody>
          <a:bodyPr>
            <a:normAutofit/>
          </a:bodyPr>
          <a:lstStyle/>
          <a:p>
            <a:endParaRPr lang="en-US" sz="2400" b="0" i="0" u="none" strike="noStrike" baseline="0" dirty="0"/>
          </a:p>
          <a:p>
            <a:r>
              <a:rPr lang="en-US" sz="2400" b="0" i="0" u="none" strike="noStrike" baseline="0" dirty="0"/>
              <a:t>Within a year of its establishment, VOCAL claimed 3000 members in 100 chapters across America VOCAL members picketed hospitals, courts and social service departments… who remove children solely based on “</a:t>
            </a:r>
            <a:r>
              <a:rPr lang="en-US" sz="2400" b="0" i="0" u="none" strike="noStrike" baseline="0" dirty="0" err="1"/>
              <a:t>rumours</a:t>
            </a:r>
            <a:r>
              <a:rPr lang="en-US" sz="2400" b="0" i="0" u="none" strike="noStrike" baseline="0" dirty="0"/>
              <a:t>”.  Throughout the 1980s and 1990s, VOCAL made several attempts to have legislation passed that would limit the powers of child protection services. Nationally, VOCAL campaigned to lift the burden of proof in child protection cases to a criminal standard, which would effectively prevent social services from intervening in cases of child abuse unless a conviction had been obtained in court. (Ralph Underwager)</a:t>
            </a:r>
            <a:endParaRPr lang="en-US" sz="2400" dirty="0"/>
          </a:p>
        </p:txBody>
      </p:sp>
    </p:spTree>
    <p:extLst>
      <p:ext uri="{BB962C8B-B14F-4D97-AF65-F5344CB8AC3E}">
        <p14:creationId xmlns:p14="http://schemas.microsoft.com/office/powerpoint/2010/main" val="3813148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05E48-A37E-B90D-3E50-22629B6E63BB}"/>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C7C4EDD0-6FFF-C5BD-5A11-DF231228ECC8}"/>
              </a:ext>
            </a:extLst>
          </p:cNvPr>
          <p:cNvSpPr>
            <a:spLocks noGrp="1"/>
          </p:cNvSpPr>
          <p:nvPr>
            <p:ph idx="1"/>
          </p:nvPr>
        </p:nvSpPr>
        <p:spPr/>
        <p:txBody>
          <a:bodyPr/>
          <a:lstStyle/>
          <a:p>
            <a:endParaRPr lang="en-US" sz="1800" b="0" i="0" u="none" strike="noStrike" baseline="0" dirty="0"/>
          </a:p>
          <a:p>
            <a:r>
              <a:rPr lang="en-US" sz="2000" b="0" i="0" u="none" strike="noStrike" baseline="0" dirty="0"/>
              <a:t>Career as a defense witness</a:t>
            </a:r>
          </a:p>
          <a:p>
            <a:r>
              <a:rPr lang="en-US" sz="2000" b="0" i="0" u="none" strike="noStrike" baseline="0" dirty="0"/>
              <a:t> Underwager was a prolific defense expert for people accused of child sexual abuse. By the late 1980s, he had appeared in court on behalf of defendants in child sexual abuse cases more than 200 times in the US, Canada, Australia, New Zealand and Britain. In court and in the media, Underwager claimed that 60% of women sexually abused in childhood reported that the experience was good for them. He characterized child protection investigations as nothing less then an “assault on the family as an institution”</a:t>
            </a:r>
          </a:p>
          <a:p>
            <a:r>
              <a:rPr lang="en-US" sz="2000" b="0" i="0" u="none" strike="noStrike" baseline="0" dirty="0"/>
              <a:t>In 1994, Underwager received upwards of CAN$18000 in court fees and expenses for a two-day appearance in a Canadian trial. </a:t>
            </a:r>
            <a:r>
              <a:rPr lang="en-US" sz="2000" i="0" u="none" strike="noStrike" baseline="0" dirty="0"/>
              <a:t>However, as his expert testimony was increasingly rejected by the courts, it emerged that he required all his clients to sign a contract stating that they would pay his legal fees if he was sued for lying on the stand. (</a:t>
            </a:r>
            <a:r>
              <a:rPr lang="en-US" sz="2000" i="0" u="none" strike="noStrike" baseline="0" dirty="0" err="1"/>
              <a:t>Calof</a:t>
            </a:r>
            <a:r>
              <a:rPr lang="en-US" sz="2000" i="0" u="none" strike="noStrike" baseline="0" dirty="0"/>
              <a:t>, 1994)</a:t>
            </a:r>
            <a:r>
              <a:rPr lang="en-US" sz="2000" dirty="0"/>
              <a:t> (Ralph Underwager)</a:t>
            </a:r>
            <a:endParaRPr lang="en-US" sz="2000" b="1" dirty="0"/>
          </a:p>
        </p:txBody>
      </p:sp>
    </p:spTree>
    <p:extLst>
      <p:ext uri="{BB962C8B-B14F-4D97-AF65-F5344CB8AC3E}">
        <p14:creationId xmlns:p14="http://schemas.microsoft.com/office/powerpoint/2010/main" val="322594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F6BEA-FB67-3103-C7A9-27667928CF2F}"/>
              </a:ext>
            </a:extLst>
          </p:cNvPr>
          <p:cNvSpPr>
            <a:spLocks noGrp="1"/>
          </p:cNvSpPr>
          <p:nvPr>
            <p:ph type="title"/>
          </p:nvPr>
        </p:nvSpPr>
        <p:spPr/>
        <p:txBody>
          <a:bodyPr/>
          <a:lstStyle/>
          <a:p>
            <a:r>
              <a:rPr lang="en-US" dirty="0"/>
              <a:t>               Anna Salter – Ralph Underwager</a:t>
            </a:r>
          </a:p>
        </p:txBody>
      </p:sp>
      <p:sp>
        <p:nvSpPr>
          <p:cNvPr id="3" name="Content Placeholder 2">
            <a:extLst>
              <a:ext uri="{FF2B5EF4-FFF2-40B4-BE49-F238E27FC236}">
                <a16:creationId xmlns:a16="http://schemas.microsoft.com/office/drawing/2014/main" id="{9FC52F09-0E72-51A8-B970-DCDA5A15A1C8}"/>
              </a:ext>
            </a:extLst>
          </p:cNvPr>
          <p:cNvSpPr>
            <a:spLocks noGrp="1"/>
          </p:cNvSpPr>
          <p:nvPr>
            <p:ph idx="1"/>
          </p:nvPr>
        </p:nvSpPr>
        <p:spPr/>
        <p:txBody>
          <a:bodyPr>
            <a:normAutofit/>
          </a:bodyPr>
          <a:lstStyle/>
          <a:p>
            <a:r>
              <a:rPr lang="en-US" sz="2400" b="0" i="0" u="none" strike="noStrike" baseline="0" dirty="0"/>
              <a:t> Research project by Anna Salter</a:t>
            </a:r>
          </a:p>
          <a:p>
            <a:r>
              <a:rPr lang="en-US" sz="2400" b="0" i="0" u="none" strike="noStrike" baseline="0" dirty="0"/>
              <a:t>    Underwager was the subject of a research project by Dr Anna Salter in 1988, who reviewed the accuracy of his academic writings and the manner in which he presented this testimony in court. </a:t>
            </a:r>
            <a:r>
              <a:rPr lang="en-US" sz="2400" b="1" i="0" u="none" strike="noStrike" baseline="0" dirty="0"/>
              <a:t>She uncovered systematic misrepresentations of research in his writings, as well as outright fabrications, and she concluded that Underwager was a “hired gun who makes a living by deceiving judges about the state of medical knowledge and thus assisting child molesters to evade punishment”…. </a:t>
            </a:r>
            <a:r>
              <a:rPr lang="en-US" sz="2400" b="0" i="0" u="none" strike="noStrike" baseline="0" dirty="0"/>
              <a:t>In response, Underwager filed several unsuccessful suits against Salter, and began a decade-long campaign of intimidation and entrapment including hiring a private detective, fake phone calls that Salter later found had been taped, and threatening letters. [Salter, A. "Confessions of Whistle-Blower: Lessons Learnt", Ethics &amp; Behavior, 8, 2, 1998, 115-124]</a:t>
            </a:r>
            <a:endParaRPr lang="en-US" sz="2400" dirty="0"/>
          </a:p>
        </p:txBody>
      </p:sp>
    </p:spTree>
    <p:extLst>
      <p:ext uri="{BB962C8B-B14F-4D97-AF65-F5344CB8AC3E}">
        <p14:creationId xmlns:p14="http://schemas.microsoft.com/office/powerpoint/2010/main" val="3953169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E73F-B378-8AB7-D8F7-4E9328D6576D}"/>
              </a:ext>
            </a:extLst>
          </p:cNvPr>
          <p:cNvSpPr>
            <a:spLocks noGrp="1"/>
          </p:cNvSpPr>
          <p:nvPr>
            <p:ph type="title"/>
          </p:nvPr>
        </p:nvSpPr>
        <p:spPr/>
        <p:txBody>
          <a:bodyPr/>
          <a:lstStyle/>
          <a:p>
            <a:r>
              <a:rPr lang="en-US" dirty="0"/>
              <a:t>            Confessions of a Whistle-Blower: </a:t>
            </a:r>
            <a:br>
              <a:rPr lang="en-US" dirty="0"/>
            </a:br>
            <a:r>
              <a:rPr lang="en-US" dirty="0"/>
              <a:t>                          Lessons Learned</a:t>
            </a:r>
          </a:p>
        </p:txBody>
      </p:sp>
      <p:sp>
        <p:nvSpPr>
          <p:cNvPr id="3" name="Content Placeholder 2">
            <a:extLst>
              <a:ext uri="{FF2B5EF4-FFF2-40B4-BE49-F238E27FC236}">
                <a16:creationId xmlns:a16="http://schemas.microsoft.com/office/drawing/2014/main" id="{0B8B47D3-CE63-6AF8-1DDB-297D955B8DB4}"/>
              </a:ext>
            </a:extLst>
          </p:cNvPr>
          <p:cNvSpPr>
            <a:spLocks noGrp="1"/>
          </p:cNvSpPr>
          <p:nvPr>
            <p:ph idx="1"/>
          </p:nvPr>
        </p:nvSpPr>
        <p:spPr/>
        <p:txBody>
          <a:bodyPr>
            <a:normAutofit lnSpcReduction="10000"/>
          </a:bodyPr>
          <a:lstStyle/>
          <a:p>
            <a:r>
              <a:rPr lang="en-US" b="1" dirty="0"/>
              <a:t> </a:t>
            </a:r>
          </a:p>
          <a:p>
            <a:r>
              <a:rPr lang="en-US" dirty="0"/>
              <a:t>Confessions of a Whistle-Blower: Lessons Learned - Anna C. Salter  DOI: Abstract – In 1988 I began a report on the accuracy of expert testimony in child sexual abuse cases utilizing Ralph Underwager and </a:t>
            </a:r>
            <a:r>
              <a:rPr lang="en-US" dirty="0" err="1"/>
              <a:t>Hollida</a:t>
            </a:r>
            <a:r>
              <a:rPr lang="en-US" dirty="0"/>
              <a:t> Wakefield as a case study (Wakefield &amp; Underwager, 1988). In response, Underwager and Wakefield began a campaign of harassment and intimidation, which included multiple lawsuits; an ethics charge; phony (and secretly taped) phone calls; and ad hominem attacks, including one that I was laundering federal grant monies. The harassment and intimidation failed as the author refused demands to retract. In addition, the lawsuits and ethics charges were dismissed. Lessons learned from the experience are discussed.</a:t>
            </a:r>
          </a:p>
        </p:txBody>
      </p:sp>
    </p:spTree>
    <p:extLst>
      <p:ext uri="{BB962C8B-B14F-4D97-AF65-F5344CB8AC3E}">
        <p14:creationId xmlns:p14="http://schemas.microsoft.com/office/powerpoint/2010/main" val="39863503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E5372-77E2-F954-9F23-9624AEA03196}"/>
              </a:ext>
            </a:extLst>
          </p:cNvPr>
          <p:cNvSpPr>
            <a:spLocks noGrp="1"/>
          </p:cNvSpPr>
          <p:nvPr>
            <p:ph type="title"/>
          </p:nvPr>
        </p:nvSpPr>
        <p:spPr/>
        <p:txBody>
          <a:bodyPr/>
          <a:lstStyle/>
          <a:p>
            <a:r>
              <a:rPr lang="en-US" dirty="0"/>
              <a:t>                        Ralph Underwager</a:t>
            </a:r>
          </a:p>
        </p:txBody>
      </p:sp>
      <p:sp>
        <p:nvSpPr>
          <p:cNvPr id="3" name="Content Placeholder 2">
            <a:extLst>
              <a:ext uri="{FF2B5EF4-FFF2-40B4-BE49-F238E27FC236}">
                <a16:creationId xmlns:a16="http://schemas.microsoft.com/office/drawing/2014/main" id="{2E76E030-42D7-E59A-7056-828E0F807F51}"/>
              </a:ext>
            </a:extLst>
          </p:cNvPr>
          <p:cNvSpPr>
            <a:spLocks noGrp="1"/>
          </p:cNvSpPr>
          <p:nvPr>
            <p:ph idx="1"/>
          </p:nvPr>
        </p:nvSpPr>
        <p:spPr/>
        <p:txBody>
          <a:bodyPr>
            <a:normAutofit fontScale="92500" lnSpcReduction="20000"/>
          </a:bodyPr>
          <a:lstStyle/>
          <a:p>
            <a:r>
              <a:rPr lang="en-US" sz="1800" b="0" i="0" u="none" strike="noStrike" baseline="0" dirty="0"/>
              <a:t>Interview controversy</a:t>
            </a:r>
          </a:p>
          <a:p>
            <a:r>
              <a:rPr lang="en-US" sz="1800" b="0" i="0" u="none" strike="noStrike" baseline="0" dirty="0"/>
              <a:t>Underwager was forced to step down from the advisory board of the False Memory Syndrome Foundation and curtail his public activities after controversy arose over an interview he had given to "</a:t>
            </a:r>
            <a:r>
              <a:rPr lang="en-US" sz="1800" b="0" i="0" u="none" strike="noStrike" baseline="0" dirty="0" err="1"/>
              <a:t>Paidika</a:t>
            </a:r>
            <a:r>
              <a:rPr lang="en-US" sz="1800" b="0" i="0" u="none" strike="noStrike" baseline="0" dirty="0"/>
              <a:t>, the Journal of </a:t>
            </a:r>
            <a:r>
              <a:rPr lang="en-US" sz="1800" b="0" i="0" u="none" strike="noStrike" baseline="0" dirty="0" err="1"/>
              <a:t>Paedophilia</a:t>
            </a:r>
            <a:r>
              <a:rPr lang="en-US" sz="1800" b="0" i="0" u="none" strike="noStrike" baseline="0" dirty="0"/>
              <a:t>".  </a:t>
            </a:r>
          </a:p>
          <a:p>
            <a:r>
              <a:rPr lang="en-US" sz="1800" b="0" i="0" u="none" strike="noStrike" baseline="0" dirty="0"/>
              <a:t>Interview in Amsterdam in June 1991 by “</a:t>
            </a:r>
            <a:r>
              <a:rPr lang="en-US" sz="1800" b="0" i="0" u="none" strike="noStrike" baseline="0" dirty="0" err="1"/>
              <a:t>Paidika</a:t>
            </a:r>
            <a:r>
              <a:rPr lang="en-US" sz="1800" b="0" i="0" u="none" strike="noStrike" baseline="0" dirty="0"/>
              <a:t>,” Editor-in-Chief, Joseph Geraci.</a:t>
            </a:r>
          </a:p>
          <a:p>
            <a:r>
              <a:rPr lang="en-US" sz="1800" b="0" i="0" u="none" strike="noStrike" baseline="0" dirty="0"/>
              <a:t>PAIDIKA: Is choosing </a:t>
            </a:r>
            <a:r>
              <a:rPr lang="en-US" sz="1800" b="0" i="0" u="none" strike="noStrike" baseline="0" dirty="0" err="1"/>
              <a:t>paedophilia</a:t>
            </a:r>
            <a:r>
              <a:rPr lang="en-US" sz="1800" b="0" i="0" u="none" strike="noStrike" baseline="0" dirty="0"/>
              <a:t> for you a responsible choice for the individuals?</a:t>
            </a:r>
          </a:p>
          <a:p>
            <a:r>
              <a:rPr lang="en-US" sz="1800" b="0" i="0" u="none" strike="noStrike" baseline="0" dirty="0"/>
              <a:t>RALPH UNDERWAGER: Certainly it is responsible. What I have been struck by as I have come to know more about and understand people who choose </a:t>
            </a:r>
            <a:r>
              <a:rPr lang="en-US" sz="1800" b="0" i="0" u="none" strike="noStrike" baseline="0" dirty="0" err="1"/>
              <a:t>paedophilia</a:t>
            </a:r>
            <a:r>
              <a:rPr lang="en-US" sz="1800" b="0" i="0" u="none" strike="noStrike" baseline="0" dirty="0"/>
              <a:t> is that they let themselves be too much defined by other people. That is usually an essentially negative definition. </a:t>
            </a:r>
            <a:r>
              <a:rPr lang="en-US" sz="1800" b="0" i="0" u="none" strike="noStrike" baseline="0" dirty="0" err="1"/>
              <a:t>Paedophiles</a:t>
            </a:r>
            <a:r>
              <a:rPr lang="en-US" sz="1800" b="0" i="0" u="none" strike="noStrike" baseline="0" dirty="0"/>
              <a:t> spend a lot of time and energy defending their choice. I don’t think that a </a:t>
            </a:r>
            <a:r>
              <a:rPr lang="en-US" sz="1800" b="0" i="0" u="none" strike="noStrike" baseline="0" dirty="0" err="1"/>
              <a:t>paedophile</a:t>
            </a:r>
            <a:r>
              <a:rPr lang="en-US" sz="1800" b="0" i="0" u="none" strike="noStrike" baseline="0" dirty="0"/>
              <a:t> needs to do that. </a:t>
            </a:r>
            <a:r>
              <a:rPr lang="en-US" sz="1800" b="0" i="0" u="none" strike="noStrike" baseline="0" dirty="0" err="1"/>
              <a:t>Paedophiles</a:t>
            </a:r>
            <a:r>
              <a:rPr lang="en-US" sz="1800" b="0" i="0" u="none" strike="noStrike" baseline="0" dirty="0"/>
              <a:t> can boldly and courageously affirm what they choose. They can say that what they want is to find the best way to love. I am also a theologian and as a theologian, I believe it is God’s will that there be closeness and intimacy, unity of the flesh, between people. A </a:t>
            </a:r>
            <a:r>
              <a:rPr lang="en-US" sz="1800" b="0" i="0" u="none" strike="noStrike" baseline="0" dirty="0" err="1"/>
              <a:t>paedophile</a:t>
            </a:r>
            <a:r>
              <a:rPr lang="en-US" sz="1800" b="0" i="0" u="none" strike="noStrike" baseline="0" dirty="0"/>
              <a:t> can say: “This closeness is possible for me within the choices that I’ve made.”</a:t>
            </a:r>
          </a:p>
          <a:p>
            <a:r>
              <a:rPr lang="en-US" sz="1800" b="0" i="0" u="none" strike="noStrike" baseline="0" dirty="0" err="1"/>
              <a:t>Paedophiles</a:t>
            </a:r>
            <a:r>
              <a:rPr lang="en-US" sz="1800" b="0" i="0" u="none" strike="noStrike" baseline="0" dirty="0"/>
              <a:t> are too defensive. They go around saying, “You people out there are saying that what I choose is bad, that it’s no good. You’re putting me in prison, you’re doing all these terrible things to me. I have to define my love as being in some way or other illicit.” What I think is that </a:t>
            </a:r>
            <a:r>
              <a:rPr lang="en-US" sz="1800" b="0" i="0" u="none" strike="noStrike" baseline="0" dirty="0" err="1"/>
              <a:t>paedophiles</a:t>
            </a:r>
            <a:r>
              <a:rPr lang="en-US" sz="1800" b="0" i="0" u="none" strike="noStrike" baseline="0" dirty="0"/>
              <a:t> can make the assertion that the pursuit of intimacy and love is what they choose. With boldness, they can say, “I believe this is in fact part of God’s will.” They have the right to make these statements for themselves as personal choices. Now whether or not they can persuade other people they are right is another matter (laughs).   </a:t>
            </a:r>
          </a:p>
          <a:p>
            <a:endParaRPr lang="en-US" sz="1800" b="0" i="0" u="none" strike="noStrike" baseline="0" dirty="0"/>
          </a:p>
          <a:p>
            <a:endParaRPr lang="en-US" dirty="0"/>
          </a:p>
        </p:txBody>
      </p:sp>
    </p:spTree>
    <p:extLst>
      <p:ext uri="{BB962C8B-B14F-4D97-AF65-F5344CB8AC3E}">
        <p14:creationId xmlns:p14="http://schemas.microsoft.com/office/powerpoint/2010/main" val="3719415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D0BE-83BC-8B58-2894-418050BD0782}"/>
              </a:ext>
            </a:extLst>
          </p:cNvPr>
          <p:cNvSpPr>
            <a:spLocks noGrp="1"/>
          </p:cNvSpPr>
          <p:nvPr>
            <p:ph type="title"/>
          </p:nvPr>
        </p:nvSpPr>
        <p:spPr/>
        <p:txBody>
          <a:bodyPr>
            <a:normAutofit/>
          </a:bodyPr>
          <a:lstStyle/>
          <a:p>
            <a:pPr algn="ctr"/>
            <a:r>
              <a:rPr lang="en-US" dirty="0"/>
              <a:t>Social Trends and Therapeutic Treatment</a:t>
            </a:r>
            <a:br>
              <a:rPr lang="en-US" dirty="0"/>
            </a:br>
            <a:r>
              <a:rPr lang="en-US" dirty="0"/>
              <a:t> 1990 - 2000</a:t>
            </a:r>
          </a:p>
        </p:txBody>
      </p:sp>
      <p:sp>
        <p:nvSpPr>
          <p:cNvPr id="3" name="Content Placeholder 2">
            <a:extLst>
              <a:ext uri="{FF2B5EF4-FFF2-40B4-BE49-F238E27FC236}">
                <a16:creationId xmlns:a16="http://schemas.microsoft.com/office/drawing/2014/main" id="{ABB12380-D8BD-5122-2F9D-90FDDD622521}"/>
              </a:ext>
            </a:extLst>
          </p:cNvPr>
          <p:cNvSpPr>
            <a:spLocks noGrp="1"/>
          </p:cNvSpPr>
          <p:nvPr>
            <p:ph idx="1"/>
          </p:nvPr>
        </p:nvSpPr>
        <p:spPr/>
        <p:txBody>
          <a:bodyPr>
            <a:normAutofit lnSpcReduction="10000"/>
          </a:bodyPr>
          <a:lstStyle/>
          <a:p>
            <a:r>
              <a:rPr lang="en-US" sz="2600" b="0" i="0" u="none" strike="noStrike" baseline="0" dirty="0"/>
              <a:t>In the last decade of the 20</a:t>
            </a:r>
            <a:r>
              <a:rPr lang="en-US" sz="2600" b="0" i="0" u="none" strike="noStrike" baseline="30000" dirty="0"/>
              <a:t>th</a:t>
            </a:r>
            <a:r>
              <a:rPr lang="en-US" sz="2600" b="0" i="0" u="none" strike="noStrike" baseline="0" dirty="0"/>
              <a:t> century, in the United States, after a very conservative political period in the 1980s (</a:t>
            </a:r>
            <a:r>
              <a:rPr lang="en-US" sz="2600" b="0" i="0" u="none" strike="noStrike" baseline="0" dirty="0" err="1"/>
              <a:t>Reaganism</a:t>
            </a:r>
            <a:r>
              <a:rPr lang="en-US" sz="2600" b="0" i="0" u="none" strike="noStrike" baseline="0" dirty="0"/>
              <a:t> - breaking unions, increasing the military, etc.) the 1990s were a more moderate period - at least by US standards.  However, there was an overlap in terms of the severe repression of trauma treatment philosophies and trauma survivors. This repression of the 1980s by groups like VOCAL and Underwager increased greatly in the 1990s with the </a:t>
            </a:r>
            <a:r>
              <a:rPr lang="en-US" sz="2600" b="0" i="0" u="none" strike="noStrike" baseline="0" dirty="0" err="1"/>
              <a:t>Freyds</a:t>
            </a:r>
            <a:r>
              <a:rPr lang="en-US" sz="2600" b="0" i="0" u="none" strike="noStrike" baseline="0" dirty="0"/>
              <a:t> and the FMSF.  This included the media promoting erroneous and unproven false memory philosophies.</a:t>
            </a:r>
          </a:p>
          <a:p>
            <a:r>
              <a:rPr lang="en-US" sz="2600" b="0" i="0" u="none" strike="noStrike" baseline="0" dirty="0"/>
              <a:t>Resources for survivors expanded greatly in the 1980's and 1990's, due to work of those like Bennett Braun and others.  In the earlier 1990s this changed when the FMSF developed.  The media swung from writing balanced articles on trauma issues to biased ones attacking survivors of trauma.</a:t>
            </a:r>
            <a:endParaRPr lang="en-US" sz="2600" dirty="0"/>
          </a:p>
        </p:txBody>
      </p:sp>
    </p:spTree>
    <p:extLst>
      <p:ext uri="{BB962C8B-B14F-4D97-AF65-F5344CB8AC3E}">
        <p14:creationId xmlns:p14="http://schemas.microsoft.com/office/powerpoint/2010/main" val="158850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5D0EF-BE0A-E31B-6754-5C9529001D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CB0457-446F-0BEF-4F85-575A06852AF0}"/>
              </a:ext>
            </a:extLst>
          </p:cNvPr>
          <p:cNvSpPr>
            <a:spLocks noGrp="1"/>
          </p:cNvSpPr>
          <p:nvPr>
            <p:ph idx="1"/>
          </p:nvPr>
        </p:nvSpPr>
        <p:spPr/>
        <p:txBody>
          <a:bodyPr>
            <a:normAutofit/>
          </a:bodyPr>
          <a:lstStyle/>
          <a:p>
            <a:endParaRPr lang="en-US" sz="4000" b="0" i="0" u="none" strike="noStrike" baseline="0" dirty="0"/>
          </a:p>
          <a:p>
            <a:r>
              <a:rPr lang="en-US" sz="4000" b="0" i="0" u="none" strike="noStrike" baseline="0" dirty="0"/>
              <a:t>Please note: This presentation may remind survivors of their programming.  Please use caution while reading this. Please use your support systems, grounding techniques or take breaks as needed. 	</a:t>
            </a:r>
            <a:endParaRPr lang="en-US" sz="4000" dirty="0"/>
          </a:p>
        </p:txBody>
      </p:sp>
    </p:spTree>
    <p:extLst>
      <p:ext uri="{BB962C8B-B14F-4D97-AF65-F5344CB8AC3E}">
        <p14:creationId xmlns:p14="http://schemas.microsoft.com/office/powerpoint/2010/main" val="2724854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EEFE7-0B2E-AED9-E521-BA69FB1C91C8}"/>
              </a:ext>
            </a:extLst>
          </p:cNvPr>
          <p:cNvSpPr>
            <a:spLocks noGrp="1"/>
          </p:cNvSpPr>
          <p:nvPr>
            <p:ph type="title"/>
          </p:nvPr>
        </p:nvSpPr>
        <p:spPr/>
        <p:txBody>
          <a:bodyPr/>
          <a:lstStyle/>
          <a:p>
            <a:r>
              <a:rPr lang="en-US" dirty="0"/>
              <a:t>                          Bennett Braun</a:t>
            </a:r>
          </a:p>
        </p:txBody>
      </p:sp>
      <p:sp>
        <p:nvSpPr>
          <p:cNvPr id="3" name="Content Placeholder 2">
            <a:extLst>
              <a:ext uri="{FF2B5EF4-FFF2-40B4-BE49-F238E27FC236}">
                <a16:creationId xmlns:a16="http://schemas.microsoft.com/office/drawing/2014/main" id="{D4EDF600-B6E2-D49F-D084-0DEAC870E410}"/>
              </a:ext>
            </a:extLst>
          </p:cNvPr>
          <p:cNvSpPr>
            <a:spLocks noGrp="1"/>
          </p:cNvSpPr>
          <p:nvPr>
            <p:ph idx="1"/>
          </p:nvPr>
        </p:nvSpPr>
        <p:spPr/>
        <p:txBody>
          <a:bodyPr/>
          <a:lstStyle/>
          <a:p>
            <a:r>
              <a:rPr lang="en-US" dirty="0"/>
              <a:t>Braun’s research and influence on the ISSTD at the time was crucial in developing treatment protocols to help survivors of trauma.  Braun was repeatedly harassed legally in attempt to silence his research on trauma treatment. </a:t>
            </a:r>
          </a:p>
          <a:p>
            <a:r>
              <a:rPr lang="en-US" dirty="0"/>
              <a:t>Bennett Braun was a famous doctor that worked in the field of dissociation and trauma in the 1980’s and early 1990’s. He created the BASK Model of Dissociation, a model for understanding and healing dissociation that is still used by some today.  (Bennett Braun – ritualabuse.us )</a:t>
            </a:r>
          </a:p>
          <a:p>
            <a:endParaRPr lang="en-US" dirty="0"/>
          </a:p>
          <a:p>
            <a:endParaRPr lang="en-US" dirty="0"/>
          </a:p>
          <a:p>
            <a:endParaRPr lang="en-US" dirty="0"/>
          </a:p>
        </p:txBody>
      </p:sp>
    </p:spTree>
    <p:extLst>
      <p:ext uri="{BB962C8B-B14F-4D97-AF65-F5344CB8AC3E}">
        <p14:creationId xmlns:p14="http://schemas.microsoft.com/office/powerpoint/2010/main" val="2363502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7A1D9-5036-679F-618F-FBADCBD53ED2}"/>
              </a:ext>
            </a:extLst>
          </p:cNvPr>
          <p:cNvSpPr>
            <a:spLocks noGrp="1"/>
          </p:cNvSpPr>
          <p:nvPr>
            <p:ph type="title"/>
          </p:nvPr>
        </p:nvSpPr>
        <p:spPr/>
        <p:txBody>
          <a:bodyPr>
            <a:normAutofit/>
          </a:bodyPr>
          <a:lstStyle/>
          <a:p>
            <a:r>
              <a:rPr lang="en-US" sz="4000" b="1" i="0" u="none" strike="noStrike" baseline="0" dirty="0"/>
              <a:t>                       BASK Model of Dissociation </a:t>
            </a:r>
            <a:endParaRPr lang="en-US" sz="4000" dirty="0"/>
          </a:p>
        </p:txBody>
      </p:sp>
      <p:sp>
        <p:nvSpPr>
          <p:cNvPr id="3" name="Content Placeholder 2">
            <a:extLst>
              <a:ext uri="{FF2B5EF4-FFF2-40B4-BE49-F238E27FC236}">
                <a16:creationId xmlns:a16="http://schemas.microsoft.com/office/drawing/2014/main" id="{26DF52B7-E3EB-12FC-CB80-2DF3AC072819}"/>
              </a:ext>
            </a:extLst>
          </p:cNvPr>
          <p:cNvSpPr>
            <a:spLocks noGrp="1"/>
          </p:cNvSpPr>
          <p:nvPr>
            <p:ph idx="1"/>
          </p:nvPr>
        </p:nvSpPr>
        <p:spPr/>
        <p:txBody>
          <a:bodyPr>
            <a:normAutofit lnSpcReduction="10000"/>
          </a:bodyPr>
          <a:lstStyle/>
          <a:p>
            <a:endParaRPr lang="en-US" sz="1800" b="1" i="0" u="none" strike="noStrike" baseline="0" dirty="0"/>
          </a:p>
          <a:p>
            <a:r>
              <a:rPr lang="en-US" sz="2000" b="1" i="0" u="none" strike="noStrike" baseline="0" dirty="0"/>
              <a:t>The BASK Model of Dissociation </a:t>
            </a:r>
            <a:r>
              <a:rPr lang="en-US" sz="2000" i="0" u="none" strike="noStrike" baseline="0" dirty="0"/>
              <a:t>Bennett</a:t>
            </a:r>
            <a:r>
              <a:rPr lang="en-US" sz="2000" b="0" i="0" u="none" strike="noStrike" baseline="0" dirty="0"/>
              <a:t> G. Braun, M.D. ABSTRACT </a:t>
            </a:r>
          </a:p>
          <a:p>
            <a:r>
              <a:rPr lang="en-US" sz="2000" b="0" i="0" u="none" strike="noStrike" baseline="0" dirty="0"/>
              <a:t>The BASK model conceptualizes the complex phenomenology of dissociation along with dimensions of Behavior, Affect, Sensation, and Knowledge. The process of dissociation itself, hypnosis, and the clinical mental disorders that constitute the dissociative disorders are described in terms of this model and illustrated. (Braun – The BASK Model)</a:t>
            </a:r>
          </a:p>
          <a:p>
            <a:r>
              <a:rPr lang="en-US" sz="2000" b="1" i="0" u="none" strike="noStrike" baseline="0" dirty="0"/>
              <a:t>The BASK Model of Dissociation</a:t>
            </a:r>
            <a:endParaRPr lang="en-US" sz="2000" b="0" i="0" u="none" strike="noStrike" baseline="0" dirty="0"/>
          </a:p>
          <a:p>
            <a:r>
              <a:rPr lang="en-US" sz="2000" b="0" i="0" u="none" strike="noStrike" baseline="0" dirty="0"/>
              <a:t>Traces the historical development of the concept of dissociation and presents a contemporary model of the dissociative process, BASK, an acronym representing the dimensions of behavior, affect, sensation, and knowledge. Dissociation is considered as an extreme point on a continuum of awareness that also includes repression, denial, suppression, and full awareness. The BASK model is used to conceptualize normal dissociative processes, such as hypnosis, and to describe dissociative disorders. These include psychogenic amnesia and fugue states, depersonalization, derealization, posttraumatic stress disorder (PTSD), atypical dissociative disorders, and typical and atypical multiple personality disorders. (APA PsycINFO)</a:t>
            </a:r>
            <a:endParaRPr lang="en-US" sz="2000" dirty="0"/>
          </a:p>
        </p:txBody>
      </p:sp>
    </p:spTree>
    <p:extLst>
      <p:ext uri="{BB962C8B-B14F-4D97-AF65-F5344CB8AC3E}">
        <p14:creationId xmlns:p14="http://schemas.microsoft.com/office/powerpoint/2010/main" val="25200833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C5A4-9F3C-51B4-B458-581A1EB5822E}"/>
              </a:ext>
            </a:extLst>
          </p:cNvPr>
          <p:cNvSpPr>
            <a:spLocks noGrp="1"/>
          </p:cNvSpPr>
          <p:nvPr>
            <p:ph type="title"/>
          </p:nvPr>
        </p:nvSpPr>
        <p:spPr/>
        <p:txBody>
          <a:bodyPr/>
          <a:lstStyle/>
          <a:p>
            <a:r>
              <a:rPr lang="en-US" dirty="0"/>
              <a:t>                           Braun’s Studies</a:t>
            </a:r>
          </a:p>
        </p:txBody>
      </p:sp>
      <p:sp>
        <p:nvSpPr>
          <p:cNvPr id="3" name="Content Placeholder 2">
            <a:extLst>
              <a:ext uri="{FF2B5EF4-FFF2-40B4-BE49-F238E27FC236}">
                <a16:creationId xmlns:a16="http://schemas.microsoft.com/office/drawing/2014/main" id="{EA172585-11C9-F1DD-2655-F1E2359FC027}"/>
              </a:ext>
            </a:extLst>
          </p:cNvPr>
          <p:cNvSpPr>
            <a:spLocks noGrp="1"/>
          </p:cNvSpPr>
          <p:nvPr>
            <p:ph idx="1"/>
          </p:nvPr>
        </p:nvSpPr>
        <p:spPr/>
        <p:txBody>
          <a:bodyPr>
            <a:normAutofit/>
          </a:bodyPr>
          <a:lstStyle/>
          <a:p>
            <a:r>
              <a:rPr lang="en-US" sz="2400" b="1" i="0" u="none" strike="noStrike" baseline="0" dirty="0"/>
              <a:t>Dissociative states in multiple personality disorder: A quantitative study</a:t>
            </a:r>
          </a:p>
          <a:p>
            <a:r>
              <a:rPr lang="en-US" sz="2400" b="1" dirty="0"/>
              <a:t>“</a:t>
            </a:r>
            <a:r>
              <a:rPr lang="en-US" sz="2400" b="1" i="0" u="none" strike="noStrike" baseline="0" dirty="0"/>
              <a:t>Our results suggest that simple confabulation is not an adequate model for the MPD syndrome</a:t>
            </a:r>
            <a:r>
              <a:rPr lang="en-US" sz="2400" b="0" i="0" u="none" strike="noStrike" baseline="0" dirty="0"/>
              <a:t>, and we consider a possible role for state-dependent learning in the phenomenology of MPD.</a:t>
            </a:r>
            <a:r>
              <a:rPr lang="en-US" sz="2400" b="1" dirty="0"/>
              <a:t>”</a:t>
            </a:r>
          </a:p>
          <a:p>
            <a:r>
              <a:rPr lang="en-US" sz="2400" b="1" i="0" u="none" strike="noStrike" baseline="0" dirty="0"/>
              <a:t>Patients reporting ritual abuse in childhood</a:t>
            </a:r>
            <a:r>
              <a:rPr lang="en-US" sz="2400" b="0" i="0" u="none" strike="noStrike" baseline="0" dirty="0"/>
              <a:t>: A clinical syndrome.</a:t>
            </a:r>
            <a:endParaRPr lang="en-US" sz="2400" b="1" i="0" u="none" strike="noStrike" baseline="0" dirty="0"/>
          </a:p>
          <a:p>
            <a:r>
              <a:rPr lang="en-US" sz="2400" b="0" i="0" u="none" strike="noStrike" baseline="0" dirty="0"/>
              <a:t>Thirty-seven adult dissociative disorder patients who reported ritual abuse in childhood by satanic cults are described. Patients came from a variety of separate clinical settings and geographical locations and reported a number of similar abuses. The most frequently reported types of ritual abuse are outlined, and a clinical syndrome is presented.</a:t>
            </a:r>
            <a:endParaRPr lang="en-US" sz="2400" b="1" dirty="0"/>
          </a:p>
          <a:p>
            <a:r>
              <a:rPr lang="en-US" sz="2400" b="0" i="0" u="none" strike="noStrike" baseline="0" dirty="0"/>
              <a:t>Treatment of Multiple Personality Disorder - Bennett G. Braun</a:t>
            </a:r>
            <a:endParaRPr lang="en-US" sz="2400" dirty="0"/>
          </a:p>
        </p:txBody>
      </p:sp>
    </p:spTree>
    <p:extLst>
      <p:ext uri="{BB962C8B-B14F-4D97-AF65-F5344CB8AC3E}">
        <p14:creationId xmlns:p14="http://schemas.microsoft.com/office/powerpoint/2010/main" val="3814311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7383-722C-ACAF-7E74-CA39369264A7}"/>
              </a:ext>
            </a:extLst>
          </p:cNvPr>
          <p:cNvSpPr>
            <a:spLocks noGrp="1"/>
          </p:cNvSpPr>
          <p:nvPr>
            <p:ph type="title"/>
          </p:nvPr>
        </p:nvSpPr>
        <p:spPr/>
        <p:txBody>
          <a:bodyPr/>
          <a:lstStyle/>
          <a:p>
            <a:r>
              <a:rPr lang="en-US" dirty="0"/>
              <a:t>              Harassment of Bennett Braun</a:t>
            </a:r>
          </a:p>
        </p:txBody>
      </p:sp>
      <p:sp>
        <p:nvSpPr>
          <p:cNvPr id="3" name="Content Placeholder 2">
            <a:extLst>
              <a:ext uri="{FF2B5EF4-FFF2-40B4-BE49-F238E27FC236}">
                <a16:creationId xmlns:a16="http://schemas.microsoft.com/office/drawing/2014/main" id="{41044E53-C27A-4217-F015-828121225408}"/>
              </a:ext>
            </a:extLst>
          </p:cNvPr>
          <p:cNvSpPr>
            <a:spLocks noGrp="1"/>
          </p:cNvSpPr>
          <p:nvPr>
            <p:ph idx="1"/>
          </p:nvPr>
        </p:nvSpPr>
        <p:spPr/>
        <p:txBody>
          <a:bodyPr>
            <a:normAutofit lnSpcReduction="10000"/>
          </a:bodyPr>
          <a:lstStyle/>
          <a:p>
            <a:r>
              <a:rPr lang="en-US" sz="1800" b="1" i="0" u="none" strike="noStrike" baseline="0" dirty="0"/>
              <a:t>Disciplined doctor licensed in Montana</a:t>
            </a:r>
            <a:r>
              <a:rPr lang="en-US" sz="1800" b="0" i="0" u="none" strike="noStrike" baseline="0" dirty="0"/>
              <a:t> – Associated Press – October 16, 2003 By Bob </a:t>
            </a:r>
            <a:r>
              <a:rPr lang="en-US" sz="1800" b="0" i="0" u="none" strike="noStrike" baseline="0" dirty="0" err="1"/>
              <a:t>Anez</a:t>
            </a:r>
            <a:endParaRPr lang="en-US" sz="1800" b="0" i="0" u="none" strike="noStrike" baseline="0" dirty="0"/>
          </a:p>
          <a:p>
            <a:r>
              <a:rPr lang="en-US" sz="1800" b="0" i="0" u="none" strike="noStrike" baseline="0" dirty="0"/>
              <a:t>After legal attacks in the 1990’s, he agreed to a two-year suspension of his medical license in October 1999 and was given five years probation after accusations by a former patient. Braun had stated that he didn’t contest his license suspension and $5,000 fine because he was exhausted financially, emotionally and physically. He said he spent about $500,000 to initially fight the disciplinary case.</a:t>
            </a:r>
          </a:p>
          <a:p>
            <a:r>
              <a:rPr lang="en-US" sz="1800" b="1" i="0" u="none" strike="noStrike" baseline="0" dirty="0"/>
              <a:t>Candidate accused by former patient </a:t>
            </a:r>
            <a:r>
              <a:rPr lang="en-US" sz="1800" b="0" i="0" u="none" strike="noStrike" baseline="0" dirty="0"/>
              <a:t>by Thomas R. O’Donnell – Des Moines Register – 10/28/98 – “A former Iowan who won a $10.6 million settlement from a Chicago hospital and two psychiatrists said the diagnosis of multiple personalities and repressed memories of satanic cults that led to her lawsuit originated with a West Des Moines clinical social worker. But the social worker, Ann-Marie Baughman, now a Polk County legislative candidate, said that when she started counseling Patricia </a:t>
            </a:r>
            <a:r>
              <a:rPr lang="en-US" sz="1800" b="0" i="0" u="none" strike="noStrike" baseline="0" dirty="0" err="1"/>
              <a:t>Burgus</a:t>
            </a:r>
            <a:r>
              <a:rPr lang="en-US" sz="1800" b="0" i="0" u="none" strike="noStrike" baseline="0" dirty="0"/>
              <a:t> in 1982, </a:t>
            </a:r>
            <a:r>
              <a:rPr lang="en-US" sz="1800" b="0" i="0" u="none" strike="noStrike" baseline="0" dirty="0" err="1"/>
              <a:t>Burgus</a:t>
            </a:r>
            <a:r>
              <a:rPr lang="en-US" sz="1800" b="0" i="0" u="none" strike="noStrike" baseline="0" dirty="0"/>
              <a:t> was a troubled woman who was threatening to kill herself and others. </a:t>
            </a:r>
            <a:r>
              <a:rPr lang="en-US" sz="1800" b="0" i="0" u="none" strike="noStrike" baseline="0" dirty="0" err="1"/>
              <a:t>Burgus</a:t>
            </a:r>
            <a:r>
              <a:rPr lang="en-US" sz="1800" b="0" i="0" u="none" strike="noStrike" baseline="0" dirty="0"/>
              <a:t>…also was displaying behavior that Baughman could not understand. “It was the physical changes more than just the verbal expressions of what she was telling me” that led Baughman to conclude she was seeing multiple personalities. The “muscles in her face would all relax . . . and she would just look different. It was just the eeriest thing….But suggestions that Braun somehow planted the horrific memories in </a:t>
            </a:r>
            <a:r>
              <a:rPr lang="en-US" sz="1800" b="0" i="0" u="none" strike="noStrike" baseline="0" dirty="0" err="1"/>
              <a:t>Burgus</a:t>
            </a:r>
            <a:r>
              <a:rPr lang="en-US" sz="1800" b="0" i="0" u="none" strike="noStrike" baseline="0" dirty="0"/>
              <a:t>’ head are wrong, Baughman said, because they started surfacing during her sessions with </a:t>
            </a:r>
            <a:r>
              <a:rPr lang="en-US" sz="1800" b="0" i="0" u="none" strike="noStrike" baseline="0" dirty="0" err="1"/>
              <a:t>Burgus</a:t>
            </a:r>
            <a:r>
              <a:rPr lang="en-US" sz="1800" b="0" i="0" u="none" strike="noStrike" baseline="0" dirty="0"/>
              <a:t> in Des Moines….In the settlement, reached last fall after six years of litigation, neither the hospital nor the psychiatrists, Braun and Elva </a:t>
            </a:r>
            <a:r>
              <a:rPr lang="en-US" sz="1800" b="0" i="0" u="none" strike="noStrike" baseline="0" dirty="0" err="1"/>
              <a:t>Poznanski</a:t>
            </a:r>
            <a:r>
              <a:rPr lang="en-US" sz="1800" b="0" i="0" u="none" strike="noStrike" baseline="0" dirty="0"/>
              <a:t>, admitted fault. Braun has said his insurance company settled over his objections.”</a:t>
            </a:r>
          </a:p>
          <a:p>
            <a:endParaRPr lang="en-US" dirty="0"/>
          </a:p>
        </p:txBody>
      </p:sp>
    </p:spTree>
    <p:extLst>
      <p:ext uri="{BB962C8B-B14F-4D97-AF65-F5344CB8AC3E}">
        <p14:creationId xmlns:p14="http://schemas.microsoft.com/office/powerpoint/2010/main" val="3770882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23D8F-082D-B3DD-B386-70EC7DFB1736}"/>
              </a:ext>
            </a:extLst>
          </p:cNvPr>
          <p:cNvSpPr>
            <a:spLocks noGrp="1"/>
          </p:cNvSpPr>
          <p:nvPr>
            <p:ph type="title"/>
          </p:nvPr>
        </p:nvSpPr>
        <p:spPr/>
        <p:txBody>
          <a:bodyPr/>
          <a:lstStyle/>
          <a:p>
            <a:r>
              <a:rPr lang="en-US" dirty="0"/>
              <a:t>                          </a:t>
            </a:r>
            <a:r>
              <a:rPr lang="en-US" dirty="0" err="1"/>
              <a:t>Burgus</a:t>
            </a:r>
            <a:r>
              <a:rPr lang="en-US" dirty="0"/>
              <a:t> v. Braun</a:t>
            </a:r>
          </a:p>
        </p:txBody>
      </p:sp>
      <p:sp>
        <p:nvSpPr>
          <p:cNvPr id="3" name="Content Placeholder 2">
            <a:extLst>
              <a:ext uri="{FF2B5EF4-FFF2-40B4-BE49-F238E27FC236}">
                <a16:creationId xmlns:a16="http://schemas.microsoft.com/office/drawing/2014/main" id="{E7FAA5C9-C22C-CFDD-66D7-0937AAD16C14}"/>
              </a:ext>
            </a:extLst>
          </p:cNvPr>
          <p:cNvSpPr>
            <a:spLocks noGrp="1"/>
          </p:cNvSpPr>
          <p:nvPr>
            <p:ph idx="1"/>
          </p:nvPr>
        </p:nvSpPr>
        <p:spPr/>
        <p:txBody>
          <a:bodyPr>
            <a:normAutofit lnSpcReduction="10000"/>
          </a:bodyPr>
          <a:lstStyle/>
          <a:p>
            <a:r>
              <a:rPr lang="en-US" sz="1800" b="0" i="0" u="none" strike="noStrike" baseline="0" dirty="0"/>
              <a:t>Here’s a summary of the research on </a:t>
            </a:r>
            <a:r>
              <a:rPr lang="en-US" sz="1800" b="0" i="0" u="none" strike="noStrike" baseline="0" dirty="0" err="1"/>
              <a:t>Burgus</a:t>
            </a:r>
            <a:r>
              <a:rPr lang="en-US" sz="1800" b="0" i="0" u="none" strike="noStrike" baseline="0" dirty="0"/>
              <a:t> v. Braun et al that was presented by a researcher at the 2002 International Society for the Study of Dissociation conference in Baltimore</a:t>
            </a:r>
          </a:p>
          <a:p>
            <a:r>
              <a:rPr lang="en-US" sz="1800" b="0" i="0" u="none" strike="noStrike" baseline="0" dirty="0"/>
              <a:t>In 1993 the </a:t>
            </a:r>
            <a:r>
              <a:rPr lang="en-US" sz="1800" b="0" i="0" u="none" strike="noStrike" baseline="0" dirty="0" err="1"/>
              <a:t>Burgus</a:t>
            </a:r>
            <a:r>
              <a:rPr lang="en-US" sz="1800" b="0" i="0" u="none" strike="noStrike" baseline="0" dirty="0"/>
              <a:t> family filed a malpractice lawsuit against Rush-Presbyterian-St. Luke’s Medical Center, Dr. Elva </a:t>
            </a:r>
            <a:r>
              <a:rPr lang="en-US" sz="1800" b="0" i="0" u="none" strike="noStrike" baseline="0" dirty="0" err="1"/>
              <a:t>Poznanski</a:t>
            </a:r>
            <a:r>
              <a:rPr lang="en-US" sz="1800" b="0" i="0" u="none" strike="noStrike" baseline="0" dirty="0"/>
              <a:t>, the boys” psychiatrist, and Dr. Bennett Braun, Pat’s psychiatrist…Before her hospitalization at Rush in 1983, Pat spent most days in bed in with the curtains drawn, unable to care for herself. She threatened to kill herself and others. Her husband came home for lunch to make sure the boys were fed. She became convinced that the doctor who did her tubal ligation had implanted a fetus during the surgery. She approached mothers of infant daughters, asking them if they would trade their daughter for her infant son, Mikey. Pat entered Rush diagnosed with multiple personality disorder and borderline personality disorder. Upon admission Pat was agitated and incoherent. During her first month on the unit and before she was placed on meds, Pat told staff “I’m switching [personalities] out of control today. I’m doing so much switching today I can’t believe it.” Pat testified that the rapid switching decreased over time as her medications were increased….Other patients said they recognized her from her participation in cult-related criminal activities. At the time of her release from Rush in 1987 Pat was more stable and integrated. Did Pat’s psychiatrist implant false memories as Pat has claimed? On January 17, 1997, a defense attorney asked Pat about the source of her memories. Pat repeatedly conceded that she had originated all the memories herself. Her psychiatrist did not implant any memories. He had simply passed on to her what the other patients had reported.”  (ritualabuse.us)</a:t>
            </a:r>
            <a:endParaRPr lang="en-US" dirty="0"/>
          </a:p>
        </p:txBody>
      </p:sp>
    </p:spTree>
    <p:extLst>
      <p:ext uri="{BB962C8B-B14F-4D97-AF65-F5344CB8AC3E}">
        <p14:creationId xmlns:p14="http://schemas.microsoft.com/office/powerpoint/2010/main" val="3702171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8A28B-FEBA-E0A0-915F-D4CBBF8DD369}"/>
              </a:ext>
            </a:extLst>
          </p:cNvPr>
          <p:cNvSpPr>
            <a:spLocks noGrp="1"/>
          </p:cNvSpPr>
          <p:nvPr>
            <p:ph type="title"/>
          </p:nvPr>
        </p:nvSpPr>
        <p:spPr/>
        <p:txBody>
          <a:bodyPr/>
          <a:lstStyle/>
          <a:p>
            <a:r>
              <a:rPr lang="en-US" dirty="0"/>
              <a:t>                      Hypnosis and MPD</a:t>
            </a:r>
          </a:p>
        </p:txBody>
      </p:sp>
      <p:sp>
        <p:nvSpPr>
          <p:cNvPr id="3" name="Content Placeholder 2">
            <a:extLst>
              <a:ext uri="{FF2B5EF4-FFF2-40B4-BE49-F238E27FC236}">
                <a16:creationId xmlns:a16="http://schemas.microsoft.com/office/drawing/2014/main" id="{9102FA91-9E7D-CB7F-65BB-072ABACFD15F}"/>
              </a:ext>
            </a:extLst>
          </p:cNvPr>
          <p:cNvSpPr>
            <a:spLocks noGrp="1"/>
          </p:cNvSpPr>
          <p:nvPr>
            <p:ph idx="1"/>
          </p:nvPr>
        </p:nvSpPr>
        <p:spPr/>
        <p:txBody>
          <a:bodyPr>
            <a:normAutofit/>
          </a:bodyPr>
          <a:lstStyle/>
          <a:p>
            <a:r>
              <a:rPr lang="en-US" i="0" u="none" strike="noStrike" baseline="0" dirty="0"/>
              <a:t>Though derided by “skeptics,” the research around hypnosis and MPD (now called DID) was extensive in the early 1990’s. </a:t>
            </a:r>
          </a:p>
          <a:p>
            <a:r>
              <a:rPr lang="en-US" i="0" u="none" strike="noStrike" baseline="0" dirty="0"/>
              <a:t>D. C. Hammond was and is highly credentialed and respected in his field. He corroborates his work in this article with the accounts of others. He shows how he did not lead his clients but carefully questioned them.</a:t>
            </a:r>
          </a:p>
          <a:p>
            <a:r>
              <a:rPr lang="en-US" b="0" i="0" u="none" strike="noStrike" baseline="0" dirty="0"/>
              <a:t>Unfortunately, soon after his speech occurred, the false memory groups started taking over the media coverage and severe harassment of clinicians and researchers occurred, stopping and silencing much of this type of research.</a:t>
            </a:r>
          </a:p>
          <a:p>
            <a:endParaRPr lang="en-US" dirty="0"/>
          </a:p>
        </p:txBody>
      </p:sp>
    </p:spTree>
    <p:extLst>
      <p:ext uri="{BB962C8B-B14F-4D97-AF65-F5344CB8AC3E}">
        <p14:creationId xmlns:p14="http://schemas.microsoft.com/office/powerpoint/2010/main" val="23252157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444DA-567F-4223-F397-9CF206FC3146}"/>
              </a:ext>
            </a:extLst>
          </p:cNvPr>
          <p:cNvSpPr>
            <a:spLocks noGrp="1"/>
          </p:cNvSpPr>
          <p:nvPr>
            <p:ph type="title"/>
          </p:nvPr>
        </p:nvSpPr>
        <p:spPr/>
        <p:txBody>
          <a:bodyPr>
            <a:normAutofit/>
          </a:bodyPr>
          <a:lstStyle/>
          <a:p>
            <a:r>
              <a:rPr lang="en-US" sz="3600" b="0" i="0" u="none" strike="noStrike" baseline="0" dirty="0"/>
              <a:t>                    Hypnosis in MPD: Ritual Abuse</a:t>
            </a:r>
            <a:endParaRPr lang="en-US" sz="3600" dirty="0"/>
          </a:p>
        </p:txBody>
      </p:sp>
      <p:sp>
        <p:nvSpPr>
          <p:cNvPr id="3" name="Content Placeholder 2">
            <a:extLst>
              <a:ext uri="{FF2B5EF4-FFF2-40B4-BE49-F238E27FC236}">
                <a16:creationId xmlns:a16="http://schemas.microsoft.com/office/drawing/2014/main" id="{6FEC5CE1-2780-9FEC-4EF3-458AC48AB452}"/>
              </a:ext>
            </a:extLst>
          </p:cNvPr>
          <p:cNvSpPr>
            <a:spLocks noGrp="1"/>
          </p:cNvSpPr>
          <p:nvPr>
            <p:ph idx="1"/>
          </p:nvPr>
        </p:nvSpPr>
        <p:spPr/>
        <p:txBody>
          <a:bodyPr>
            <a:normAutofit fontScale="47500" lnSpcReduction="20000"/>
          </a:bodyPr>
          <a:lstStyle/>
          <a:p>
            <a:r>
              <a:rPr lang="en-US" sz="3300" b="0" i="0" u="none" strike="noStrike" baseline="0" dirty="0"/>
              <a:t>Herein is the lecture by D.C. Hammond, originally entitled “Hypnosis in MPD: Ritual Abuse,” but now usually known as the “Greenbaum Speech,” delivered at the Fourth Annual Eastern Regional Conference on Abuse and Multiple Personality Disorder (MPD), Thursday June 25, 1992, at the Radisson Plaza Hotel, Mark Center, Alexandria, Virginia. Sponsored by the Center for Abuse Recovery &amp; Empowerment, The Psychiatric Institute of Washington, D.C.</a:t>
            </a:r>
          </a:p>
          <a:p>
            <a:r>
              <a:rPr lang="en-US" sz="1800" b="0" i="0" u="none" strike="noStrike" baseline="0" dirty="0"/>
              <a:t>In the introduction the following background information is given for D. Corydon Hammond:</a:t>
            </a:r>
          </a:p>
          <a:p>
            <a:r>
              <a:rPr lang="en-US" sz="1800" b="0" i="0" u="none" strike="noStrike" baseline="0" dirty="0"/>
              <a:t>B.S., M.S., Ph.D. (Counseling Psychology) from the University of Utah.</a:t>
            </a:r>
          </a:p>
          <a:p>
            <a:r>
              <a:rPr lang="en-US" sz="1800" b="0" i="0" u="none" strike="noStrike" baseline="0" dirty="0"/>
              <a:t>Diplomate in Clinical Hypnosis, the American Board of Psychological Hypnosis.</a:t>
            </a:r>
          </a:p>
          <a:p>
            <a:r>
              <a:rPr lang="en-US" sz="1800" b="0" i="0" u="none" strike="noStrike" baseline="0" dirty="0"/>
              <a:t>Diplomate in Sex Therapy, the American Board of Sexology.</a:t>
            </a:r>
          </a:p>
          <a:p>
            <a:r>
              <a:rPr lang="en-US" sz="1800" b="0" i="0" u="none" strike="noStrike" baseline="0" dirty="0"/>
              <a:t>Clinical Supervisor and Board Examiner, American Board of Sexology.</a:t>
            </a:r>
          </a:p>
          <a:p>
            <a:r>
              <a:rPr lang="en-US" sz="1800" b="0" i="0" u="none" strike="noStrike" baseline="0" dirty="0"/>
              <a:t>Diplomate in Marital and Sex Therapy, American Board of Family Psychology.</a:t>
            </a:r>
          </a:p>
          <a:p>
            <a:r>
              <a:rPr lang="en-US" sz="1800" b="0" i="0" u="none" strike="noStrike" baseline="0" dirty="0"/>
              <a:t>Licensed Psychologist, Licensed Marital Therapist, Licensed Family Therapist, State of Utah.</a:t>
            </a:r>
          </a:p>
          <a:p>
            <a:r>
              <a:rPr lang="en-US" sz="1800" b="0" i="0" u="none" strike="noStrike" baseline="0" dirty="0"/>
              <a:t>Research Associate Professor of Physical Medicine and Rehabilitation, Utah School of Medicine.</a:t>
            </a:r>
          </a:p>
          <a:p>
            <a:r>
              <a:rPr lang="en-US" sz="1800" b="0" i="0" u="none" strike="noStrike" baseline="0" dirty="0"/>
              <a:t>Director and Founder of the Sex and Marital Therapy Clinic, University of Utah.</a:t>
            </a:r>
          </a:p>
          <a:p>
            <a:r>
              <a:rPr lang="en-US" sz="1800" b="0" i="0" u="none" strike="noStrike" baseline="0" dirty="0"/>
              <a:t>Adjunct Associate Professor of Educational Psychology, University of Utah Abstract.</a:t>
            </a:r>
          </a:p>
          <a:p>
            <a:r>
              <a:rPr lang="en-US" sz="1800" b="0" i="0" u="none" strike="noStrike" baseline="0" dirty="0"/>
              <a:t>Editor, The American Journal of Clinical Hypnosis.</a:t>
            </a:r>
          </a:p>
          <a:p>
            <a:r>
              <a:rPr lang="en-US" sz="1800" b="0" i="0" u="none" strike="noStrike" baseline="0" dirty="0"/>
              <a:t>Advising Editor and Founding Member, Editorial Board, The </a:t>
            </a:r>
            <a:r>
              <a:rPr lang="en-US" sz="1800" b="0" i="0" u="none" strike="noStrike" baseline="0" dirty="0" err="1"/>
              <a:t>Ericksonian</a:t>
            </a:r>
            <a:r>
              <a:rPr lang="en-US" sz="1800" b="0" i="0" u="none" strike="noStrike" baseline="0" dirty="0"/>
              <a:t> Monograph.</a:t>
            </a:r>
          </a:p>
          <a:p>
            <a:r>
              <a:rPr lang="en-US" sz="1800" b="0" i="0" u="none" strike="noStrike" baseline="0" dirty="0"/>
              <a:t>Referee, The Journal of Abnormal Psychology.</a:t>
            </a:r>
          </a:p>
          <a:p>
            <a:r>
              <a:rPr lang="en-US" sz="1800" b="0" i="0" u="none" strike="noStrike" baseline="0" dirty="0"/>
              <a:t>1989 Presidential Award of Merit, American Society of Clinical Hypnosis.</a:t>
            </a:r>
          </a:p>
          <a:p>
            <a:r>
              <a:rPr lang="en-US" sz="1800" b="0" i="0" u="none" strike="noStrike" baseline="0" dirty="0"/>
              <a:t>1990 Urban Sector Award, American Society of Clinical Hypnosis.</a:t>
            </a:r>
          </a:p>
          <a:p>
            <a:r>
              <a:rPr lang="en-US" sz="1800" b="0" i="0" u="none" strike="noStrike" baseline="0" dirty="0"/>
              <a:t>Current President, American Society of Clinical Hypnosis.</a:t>
            </a:r>
          </a:p>
          <a:p>
            <a:endParaRPr lang="en-US" dirty="0"/>
          </a:p>
        </p:txBody>
      </p:sp>
    </p:spTree>
    <p:extLst>
      <p:ext uri="{BB962C8B-B14F-4D97-AF65-F5344CB8AC3E}">
        <p14:creationId xmlns:p14="http://schemas.microsoft.com/office/powerpoint/2010/main" val="22058805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CFD0-E96B-694B-A592-CA243D77ACE0}"/>
              </a:ext>
            </a:extLst>
          </p:cNvPr>
          <p:cNvSpPr>
            <a:spLocks noGrp="1"/>
          </p:cNvSpPr>
          <p:nvPr>
            <p:ph type="title"/>
          </p:nvPr>
        </p:nvSpPr>
        <p:spPr/>
        <p:txBody>
          <a:bodyPr>
            <a:normAutofit/>
          </a:bodyPr>
          <a:lstStyle/>
          <a:p>
            <a:r>
              <a:rPr lang="en-US" sz="6000" b="0" i="0" u="none" strike="noStrike" baseline="0" dirty="0"/>
              <a:t>  Hypnosis in MPD: Ritual Abuse </a:t>
            </a:r>
            <a:endParaRPr lang="en-US" sz="6000" dirty="0"/>
          </a:p>
        </p:txBody>
      </p:sp>
      <p:sp>
        <p:nvSpPr>
          <p:cNvPr id="3" name="Content Placeholder 2">
            <a:extLst>
              <a:ext uri="{FF2B5EF4-FFF2-40B4-BE49-F238E27FC236}">
                <a16:creationId xmlns:a16="http://schemas.microsoft.com/office/drawing/2014/main" id="{F23CFB0B-9E79-BA91-AF49-D04783968485}"/>
              </a:ext>
            </a:extLst>
          </p:cNvPr>
          <p:cNvSpPr>
            <a:spLocks noGrp="1"/>
          </p:cNvSpPr>
          <p:nvPr>
            <p:ph idx="1"/>
          </p:nvPr>
        </p:nvSpPr>
        <p:spPr/>
        <p:txBody>
          <a:bodyPr>
            <a:normAutofit/>
          </a:bodyPr>
          <a:lstStyle/>
          <a:p>
            <a:r>
              <a:rPr lang="en-US" sz="2000" b="0" i="0" u="none" strike="noStrike" baseline="0" dirty="0"/>
              <a:t>Okay. I want to start off by talking a little about trance-training and the use of hypnotic phenomena with an MPD dissociative-disorder population, to talk some about unconscious exploration, methods of doing that, the use of imagery and symbolic imagery techniques for managing physical symptoms, input overload, things like that. Before the day’s out, I want to spend some time talking about something I think has been completely neglected in the field of dissociative disorders, and that’s talking about methods of profound calming for automatic hyper-arousal that’s been conditioned in these patients….</a:t>
            </a:r>
          </a:p>
          <a:p>
            <a:endParaRPr lang="en-US" sz="2000" b="0" i="0" u="none" strike="noStrike" baseline="0" dirty="0"/>
          </a:p>
          <a:p>
            <a:r>
              <a:rPr lang="en-US" sz="2000" b="0" i="0" u="none" strike="noStrike" baseline="0" dirty="0"/>
              <a:t>Here’s where it appears to have come from. At the end of World War II, before it even ended, Allen Dulles and people from our Intelligence Community were already in Switzerland making contact to get out Nazi scientists. As World War II ends, they not only get out rocket scientists, but they also get out some Nazi doctors who have been doing mind-control research in the camps.</a:t>
            </a:r>
            <a:endParaRPr lang="en-US" sz="2000" dirty="0"/>
          </a:p>
        </p:txBody>
      </p:sp>
    </p:spTree>
    <p:extLst>
      <p:ext uri="{BB962C8B-B14F-4D97-AF65-F5344CB8AC3E}">
        <p14:creationId xmlns:p14="http://schemas.microsoft.com/office/powerpoint/2010/main" val="4145392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1A24F-A1B8-27EF-ADDD-8E1AA07E3D60}"/>
              </a:ext>
            </a:extLst>
          </p:cNvPr>
          <p:cNvSpPr>
            <a:spLocks noGrp="1"/>
          </p:cNvSpPr>
          <p:nvPr>
            <p:ph type="title"/>
          </p:nvPr>
        </p:nvSpPr>
        <p:spPr/>
        <p:txBody>
          <a:bodyPr/>
          <a:lstStyle/>
          <a:p>
            <a:r>
              <a:rPr lang="en-US" sz="4400" b="0" i="0" u="none" strike="noStrike" baseline="0" dirty="0"/>
              <a:t>               Hypnosis in MPD: Ritual Abuse</a:t>
            </a:r>
            <a:endParaRPr lang="en-US" dirty="0"/>
          </a:p>
        </p:txBody>
      </p:sp>
      <p:sp>
        <p:nvSpPr>
          <p:cNvPr id="3" name="Content Placeholder 2">
            <a:extLst>
              <a:ext uri="{FF2B5EF4-FFF2-40B4-BE49-F238E27FC236}">
                <a16:creationId xmlns:a16="http://schemas.microsoft.com/office/drawing/2014/main" id="{7DDA2C9F-1B49-4D33-EE04-B374CCD61674}"/>
              </a:ext>
            </a:extLst>
          </p:cNvPr>
          <p:cNvSpPr>
            <a:spLocks noGrp="1"/>
          </p:cNvSpPr>
          <p:nvPr>
            <p:ph idx="1"/>
          </p:nvPr>
        </p:nvSpPr>
        <p:spPr/>
        <p:txBody>
          <a:bodyPr>
            <a:normAutofit/>
          </a:bodyPr>
          <a:lstStyle/>
          <a:p>
            <a:r>
              <a:rPr lang="en-US" sz="1800" b="0" i="0" u="none" strike="noStrike" baseline="0" dirty="0"/>
              <a:t>Dr. H: A dear friend who’s one of the top people in the field, who I know has had death threats, but I know struggled for professional credibility in believing in MPD and was harshly criticized for even believing in that ten and fifteen years ago and struggled to a point of professional credibility. I think in his heart of hearts he knows it’s true, but he will say things like, “I wouldn’t be surprised to find tomorrow it was an international conspiracy, and I wouldn’t be surprised to find tomorrow that it is an urban myth and rumor.” He tries to stay right on the fence and the reason is because it’s controversial, because there is a campaign underway saying these are all false memories induced by, along with incest and everything else, by “Oprah” and by books like “The Courage to Heal” and by naive therapists using hypnosis. It’s controversial.</a:t>
            </a:r>
          </a:p>
          <a:p>
            <a:r>
              <a:rPr lang="en-US" sz="1800" b="0" i="0" u="none" strike="noStrike" baseline="0" dirty="0"/>
              <a:t>            My personal opinion has come to be that if they’re going to kill me, they’re going to kill me. There’s going to be an awful lot of information that’s been put away, that’ll go to investigative reporters and multiple investigative agencies, if it happens, and an awful lot of people like you, I hope, that if I ever have an accident will be pushing for a very large-scale investigation. I think we have to stand up as some kind of moral conscience at some point, and I tried to wait until we had gotten enough verification from independent places to have some real confidence that this was widespread.</a:t>
            </a:r>
          </a:p>
          <a:p>
            <a:r>
              <a:rPr lang="en-US" sz="1800" b="0" i="0" u="none" strike="noStrike" baseline="0" dirty="0"/>
              <a:t>Hammond and others later wrote - Memory, Trauma Treatment and the Law - a major work in the late 1990’s but did not return to the work he discussed in this speech.</a:t>
            </a:r>
            <a:endParaRPr lang="en-US" dirty="0"/>
          </a:p>
        </p:txBody>
      </p:sp>
    </p:spTree>
    <p:extLst>
      <p:ext uri="{BB962C8B-B14F-4D97-AF65-F5344CB8AC3E}">
        <p14:creationId xmlns:p14="http://schemas.microsoft.com/office/powerpoint/2010/main" val="42217107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0ADBC-1D5B-B3CE-8BD6-97D3A0D0CDDD}"/>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3C94F369-46D0-AA45-D7C4-AD66359EA820}"/>
              </a:ext>
            </a:extLst>
          </p:cNvPr>
          <p:cNvSpPr>
            <a:spLocks noGrp="1"/>
          </p:cNvSpPr>
          <p:nvPr>
            <p:ph idx="1"/>
          </p:nvPr>
        </p:nvSpPr>
        <p:spPr/>
        <p:txBody>
          <a:bodyPr>
            <a:normAutofit/>
          </a:bodyPr>
          <a:lstStyle/>
          <a:p>
            <a:r>
              <a:rPr lang="en-US" sz="2000" b="0" i="0" u="none" strike="noStrike" baseline="0" dirty="0"/>
              <a:t>The term False Memory Syndrome was created in 1992 by the False Memory Syndrome Foundation (FMSF)[1]. It has been called "a pseudoscientific syndrome that was developed to defend against claims of child abuse."[1] The FMSF was created by parents who claimed to be falsely accused of child sexual abuse.[1] The False Memory Syndrome was described as "a widespread social phenomenon where misguided therapists cause patients to invent memories of sexual abuse."[1] Research has shown that most delayed memories of childhood abuse are true[2]. In general, it has been shown that false allegations of childhood sexual abuse are rare, with some studies showing rates as low as one percent[3][4] and some studies showing slightly higher rates[3]. It has been found that children tend to understate rather than overstate the extent of any abuse experienced[3]. It has been stated that misinformation on the topic of child sexual abuse is widespread and that the media have contributed to this problem by reporting favorably on unproven and controversial claims like the False Memory Syndrome.... (Child Abuse Wiki)</a:t>
            </a:r>
            <a:endParaRPr lang="en-US" sz="2000" dirty="0"/>
          </a:p>
        </p:txBody>
      </p:sp>
    </p:spTree>
    <p:extLst>
      <p:ext uri="{BB962C8B-B14F-4D97-AF65-F5344CB8AC3E}">
        <p14:creationId xmlns:p14="http://schemas.microsoft.com/office/powerpoint/2010/main" val="1466670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CDA3-8643-2286-B0ED-102762E7378D}"/>
              </a:ext>
            </a:extLst>
          </p:cNvPr>
          <p:cNvSpPr>
            <a:spLocks noGrp="1"/>
          </p:cNvSpPr>
          <p:nvPr>
            <p:ph type="title"/>
          </p:nvPr>
        </p:nvSpPr>
        <p:spPr/>
        <p:txBody>
          <a:bodyPr>
            <a:normAutofit/>
          </a:bodyPr>
          <a:lstStyle/>
          <a:p>
            <a:r>
              <a:rPr lang="en-US" sz="3600" b="0" i="0" u="none" strike="noStrike" baseline="0" dirty="0"/>
              <a:t>This presentation will focus on different periods in the history of child and ritualistic abuse. </a:t>
            </a:r>
            <a:endParaRPr lang="en-US" sz="3600" dirty="0"/>
          </a:p>
        </p:txBody>
      </p:sp>
      <p:sp>
        <p:nvSpPr>
          <p:cNvPr id="3" name="Content Placeholder 2">
            <a:extLst>
              <a:ext uri="{FF2B5EF4-FFF2-40B4-BE49-F238E27FC236}">
                <a16:creationId xmlns:a16="http://schemas.microsoft.com/office/drawing/2014/main" id="{BEC67A1C-08F9-AB53-0C69-EC0AD7F9F4D8}"/>
              </a:ext>
            </a:extLst>
          </p:cNvPr>
          <p:cNvSpPr>
            <a:spLocks noGrp="1"/>
          </p:cNvSpPr>
          <p:nvPr>
            <p:ph idx="1"/>
          </p:nvPr>
        </p:nvSpPr>
        <p:spPr/>
        <p:txBody>
          <a:bodyPr>
            <a:normAutofit/>
          </a:bodyPr>
          <a:lstStyle/>
          <a:p>
            <a:endParaRPr lang="en-US" sz="3200" b="0" i="0" u="none" strike="noStrike" baseline="0" dirty="0"/>
          </a:p>
          <a:p>
            <a:r>
              <a:rPr lang="en-US" sz="3200" b="0" i="0" u="none" strike="noStrike" baseline="0" dirty="0"/>
              <a:t>“Ritual abuse has been defined as: a brutal form of abuse of children, adolescents, and adults, consisting of physical, sexual, and psychological abuse, and involving the use of rituals.” (Report of the Ritual Abuse Task Force - Los Angeles County Commission for Women </a:t>
            </a:r>
            <a:r>
              <a:rPr lang="en-US" sz="3200" b="0" i="0" u="none" strike="noStrike" baseline="0" dirty="0">
                <a:hlinkClick r:id="rId2"/>
              </a:rPr>
              <a:t>http://ritualabuse.us/ritualabuse/articles/report-of-the-ritual-abuse-task-force-los-angeles-county-commission-for-women/</a:t>
            </a:r>
            <a:r>
              <a:rPr lang="en-US" sz="3200" b="0" i="0" u="none" strike="noStrike" baseline="0" dirty="0"/>
              <a:t>  )</a:t>
            </a:r>
            <a:endParaRPr lang="en-US" sz="3200" dirty="0"/>
          </a:p>
        </p:txBody>
      </p:sp>
    </p:spTree>
    <p:extLst>
      <p:ext uri="{BB962C8B-B14F-4D97-AF65-F5344CB8AC3E}">
        <p14:creationId xmlns:p14="http://schemas.microsoft.com/office/powerpoint/2010/main" val="1739536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E1550-E37C-F31F-A64D-0DDC6F4C1795}"/>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F40681D3-C602-5044-59BD-E00A5F29A2C0}"/>
              </a:ext>
            </a:extLst>
          </p:cNvPr>
          <p:cNvSpPr>
            <a:spLocks noGrp="1"/>
          </p:cNvSpPr>
          <p:nvPr>
            <p:ph idx="1"/>
          </p:nvPr>
        </p:nvSpPr>
        <p:spPr/>
        <p:txBody>
          <a:bodyPr/>
          <a:lstStyle/>
          <a:p>
            <a:r>
              <a:rPr lang="en-US" sz="1800" b="0" i="0" u="none" strike="noStrike" baseline="0" dirty="0"/>
              <a:t>There is a great deal of evidence showing the existence of the phenomenon of recovered memory and the fairly high corroboration rates of these memories[6]. The base rates for memory commission errors have been shown to be quite low, at least in professional trauma treatment. The base rates in adult misinformation studies run between zero and 5 percent for adults and between 3 - 5 percent for children[7]. It has been shown that people who recover memories are a lot less suggestible than clinicians have been led to believe by false memory advocates[8]. It has been stated that false memories are rare[9] One research study showed the unlikelihood of being able to plant a false memory of a traumatic event[10]. Some have stated that the False Memory Syndrome is not a scientific syndrome[11].</a:t>
            </a:r>
            <a:endParaRPr lang="en-US" sz="1800" b="1" i="0" u="none" strike="noStrike" baseline="0" dirty="0"/>
          </a:p>
          <a:p>
            <a:endParaRPr lang="en-US" sz="1800" b="1" dirty="0"/>
          </a:p>
          <a:p>
            <a:r>
              <a:rPr lang="en-US" sz="1800" b="0" i="0" u="none" strike="noStrike" baseline="0" dirty="0"/>
              <a:t>Brown, </a:t>
            </a:r>
            <a:r>
              <a:rPr lang="en-US" sz="1800" b="0" i="0" u="none" strike="noStrike" baseline="0" dirty="0" err="1"/>
              <a:t>Sheflin</a:t>
            </a:r>
            <a:r>
              <a:rPr lang="en-US" sz="1800" b="0" i="0" u="none" strike="noStrike" baseline="0" dirty="0"/>
              <a:t> and Hammond (from Memory, Trauma Treatment and the Law) stated "The hypothesis that false memories can easily be implanted in psychotherapy (Lindsay &amp; Read, 1994; Loftus 1993; Loftus &amp; Ketcham, 1994; </a:t>
            </a:r>
            <a:r>
              <a:rPr lang="en-US" sz="1800" b="0" i="0" u="none" strike="noStrike" baseline="0" dirty="0" err="1"/>
              <a:t>Ofshe</a:t>
            </a:r>
            <a:r>
              <a:rPr lang="en-US" sz="1800" b="0" i="0" u="none" strike="noStrike" baseline="0" dirty="0"/>
              <a:t> and Watters, 1993, 1994; </a:t>
            </a:r>
            <a:r>
              <a:rPr lang="en-US" sz="1800" b="0" i="0" u="none" strike="noStrike" baseline="0" dirty="0" err="1"/>
              <a:t>Yapko</a:t>
            </a:r>
            <a:r>
              <a:rPr lang="en-US" sz="1800" b="0" i="0" u="none" strike="noStrike" baseline="0" dirty="0"/>
              <a:t>, 1994a) seriously overstates the available data. Since no studies have been conducted on suggested effects in psychotherapy per se, the idea of iatrogenic suggestion of false memories remains an untested hypothesis</a:t>
            </a:r>
            <a:r>
              <a:rPr lang="en-US" sz="1800" i="0" u="none" strike="noStrike" baseline="0" dirty="0"/>
              <a:t>....(Child Abuse Wiki)</a:t>
            </a:r>
            <a:endParaRPr lang="en-US" dirty="0"/>
          </a:p>
        </p:txBody>
      </p:sp>
    </p:spTree>
    <p:extLst>
      <p:ext uri="{BB962C8B-B14F-4D97-AF65-F5344CB8AC3E}">
        <p14:creationId xmlns:p14="http://schemas.microsoft.com/office/powerpoint/2010/main" val="38248073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DE75-265C-657D-5CCE-3806D5EAC743}"/>
              </a:ext>
            </a:extLst>
          </p:cNvPr>
          <p:cNvSpPr>
            <a:spLocks noGrp="1"/>
          </p:cNvSpPr>
          <p:nvPr>
            <p:ph type="title"/>
          </p:nvPr>
        </p:nvSpPr>
        <p:spPr/>
        <p:txBody>
          <a:bodyPr/>
          <a:lstStyle/>
          <a:p>
            <a:r>
              <a:rPr lang="en-US" dirty="0"/>
              <a:t>                 False Memory Syndrome</a:t>
            </a:r>
          </a:p>
        </p:txBody>
      </p:sp>
      <p:sp>
        <p:nvSpPr>
          <p:cNvPr id="3" name="Content Placeholder 2">
            <a:extLst>
              <a:ext uri="{FF2B5EF4-FFF2-40B4-BE49-F238E27FC236}">
                <a16:creationId xmlns:a16="http://schemas.microsoft.com/office/drawing/2014/main" id="{2F8B6780-30B5-9B03-C6AC-74AE902AFEAC}"/>
              </a:ext>
            </a:extLst>
          </p:cNvPr>
          <p:cNvSpPr>
            <a:spLocks noGrp="1"/>
          </p:cNvSpPr>
          <p:nvPr>
            <p:ph idx="1"/>
          </p:nvPr>
        </p:nvSpPr>
        <p:spPr/>
        <p:txBody>
          <a:bodyPr/>
          <a:lstStyle/>
          <a:p>
            <a:r>
              <a:rPr lang="en-US" sz="2400" b="0" i="0" u="none" strike="noStrike" baseline="0" dirty="0"/>
              <a:t>Critiques of the False Memory Syndrome Foundation and its theories</a:t>
            </a:r>
          </a:p>
          <a:p>
            <a:r>
              <a:rPr lang="en-US" sz="2400" b="0" i="0" u="none" strike="noStrike" baseline="0" dirty="0"/>
              <a:t>Members of the False Memory Syndrome Foundation have been critiqued for misrepresenting data and for their possible reasons for having created the idea of the syndrome.</a:t>
            </a:r>
          </a:p>
          <a:p>
            <a:r>
              <a:rPr lang="en-US" sz="2400" b="0" i="0" u="none" strike="noStrike" baseline="0" dirty="0"/>
              <a:t>In reply to a TV documentary about FMS, William </a:t>
            </a:r>
            <a:r>
              <a:rPr lang="en-US" sz="2400" b="0" i="0" u="none" strike="noStrike" baseline="0" dirty="0" err="1"/>
              <a:t>Freyd</a:t>
            </a:r>
            <a:r>
              <a:rPr lang="en-US" sz="2400" b="0" i="0" u="none" strike="noStrike" baseline="0" dirty="0"/>
              <a:t>, (Pamela </a:t>
            </a:r>
            <a:r>
              <a:rPr lang="en-US" sz="2400" b="0" i="0" u="none" strike="noStrike" baseline="0" dirty="0" err="1"/>
              <a:t>Freyd's</a:t>
            </a:r>
            <a:r>
              <a:rPr lang="en-US" sz="2400" b="0" i="0" u="none" strike="noStrike" baseline="0" dirty="0"/>
              <a:t> (one of the founders of the FMSF) stepbrother and sister-in-law) wrote "The False Memory Syndrome Foundation is a fraud designed to deny a reality that Peter and Pam have spent most of their lives trying to escape. There is no such thing as a False Memory Syndrome."[2] "In addition, Peter </a:t>
            </a:r>
            <a:r>
              <a:rPr lang="en-US" sz="2400" b="0" i="0" u="none" strike="noStrike" baseline="0" dirty="0" err="1"/>
              <a:t>Freyd's</a:t>
            </a:r>
            <a:r>
              <a:rPr lang="en-US" sz="2400" b="0" i="0" u="none" strike="noStrike" baseline="0" dirty="0"/>
              <a:t> own mother (who is also Pamela's step-mother) and his only sibling, a brother, were also estranged from Pamela and Peter. It should be noted that these family members support Jennifer's side of the story."[1]</a:t>
            </a:r>
          </a:p>
          <a:p>
            <a:endParaRPr lang="en-US" dirty="0"/>
          </a:p>
        </p:txBody>
      </p:sp>
    </p:spTree>
    <p:extLst>
      <p:ext uri="{BB962C8B-B14F-4D97-AF65-F5344CB8AC3E}">
        <p14:creationId xmlns:p14="http://schemas.microsoft.com/office/powerpoint/2010/main" val="788547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0BF3A-B9D2-D354-DFFA-69A5A95C5EF2}"/>
              </a:ext>
            </a:extLst>
          </p:cNvPr>
          <p:cNvSpPr>
            <a:spLocks noGrp="1"/>
          </p:cNvSpPr>
          <p:nvPr>
            <p:ph type="title"/>
          </p:nvPr>
        </p:nvSpPr>
        <p:spPr/>
        <p:txBody>
          <a:bodyPr/>
          <a:lstStyle/>
          <a:p>
            <a:r>
              <a:rPr lang="en-US" dirty="0"/>
              <a:t>		                David </a:t>
            </a:r>
            <a:r>
              <a:rPr lang="en-US" dirty="0" err="1"/>
              <a:t>Calof</a:t>
            </a:r>
            <a:endParaRPr lang="en-US" dirty="0"/>
          </a:p>
        </p:txBody>
      </p:sp>
      <p:sp>
        <p:nvSpPr>
          <p:cNvPr id="3" name="Content Placeholder 2">
            <a:extLst>
              <a:ext uri="{FF2B5EF4-FFF2-40B4-BE49-F238E27FC236}">
                <a16:creationId xmlns:a16="http://schemas.microsoft.com/office/drawing/2014/main" id="{8E87B8BE-9805-E553-DC0F-CB1165A25DE9}"/>
              </a:ext>
            </a:extLst>
          </p:cNvPr>
          <p:cNvSpPr>
            <a:spLocks noGrp="1"/>
          </p:cNvSpPr>
          <p:nvPr>
            <p:ph idx="1"/>
          </p:nvPr>
        </p:nvSpPr>
        <p:spPr/>
        <p:txBody>
          <a:bodyPr>
            <a:normAutofit/>
          </a:bodyPr>
          <a:lstStyle/>
          <a:p>
            <a:endParaRPr lang="en-US" sz="2000" b="0" i="0" u="none" strike="noStrike" baseline="0" dirty="0"/>
          </a:p>
          <a:p>
            <a:r>
              <a:rPr lang="en-US" sz="2000" b="0" i="0" u="none" strike="noStrike" baseline="0" dirty="0" err="1"/>
              <a:t>Calof</a:t>
            </a:r>
            <a:r>
              <a:rPr lang="en-US" sz="2000" b="0" i="0" u="none" strike="noStrike" baseline="0" dirty="0"/>
              <a:t>, D.L. (1998). Notes from a practice under siege: Harassment, defamation, and intimidation in the name of science Ethics and Behavior, 8(2) p. 161-187. "For over three years, however, a group of proponents of the false memory syndrome (FMS) hypothesis, including members, officials, and supporters of the False Memory Syndrome Foundation, Inc., have waged a multi-modal campaign of harassment and defamation directed against me, my clinical clients, my staff, my family, and others connected to me. I have neither treated these harassers or their families, nor had any professional or personal dealings with any of them; I am not related in any way to the disclosures of memories of sexual abuse in these families. Nonetheless, this group disrupts my professional and personal life and threatens to drive me out of business. In this article, I describe practicing psychotherapy under a state of siege and places the campaign against me in the context of a much broader effort in the FMS movement to denigrate, defame, and harass clinicians, lecturers, writers, and researchers identified with the abuse and trauma treatment communities.</a:t>
            </a:r>
            <a:endParaRPr lang="en-US" sz="2000" dirty="0"/>
          </a:p>
        </p:txBody>
      </p:sp>
    </p:spTree>
    <p:extLst>
      <p:ext uri="{BB962C8B-B14F-4D97-AF65-F5344CB8AC3E}">
        <p14:creationId xmlns:p14="http://schemas.microsoft.com/office/powerpoint/2010/main" val="3306541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D462-BBD4-C64A-0B26-89171A4D8190}"/>
              </a:ext>
            </a:extLst>
          </p:cNvPr>
          <p:cNvSpPr>
            <a:spLocks noGrp="1"/>
          </p:cNvSpPr>
          <p:nvPr>
            <p:ph type="title"/>
          </p:nvPr>
        </p:nvSpPr>
        <p:spPr/>
        <p:txBody>
          <a:bodyPr/>
          <a:lstStyle/>
          <a:p>
            <a:r>
              <a:rPr lang="en-US" dirty="0"/>
              <a:t>                           Jennifer Hoult</a:t>
            </a:r>
          </a:p>
        </p:txBody>
      </p:sp>
      <p:sp>
        <p:nvSpPr>
          <p:cNvPr id="3" name="Content Placeholder 2">
            <a:extLst>
              <a:ext uri="{FF2B5EF4-FFF2-40B4-BE49-F238E27FC236}">
                <a16:creationId xmlns:a16="http://schemas.microsoft.com/office/drawing/2014/main" id="{2E9FCC74-B742-D13A-5582-06DE82A7548E}"/>
              </a:ext>
            </a:extLst>
          </p:cNvPr>
          <p:cNvSpPr>
            <a:spLocks noGrp="1"/>
          </p:cNvSpPr>
          <p:nvPr>
            <p:ph idx="1"/>
          </p:nvPr>
        </p:nvSpPr>
        <p:spPr/>
        <p:txBody>
          <a:bodyPr>
            <a:normAutofit/>
          </a:bodyPr>
          <a:lstStyle/>
          <a:p>
            <a:r>
              <a:rPr lang="en-US" b="0" i="0" u="none" strike="noStrike" baseline="0" dirty="0"/>
              <a:t>Hoult, J. (June 1998) The Politics of Discrediting Child Abuse Survivors Ethics &amp; Behavior, 8(2), p. 125 - 140 "As a victim of child abuse who proved my claims in a landmark civil suit, there have been many attempts to silence and discredit me. This article provides an overview of my court case and its effects....I believe that published documents demonstrate how some members and supporters of false memory groups publish false statements that defame and intimidate victims of proven violence and their supporters. Such altered accounts are used to discredit others in court and in the press."</a:t>
            </a:r>
            <a:endParaRPr lang="en-US" dirty="0"/>
          </a:p>
        </p:txBody>
      </p:sp>
    </p:spTree>
    <p:extLst>
      <p:ext uri="{BB962C8B-B14F-4D97-AF65-F5344CB8AC3E}">
        <p14:creationId xmlns:p14="http://schemas.microsoft.com/office/powerpoint/2010/main" val="18105474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5E84C-9850-74D7-F5B9-9F7AFB6776AC}"/>
              </a:ext>
            </a:extLst>
          </p:cNvPr>
          <p:cNvSpPr>
            <a:spLocks noGrp="1"/>
          </p:cNvSpPr>
          <p:nvPr>
            <p:ph type="title"/>
          </p:nvPr>
        </p:nvSpPr>
        <p:spPr/>
        <p:txBody>
          <a:bodyPr/>
          <a:lstStyle/>
          <a:p>
            <a:r>
              <a:rPr lang="en-US" dirty="0"/>
              <a:t>     Severe Harassment of Trauma Treaters </a:t>
            </a:r>
            <a:br>
              <a:rPr lang="en-US" dirty="0"/>
            </a:br>
            <a:r>
              <a:rPr lang="en-US" dirty="0"/>
              <a:t>                            and Survivors</a:t>
            </a:r>
          </a:p>
        </p:txBody>
      </p:sp>
      <p:sp>
        <p:nvSpPr>
          <p:cNvPr id="3" name="Content Placeholder 2">
            <a:extLst>
              <a:ext uri="{FF2B5EF4-FFF2-40B4-BE49-F238E27FC236}">
                <a16:creationId xmlns:a16="http://schemas.microsoft.com/office/drawing/2014/main" id="{8B31388B-D7BE-2B38-7E44-A095CBF106B9}"/>
              </a:ext>
            </a:extLst>
          </p:cNvPr>
          <p:cNvSpPr>
            <a:spLocks noGrp="1"/>
          </p:cNvSpPr>
          <p:nvPr>
            <p:ph idx="1"/>
          </p:nvPr>
        </p:nvSpPr>
        <p:spPr/>
        <p:txBody>
          <a:bodyPr>
            <a:noAutofit/>
          </a:bodyPr>
          <a:lstStyle/>
          <a:p>
            <a:r>
              <a:rPr lang="en-US" b="0" i="0" u="none" strike="noStrike" baseline="0" dirty="0"/>
              <a:t>The severe harassment destroyed many trauma treatment groups and pushed treaters underground which effected survivor resources negatively.  Research and work continued, like the work of Valerie Wolfe who presented with her clients in front of the US congress in 1995 and later the Extreme Abuse Survey (2007) and Dr. Alison Miller’s work (2012), but false beliefs that ritualistic abuse do not exist persist in much of the general population. This effects the ability for treaters and clients to find experts to help them with their recovery work from trauma.</a:t>
            </a:r>
          </a:p>
          <a:p>
            <a:r>
              <a:rPr lang="en-US" b="0" i="0" u="none" strike="noStrike" baseline="0" dirty="0"/>
              <a:t>This leads us into the third modern period. </a:t>
            </a:r>
            <a:endParaRPr lang="en-US" dirty="0"/>
          </a:p>
        </p:txBody>
      </p:sp>
    </p:spTree>
    <p:extLst>
      <p:ext uri="{BB962C8B-B14F-4D97-AF65-F5344CB8AC3E}">
        <p14:creationId xmlns:p14="http://schemas.microsoft.com/office/powerpoint/2010/main" val="3793625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09D32-4632-323C-7946-FEB1148FE782}"/>
              </a:ext>
            </a:extLst>
          </p:cNvPr>
          <p:cNvSpPr>
            <a:spLocks noGrp="1"/>
          </p:cNvSpPr>
          <p:nvPr>
            <p:ph type="title"/>
          </p:nvPr>
        </p:nvSpPr>
        <p:spPr/>
        <p:txBody>
          <a:bodyPr/>
          <a:lstStyle/>
          <a:p>
            <a:r>
              <a:rPr lang="en-US" dirty="0"/>
              <a:t>                             2000 - 2020</a:t>
            </a:r>
          </a:p>
        </p:txBody>
      </p:sp>
      <p:sp>
        <p:nvSpPr>
          <p:cNvPr id="3" name="Content Placeholder 2">
            <a:extLst>
              <a:ext uri="{FF2B5EF4-FFF2-40B4-BE49-F238E27FC236}">
                <a16:creationId xmlns:a16="http://schemas.microsoft.com/office/drawing/2014/main" id="{099C3957-E17C-DF46-9E53-A5B2AE2918C7}"/>
              </a:ext>
            </a:extLst>
          </p:cNvPr>
          <p:cNvSpPr>
            <a:spLocks noGrp="1"/>
          </p:cNvSpPr>
          <p:nvPr>
            <p:ph idx="1"/>
          </p:nvPr>
        </p:nvSpPr>
        <p:spPr/>
        <p:txBody>
          <a:bodyPr>
            <a:normAutofit/>
          </a:bodyPr>
          <a:lstStyle/>
          <a:p>
            <a:r>
              <a:rPr lang="en-US" sz="3200" b="0" i="0" u="none" strike="noStrike" baseline="0" dirty="0"/>
              <a:t>In the early 21</a:t>
            </a:r>
            <a:r>
              <a:rPr lang="en-US" sz="3200" b="0" i="0" u="none" strike="noStrike" baseline="30000" dirty="0"/>
              <a:t>st</a:t>
            </a:r>
            <a:r>
              <a:rPr lang="en-US" sz="3200" b="0" i="0" u="none" strike="noStrike" baseline="0" dirty="0"/>
              <a:t> century fascist and neo-fascist movements developed around the world. Often governments suspended elections (which were often controlled by either the media or the governments themselves).  Propaganda, information control and threats silenced or removed more moderate government officials in countries like Hungary, Turkey, Russia and the United States. Fascist movements increased in countries like Germany and France. </a:t>
            </a:r>
            <a:endParaRPr lang="en-US" sz="3200" dirty="0"/>
          </a:p>
        </p:txBody>
      </p:sp>
    </p:spTree>
    <p:extLst>
      <p:ext uri="{BB962C8B-B14F-4D97-AF65-F5344CB8AC3E}">
        <p14:creationId xmlns:p14="http://schemas.microsoft.com/office/powerpoint/2010/main" val="3726250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6AA7-19BA-07D5-0429-F86BD35E40B6}"/>
              </a:ext>
            </a:extLst>
          </p:cNvPr>
          <p:cNvSpPr>
            <a:spLocks noGrp="1"/>
          </p:cNvSpPr>
          <p:nvPr>
            <p:ph type="title"/>
          </p:nvPr>
        </p:nvSpPr>
        <p:spPr/>
        <p:txBody>
          <a:bodyPr/>
          <a:lstStyle/>
          <a:p>
            <a:r>
              <a:rPr lang="en-US" dirty="0"/>
              <a:t>            Lack of Freedom of Thought</a:t>
            </a:r>
            <a:br>
              <a:rPr lang="en-US" dirty="0"/>
            </a:br>
            <a:r>
              <a:rPr lang="en-US" dirty="0"/>
              <a:t>                Increased Media Control</a:t>
            </a:r>
          </a:p>
        </p:txBody>
      </p:sp>
      <p:sp>
        <p:nvSpPr>
          <p:cNvPr id="3" name="Content Placeholder 2">
            <a:extLst>
              <a:ext uri="{FF2B5EF4-FFF2-40B4-BE49-F238E27FC236}">
                <a16:creationId xmlns:a16="http://schemas.microsoft.com/office/drawing/2014/main" id="{011B31BF-87AC-16E7-FBD5-06D4D159A254}"/>
              </a:ext>
            </a:extLst>
          </p:cNvPr>
          <p:cNvSpPr>
            <a:spLocks noGrp="1"/>
          </p:cNvSpPr>
          <p:nvPr>
            <p:ph idx="1"/>
          </p:nvPr>
        </p:nvSpPr>
        <p:spPr/>
        <p:txBody>
          <a:bodyPr>
            <a:normAutofit/>
          </a:bodyPr>
          <a:lstStyle/>
          <a:p>
            <a:endParaRPr lang="en-US" sz="1800" b="0" i="0" u="none" strike="noStrike" baseline="0" dirty="0"/>
          </a:p>
          <a:p>
            <a:r>
              <a:rPr lang="en-US" sz="2000" b="0" i="0" u="none" strike="noStrike" baseline="0" dirty="0"/>
              <a:t>The lack of freedom of thought and increased media control by fewer and fewer people. Noam Chomsky “Media Control” and the concept of Manufactured Consent and “How Fascism Works” Jason Stanley are examples of these phenomena.  This control makes it almost impossible for the  media to report fairly about the trauma field and trauma crimes. This affects survivors’ resources</a:t>
            </a:r>
          </a:p>
          <a:p>
            <a:r>
              <a:rPr lang="en-US" sz="2000" b="0" i="0" u="none" strike="noStrike" baseline="0" dirty="0"/>
              <a:t>The growth in fascist philosophies has negatively effect survivor resources.</a:t>
            </a:r>
            <a:endParaRPr lang="en-US" sz="2400" dirty="0"/>
          </a:p>
          <a:p>
            <a:r>
              <a:rPr lang="en-US" sz="2000" b="0" i="0" u="none" strike="noStrike" baseline="0" dirty="0"/>
              <a:t>Repeated one sided presentations of trauma cases and ritualistic abuse crimes claiming either false memories or legal injustices are presented without the voices of the victims or their legal representatives (McMartin or the West Memphis 3 are major examples). Lies are repeated which control the public discourse. Interestingly, even in times of repeated repression, there have been media break throughs after hard fought battles.  These include the exposure of the Catholic Church, Harvey Weinstein and Jeffrey Epstein.  These are encouraging, but the real information is often covered up, like Epstein’s probable murder and how the occult and other cults have abused and controlled people. </a:t>
            </a:r>
          </a:p>
        </p:txBody>
      </p:sp>
    </p:spTree>
    <p:extLst>
      <p:ext uri="{BB962C8B-B14F-4D97-AF65-F5344CB8AC3E}">
        <p14:creationId xmlns:p14="http://schemas.microsoft.com/office/powerpoint/2010/main" val="3101743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933D-5B03-BF24-D09E-ABFE434BE0C2}"/>
              </a:ext>
            </a:extLst>
          </p:cNvPr>
          <p:cNvSpPr>
            <a:spLocks noGrp="1"/>
          </p:cNvSpPr>
          <p:nvPr>
            <p:ph type="title"/>
          </p:nvPr>
        </p:nvSpPr>
        <p:spPr/>
        <p:txBody>
          <a:bodyPr/>
          <a:lstStyle/>
          <a:p>
            <a:r>
              <a:rPr lang="en-US" dirty="0"/>
              <a:t>           Crossover in fascist philosophies</a:t>
            </a:r>
            <a:br>
              <a:rPr lang="en-US" dirty="0"/>
            </a:br>
            <a:r>
              <a:rPr lang="en-US" dirty="0"/>
              <a:t>             and false memory proponents</a:t>
            </a:r>
          </a:p>
        </p:txBody>
      </p:sp>
      <p:sp>
        <p:nvSpPr>
          <p:cNvPr id="3" name="Content Placeholder 2">
            <a:extLst>
              <a:ext uri="{FF2B5EF4-FFF2-40B4-BE49-F238E27FC236}">
                <a16:creationId xmlns:a16="http://schemas.microsoft.com/office/drawing/2014/main" id="{5B1B1B04-5F4F-C86C-5441-DC4FA18431B2}"/>
              </a:ext>
            </a:extLst>
          </p:cNvPr>
          <p:cNvSpPr>
            <a:spLocks noGrp="1"/>
          </p:cNvSpPr>
          <p:nvPr>
            <p:ph idx="1"/>
          </p:nvPr>
        </p:nvSpPr>
        <p:spPr/>
        <p:txBody>
          <a:bodyPr/>
          <a:lstStyle/>
          <a:p>
            <a:r>
              <a:rPr lang="en-US" sz="1800" b="0" i="0" u="none" strike="noStrike" baseline="0" dirty="0"/>
              <a:t>One of the major proponent of false memory philosophies the last fourteen years has been Douglas </a:t>
            </a:r>
            <a:r>
              <a:rPr lang="en-US" sz="1800" b="0" i="0" u="none" strike="noStrike" baseline="0" dirty="0" err="1"/>
              <a:t>Misicko</a:t>
            </a:r>
            <a:r>
              <a:rPr lang="en-US" sz="1800" b="0" i="0" u="none" strike="noStrike" baseline="0" dirty="0"/>
              <a:t> aka Doug </a:t>
            </a:r>
            <a:r>
              <a:rPr lang="en-US" sz="1800" b="0" i="0" u="none" strike="noStrike" baseline="0" dirty="0" err="1"/>
              <a:t>Mesner</a:t>
            </a:r>
            <a:r>
              <a:rPr lang="en-US" sz="1800" b="0" i="0" u="none" strike="noStrike" baseline="0" dirty="0"/>
              <a:t> aka Lucien Greaves, co-founder of the Satanic Temple and their group “The Grey Faction.”	</a:t>
            </a:r>
          </a:p>
          <a:p>
            <a:r>
              <a:rPr lang="en-US" sz="1800" b="0" i="0" u="none" strike="noStrike" baseline="0" dirty="0"/>
              <a:t>Part of this group’s harassment campaign has been to harass trauma therapists by writing negative articles about them and filing complaints against licensing boards, the large majority of which have been unsuccessful. </a:t>
            </a:r>
          </a:p>
          <a:p>
            <a:r>
              <a:rPr lang="en-US" sz="1800" b="0" i="0" u="none" strike="noStrike" baseline="0" dirty="0"/>
              <a:t>Grey Faction, Satanic Temple and Lucien Greaves Fact Sheet: For almost a decade Douglas </a:t>
            </a:r>
            <a:r>
              <a:rPr lang="en-US" sz="1800" b="0" i="0" u="none" strike="noStrike" baseline="0" dirty="0" err="1"/>
              <a:t>Misicko</a:t>
            </a:r>
            <a:r>
              <a:rPr lang="en-US" sz="1800" b="0" i="0" u="none" strike="noStrike" baseline="0" dirty="0"/>
              <a:t> using several aliases (including Douglas </a:t>
            </a:r>
            <a:r>
              <a:rPr lang="en-US" sz="1800" b="0" i="0" u="none" strike="noStrike" baseline="0" dirty="0" err="1"/>
              <a:t>Mesner</a:t>
            </a:r>
            <a:r>
              <a:rPr lang="en-US" sz="1800" b="0" i="0" u="none" strike="noStrike" baseline="0" dirty="0"/>
              <a:t> and Lucien Greaves) has harassed groups helping child abuse, rape and trauma survivors. He has also harassed groups providing research in support of child abuse, rape and trauma survivors.</a:t>
            </a:r>
          </a:p>
          <a:p>
            <a:r>
              <a:rPr lang="en-US" sz="1800" b="0" i="0" u="none" strike="noStrike" baseline="0" dirty="0"/>
              <a:t>In 2013, he and others created a group called the Satanic Temple. One part of this group is called the Grey Faction. The Grey Faction states they “invade” conferences. These conferences are provided to help and educate child abuse, rape and trauma survivors and their helpers.</a:t>
            </a:r>
            <a:endParaRPr lang="en-US" dirty="0"/>
          </a:p>
        </p:txBody>
      </p:sp>
    </p:spTree>
    <p:extLst>
      <p:ext uri="{BB962C8B-B14F-4D97-AF65-F5344CB8AC3E}">
        <p14:creationId xmlns:p14="http://schemas.microsoft.com/office/powerpoint/2010/main" val="1462163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BE10-C1E2-6FB6-58A2-E33A08CA10D3}"/>
              </a:ext>
            </a:extLst>
          </p:cNvPr>
          <p:cNvSpPr>
            <a:spLocks noGrp="1"/>
          </p:cNvSpPr>
          <p:nvPr>
            <p:ph type="title"/>
          </p:nvPr>
        </p:nvSpPr>
        <p:spPr/>
        <p:txBody>
          <a:bodyPr/>
          <a:lstStyle/>
          <a:p>
            <a:r>
              <a:rPr lang="en-US" dirty="0"/>
              <a:t>               Grey Faction – Lucien Greaves</a:t>
            </a:r>
          </a:p>
        </p:txBody>
      </p:sp>
      <p:sp>
        <p:nvSpPr>
          <p:cNvPr id="3" name="Content Placeholder 2">
            <a:extLst>
              <a:ext uri="{FF2B5EF4-FFF2-40B4-BE49-F238E27FC236}">
                <a16:creationId xmlns:a16="http://schemas.microsoft.com/office/drawing/2014/main" id="{3F316661-F516-FB92-DA48-69DF61DB8830}"/>
              </a:ext>
            </a:extLst>
          </p:cNvPr>
          <p:cNvSpPr>
            <a:spLocks noGrp="1"/>
          </p:cNvSpPr>
          <p:nvPr>
            <p:ph idx="1"/>
          </p:nvPr>
        </p:nvSpPr>
        <p:spPr/>
        <p:txBody>
          <a:bodyPr>
            <a:normAutofit fontScale="92500" lnSpcReduction="20000"/>
          </a:bodyPr>
          <a:lstStyle/>
          <a:p>
            <a:r>
              <a:rPr lang="en-US" sz="1800" b="0" i="0" u="none" strike="noStrike" baseline="0" dirty="0"/>
              <a:t>Doug has made documented </a:t>
            </a:r>
            <a:r>
              <a:rPr lang="en-US" sz="1800" b="0" i="0" u="none" strike="noStrike" baseline="0" dirty="0" err="1"/>
              <a:t>anti-semitic</a:t>
            </a:r>
            <a:r>
              <a:rPr lang="en-US" sz="1800" b="0" i="0" u="none" strike="noStrike" baseline="0" dirty="0"/>
              <a:t> statements (note I am 100% against these comments):</a:t>
            </a:r>
          </a:p>
          <a:p>
            <a:r>
              <a:rPr lang="en-US" sz="1800" b="0" i="0" u="none" strike="noStrike" baseline="0" dirty="0"/>
              <a:t>“Like, I think it’s okay to hate Jews if you hate them because they’re Jewish and they wear a stupid fuckin’ </a:t>
            </a:r>
            <a:r>
              <a:rPr lang="en-US" sz="1800" b="0" i="0" u="none" strike="noStrike" baseline="0" dirty="0" err="1"/>
              <a:t>frisbie</a:t>
            </a:r>
            <a:r>
              <a:rPr lang="en-US" sz="1800" b="0" i="0" u="none" strike="noStrike" baseline="0" dirty="0"/>
              <a:t> on their head [correct term: yarmulke or kippah] and walk around [and] think their God’s chosen people, but it’s not okay to hate somebody [‘born of Jewish blood’] just because their parents were stupid fuckin’ Jews and wore stupid </a:t>
            </a:r>
            <a:r>
              <a:rPr lang="en-US" sz="1800" b="0" i="0" u="none" strike="noStrike" baseline="0" dirty="0" err="1"/>
              <a:t>frisbies</a:t>
            </a:r>
            <a:r>
              <a:rPr lang="en-US" sz="1800" b="0" i="0" u="none" strike="noStrike" baseline="0" dirty="0"/>
              <a:t> on their head and thought the Jews were God’s chosen people”	(Doug </a:t>
            </a:r>
            <a:r>
              <a:rPr lang="en-US" sz="1800" b="0" i="0" u="none" strike="noStrike" baseline="0" dirty="0" err="1"/>
              <a:t>Mesner</a:t>
            </a:r>
            <a:r>
              <a:rPr lang="en-US" sz="1800" b="0" i="0" u="none" strike="noStrike" baseline="0" dirty="0"/>
              <a:t> – Anti-Semitic Rant) 			</a:t>
            </a:r>
          </a:p>
          <a:p>
            <a:r>
              <a:rPr lang="en-US" sz="1800" b="1" i="0" u="none" strike="noStrike" baseline="0" dirty="0"/>
              <a:t> The </a:t>
            </a:r>
            <a:r>
              <a:rPr lang="en-US" sz="1800" b="1" i="0" u="none" strike="noStrike" baseline="0" dirty="0" err="1"/>
              <a:t>Frontman</a:t>
            </a:r>
            <a:r>
              <a:rPr lang="en-US" sz="1800" b="1" i="0" u="none" strike="noStrike" baseline="0" dirty="0"/>
              <a:t>: Douglas </a:t>
            </a:r>
            <a:r>
              <a:rPr lang="en-US" sz="1800" b="1" i="0" u="none" strike="noStrike" baseline="0" dirty="0" err="1"/>
              <a:t>Misicko</a:t>
            </a:r>
            <a:r>
              <a:rPr lang="en-US" sz="1800" b="1" i="0" u="none" strike="noStrike" baseline="0" dirty="0"/>
              <a:t>, better known as Lucien Greaves and Doug </a:t>
            </a:r>
            <a:r>
              <a:rPr lang="en-US" sz="1800" b="1" i="0" u="none" strike="noStrike" baseline="0" dirty="0" err="1"/>
              <a:t>Mesner</a:t>
            </a:r>
            <a:r>
              <a:rPr lang="en-US" sz="1800" b="1" i="0" u="none" strike="noStrike" baseline="0" dirty="0"/>
              <a:t>  </a:t>
            </a:r>
          </a:p>
          <a:p>
            <a:r>
              <a:rPr lang="en-US" sz="1800" b="0" i="0" u="none" strike="noStrike" baseline="0" dirty="0"/>
              <a:t>“Tom Metzger, a former “Grand Dragon” of the California Knights of the Ku Klux Klan and founder of a neo-Nazi group called White Aryan Resistance.”</a:t>
            </a:r>
          </a:p>
          <a:p>
            <a:r>
              <a:rPr lang="en-US" sz="1800" b="0" i="0" u="none" strike="noStrike" baseline="0" dirty="0"/>
              <a:t>“In the Might is Right podcast, </a:t>
            </a:r>
            <a:r>
              <a:rPr lang="en-US" sz="1800" b="0" i="0" u="none" strike="noStrike" baseline="0" dirty="0" err="1"/>
              <a:t>Misicko</a:t>
            </a:r>
            <a:r>
              <a:rPr lang="en-US" sz="1800" b="0" i="0" u="none" strike="noStrike" baseline="0" dirty="0"/>
              <a:t> engages Metzger in a lengthy discussion in which </a:t>
            </a:r>
            <a:r>
              <a:rPr lang="en-US" sz="1800" b="0" i="0" u="none" strike="noStrike" baseline="0" dirty="0" err="1"/>
              <a:t>Misicko</a:t>
            </a:r>
            <a:r>
              <a:rPr lang="en-US" sz="1800" b="0" i="0" u="none" strike="noStrike" baseline="0" dirty="0"/>
              <a:t> questions Metzger about “Jewish bloodlines” and the racial policies of Nazi Germany (Bugbee and </a:t>
            </a:r>
            <a:r>
              <a:rPr lang="en-US" sz="1800" b="0" i="0" u="none" strike="noStrike" baseline="0" dirty="0" err="1"/>
              <a:t>Mesner</a:t>
            </a:r>
            <a:r>
              <a:rPr lang="en-US" sz="1800" b="0" i="0" u="none" strike="noStrike" baseline="0" dirty="0"/>
              <a:t>, “Might is Right Special” “[note: the interview, which lasts 36 minutes, starts at about 19:27:30 and ends at 20:03:50]). At one point during the recorded conversation with Metzger, </a:t>
            </a:r>
            <a:r>
              <a:rPr lang="en-US" sz="1800" b="0" i="0" u="none" strike="noStrike" baseline="0" dirty="0" err="1"/>
              <a:t>Misicko</a:t>
            </a:r>
            <a:r>
              <a:rPr lang="en-US" sz="1800" b="0" i="0" u="none" strike="noStrike" baseline="0" dirty="0"/>
              <a:t> states, “I think there should be eugenics policy, population control policy. Something that ensures quality reproduction.” Although </a:t>
            </a:r>
            <a:r>
              <a:rPr lang="en-US" sz="1800" b="0" i="0" u="none" strike="noStrike" baseline="0" dirty="0" err="1"/>
              <a:t>Misicko</a:t>
            </a:r>
            <a:r>
              <a:rPr lang="en-US" sz="1800" b="0" i="0" u="none" strike="noStrike" baseline="0" dirty="0"/>
              <a:t> qualifies his pro-eugenics statement with the caveat that his ideal eugenics system would be based on IQ testing or “intelligence laws” (as opposed to being based strictly on racial grounds), it is known that IQ testing is culturally biased and that race is a cultural construct. Thus when Metzger objects that “[although] there are gray areas […] if you judge the black race by its whole, you must come up with the idea that they’re definitely an inferior race.” (The </a:t>
            </a:r>
            <a:r>
              <a:rPr lang="en-US" sz="1800" b="0" i="0" u="none" strike="noStrike" baseline="0" dirty="0" err="1"/>
              <a:t>Frontman</a:t>
            </a:r>
            <a:r>
              <a:rPr lang="en-US" sz="1800" b="0" i="0" u="none" strike="noStrike" baseline="0" dirty="0"/>
              <a:t>: Douglas </a:t>
            </a:r>
            <a:r>
              <a:rPr lang="en-US" sz="1800" b="0" i="0" u="none" strike="noStrike" baseline="0" dirty="0" err="1"/>
              <a:t>Misicko</a:t>
            </a:r>
            <a:r>
              <a:rPr lang="en-US" sz="1800" b="0" i="0" u="none" strike="noStrike" baseline="0" dirty="0"/>
              <a:t>, better known as Lucien Greaves and Doug </a:t>
            </a:r>
            <a:r>
              <a:rPr lang="en-US" sz="1800" b="0" i="0" u="none" strike="noStrike" baseline="0" dirty="0" err="1"/>
              <a:t>Mesner</a:t>
            </a:r>
            <a:r>
              <a:rPr lang="en-US" sz="1800" b="0" i="0" u="none" strike="noStrike" baseline="0" dirty="0"/>
              <a:t> – </a:t>
            </a:r>
            <a:r>
              <a:rPr lang="en-US" sz="1800" b="0" i="0" u="none" strike="noStrike" baseline="0" dirty="0" err="1"/>
              <a:t>Buntovnik</a:t>
            </a:r>
            <a:r>
              <a:rPr lang="en-US" sz="1800" b="0" i="0" u="none" strike="noStrike" baseline="0" dirty="0"/>
              <a:t>)</a:t>
            </a:r>
            <a:endParaRPr lang="en-US" dirty="0"/>
          </a:p>
        </p:txBody>
      </p:sp>
    </p:spTree>
    <p:extLst>
      <p:ext uri="{BB962C8B-B14F-4D97-AF65-F5344CB8AC3E}">
        <p14:creationId xmlns:p14="http://schemas.microsoft.com/office/powerpoint/2010/main" val="7548882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4DE8-0198-9B0E-9178-3E438B3BD160}"/>
              </a:ext>
            </a:extLst>
          </p:cNvPr>
          <p:cNvSpPr>
            <a:spLocks noGrp="1"/>
          </p:cNvSpPr>
          <p:nvPr>
            <p:ph type="title"/>
          </p:nvPr>
        </p:nvSpPr>
        <p:spPr/>
        <p:txBody>
          <a:bodyPr/>
          <a:lstStyle/>
          <a:p>
            <a:r>
              <a:rPr lang="en-US" dirty="0"/>
              <a:t>                           Might is Right </a:t>
            </a:r>
          </a:p>
        </p:txBody>
      </p:sp>
      <p:sp>
        <p:nvSpPr>
          <p:cNvPr id="3" name="Content Placeholder 2">
            <a:extLst>
              <a:ext uri="{FF2B5EF4-FFF2-40B4-BE49-F238E27FC236}">
                <a16:creationId xmlns:a16="http://schemas.microsoft.com/office/drawing/2014/main" id="{066B5B81-E17A-365A-6646-AB8853DAAB16}"/>
              </a:ext>
            </a:extLst>
          </p:cNvPr>
          <p:cNvSpPr>
            <a:spLocks noGrp="1"/>
          </p:cNvSpPr>
          <p:nvPr>
            <p:ph idx="1"/>
          </p:nvPr>
        </p:nvSpPr>
        <p:spPr/>
        <p:txBody>
          <a:bodyPr>
            <a:normAutofit lnSpcReduction="10000"/>
          </a:bodyPr>
          <a:lstStyle/>
          <a:p>
            <a:r>
              <a:rPr lang="en-US" sz="1800" b="0" i="0" u="none" strike="noStrike" baseline="0" dirty="0"/>
              <a:t>Might Is Right or The Survival of the Fittest, is a book by pseudonymous author Ragnar Redbeard….First published in 1890, it heavily advocates egoist anarchism, amorality, consequentialism and psychological hedonism….In Might Is Right, Redbeard rejects conventional ideas of human and natural rights and argues that only strength or physical might can establish moral right….</a:t>
            </a:r>
          </a:p>
          <a:p>
            <a:r>
              <a:rPr lang="en-US" sz="1800" b="0" i="0" u="none" strike="noStrike" baseline="0" dirty="0"/>
              <a:t>Other parts of the book deal with the topics of race and male–female relations. The book claims that the woman and the family as a whole are the property of the man, and it proclaims that the Anglo-Saxon race is innately superior to all other races. The book also contains anti-Christian and anti-Semitic statements (Wikipedia)</a:t>
            </a:r>
          </a:p>
          <a:p>
            <a:endParaRPr lang="en-US" sz="1800" b="0" i="0" u="none" strike="noStrike" baseline="0" dirty="0"/>
          </a:p>
          <a:p>
            <a:r>
              <a:rPr lang="en-US" sz="1800" b="0" i="0" u="none" strike="noStrike" baseline="0" dirty="0"/>
              <a:t>NEW website and NEW edition of MIGHT IS RIGHT!  ….it’s the absolute definitive edition of MIGHT IS RIGHT and will not be topped in my lifetime or even the newborn of todays lifetime… this limited edition OF 23 is signed and numbered by me, the publisher….an additional afterword from Ex-White Supremacist who was a White Supremacist when he wrote the afterword, George Eric Hawthorn, who now goes by the name George </a:t>
            </a:r>
            <a:r>
              <a:rPr lang="en-US" sz="1800" b="0" i="0" u="none" strike="noStrike" baseline="0" dirty="0" err="1"/>
              <a:t>Burdi</a:t>
            </a:r>
            <a:r>
              <a:rPr lang="en-US" sz="1800" b="0" i="0" u="none" strike="noStrike" baseline="0" dirty="0"/>
              <a:t>… also included is the editors note from the 1996 printing of Might I Right I put out, Katja Lane (Mrs. David Lane) and to add insult to it all, original artwork/illustrations by Doug </a:t>
            </a:r>
            <a:r>
              <a:rPr lang="en-US" sz="1800" b="0" i="0" u="none" strike="noStrike" baseline="0" dirty="0" err="1"/>
              <a:t>Mesner</a:t>
            </a:r>
            <a:r>
              <a:rPr lang="en-US" sz="1800" b="0" i="0" u="none" strike="noStrike" baseline="0" dirty="0"/>
              <a:t> a.k.a. Lucien Greaves of The Satanic Temple shame… a separate book plate from an older edition signed by the illustrator, Doug </a:t>
            </a:r>
            <a:r>
              <a:rPr lang="en-US" sz="1800" b="0" i="0" u="none" strike="noStrike" baseline="0" dirty="0" err="1"/>
              <a:t>Mesner</a:t>
            </a:r>
            <a:r>
              <a:rPr lang="en-US" sz="1800" b="0" i="0" u="none" strike="noStrike" baseline="0" dirty="0"/>
              <a:t> a.k.a. Lucien Greaves when he was still just a minion of mine.  (Shane Bugbee . Com)  </a:t>
            </a:r>
            <a:endParaRPr lang="en-US" dirty="0"/>
          </a:p>
        </p:txBody>
      </p:sp>
    </p:spTree>
    <p:extLst>
      <p:ext uri="{BB962C8B-B14F-4D97-AF65-F5344CB8AC3E}">
        <p14:creationId xmlns:p14="http://schemas.microsoft.com/office/powerpoint/2010/main" val="64095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8347-629C-1F03-4B28-D1DB2BA28C0D}"/>
              </a:ext>
            </a:extLst>
          </p:cNvPr>
          <p:cNvSpPr>
            <a:spLocks noGrp="1"/>
          </p:cNvSpPr>
          <p:nvPr>
            <p:ph type="title"/>
          </p:nvPr>
        </p:nvSpPr>
        <p:spPr/>
        <p:txBody>
          <a:bodyPr>
            <a:normAutofit/>
          </a:bodyPr>
          <a:lstStyle/>
          <a:p>
            <a:r>
              <a:rPr lang="en-US" sz="4000" b="1" i="0" u="none" strike="noStrike" baseline="0" dirty="0">
                <a:latin typeface="+mn-lt"/>
              </a:rPr>
              <a:t>                                  1890 - 1930</a:t>
            </a:r>
            <a:endParaRPr lang="en-US" sz="4000" dirty="0">
              <a:latin typeface="+mn-lt"/>
            </a:endParaRPr>
          </a:p>
        </p:txBody>
      </p:sp>
      <p:sp>
        <p:nvSpPr>
          <p:cNvPr id="3" name="Content Placeholder 2">
            <a:extLst>
              <a:ext uri="{FF2B5EF4-FFF2-40B4-BE49-F238E27FC236}">
                <a16:creationId xmlns:a16="http://schemas.microsoft.com/office/drawing/2014/main" id="{8047886F-5AE2-6709-548A-4BB71CE4CACD}"/>
              </a:ext>
            </a:extLst>
          </p:cNvPr>
          <p:cNvSpPr>
            <a:spLocks noGrp="1"/>
          </p:cNvSpPr>
          <p:nvPr>
            <p:ph idx="1"/>
          </p:nvPr>
        </p:nvSpPr>
        <p:spPr>
          <a:xfrm>
            <a:off x="668079" y="1846889"/>
            <a:ext cx="10515600" cy="4645985"/>
          </a:xfrm>
        </p:spPr>
        <p:txBody>
          <a:bodyPr>
            <a:noAutofit/>
          </a:bodyPr>
          <a:lstStyle/>
          <a:p>
            <a:r>
              <a:rPr lang="en-US" sz="2400" b="0" i="0" u="none" strike="noStrike" baseline="0" dirty="0"/>
              <a:t>Between 1880 and 1920, many great international medical conferences devoted a lot of time to sessions on dissociation. (Putnam - Diagnosis and Treatment of Multiple Personality Disorder)</a:t>
            </a:r>
          </a:p>
          <a:p>
            <a:r>
              <a:rPr lang="en-US" sz="2400" b="0" i="0" u="none" strike="noStrike" baseline="0" dirty="0"/>
              <a:t>Pierre Janet (1859 - 1947) “stands first among all clinicians and researchers who have inquired into the nature of dissociation.”  (Putnam p.2). He followed the ideas of Jean-Martin Charcot who was re-establishing hypnosis as a focus of scientific inquiry.</a:t>
            </a:r>
            <a:r>
              <a:rPr lang="en-US" sz="2400" b="1" i="0" u="none" strike="noStrike" baseline="0" dirty="0"/>
              <a:t>  In 1889 he began his medical studies.  He studied patients with amnesias, fugues, “successive existences” (alter personalities) and conversion symptoms postulating these symptoms were attributed to the existence of the personalities split off parts</a:t>
            </a:r>
            <a:r>
              <a:rPr lang="en-US" sz="2400" b="0" i="0" u="none" strike="noStrike" baseline="0" dirty="0"/>
              <a:t>. He showed how dissociated elements caused one’s symptoms or behaviors had their origins in past traumas. They could be treated by bringing the split-off memories and affects into consciousness. (Putnam)</a:t>
            </a:r>
            <a:endParaRPr lang="en-US" sz="2400" dirty="0"/>
          </a:p>
        </p:txBody>
      </p:sp>
    </p:spTree>
    <p:extLst>
      <p:ext uri="{BB962C8B-B14F-4D97-AF65-F5344CB8AC3E}">
        <p14:creationId xmlns:p14="http://schemas.microsoft.com/office/powerpoint/2010/main" val="31344055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40DD-D4E4-0941-1DEA-35ACD0944C7B}"/>
              </a:ext>
            </a:extLst>
          </p:cNvPr>
          <p:cNvSpPr>
            <a:spLocks noGrp="1"/>
          </p:cNvSpPr>
          <p:nvPr>
            <p:ph type="title"/>
          </p:nvPr>
        </p:nvSpPr>
        <p:spPr/>
        <p:txBody>
          <a:bodyPr/>
          <a:lstStyle/>
          <a:p>
            <a:r>
              <a:rPr lang="en-US" dirty="0"/>
              <a:t>  The Satanic Temple – Cult-like accusations</a:t>
            </a:r>
          </a:p>
        </p:txBody>
      </p:sp>
      <p:sp>
        <p:nvSpPr>
          <p:cNvPr id="3" name="Content Placeholder 2">
            <a:extLst>
              <a:ext uri="{FF2B5EF4-FFF2-40B4-BE49-F238E27FC236}">
                <a16:creationId xmlns:a16="http://schemas.microsoft.com/office/drawing/2014/main" id="{4D44A274-580F-568C-74D0-94F6D282B653}"/>
              </a:ext>
            </a:extLst>
          </p:cNvPr>
          <p:cNvSpPr>
            <a:spLocks noGrp="1"/>
          </p:cNvSpPr>
          <p:nvPr>
            <p:ph idx="1"/>
          </p:nvPr>
        </p:nvSpPr>
        <p:spPr/>
        <p:txBody>
          <a:bodyPr>
            <a:normAutofit lnSpcReduction="10000"/>
          </a:bodyPr>
          <a:lstStyle/>
          <a:p>
            <a:r>
              <a:rPr lang="en-US" sz="2400" b="0" i="0" u="none" strike="noStrike" baseline="0" dirty="0"/>
              <a:t>TST has been called cult-like by a former associate of Doug:</a:t>
            </a:r>
          </a:p>
          <a:p>
            <a:r>
              <a:rPr lang="en-US" sz="2400" b="0" i="0" u="none" strike="noStrike" baseline="0" dirty="0"/>
              <a:t>religion: a master and slave relationship by Shane Bugbee</a:t>
            </a:r>
          </a:p>
          <a:p>
            <a:r>
              <a:rPr lang="en-US" sz="2400" b="0" i="0" u="none" strike="noStrike" baseline="0" dirty="0"/>
              <a:t> “I’ll try to explain why I have such a disdain for The Satanic Temple, a practical joke turned religion and could be cult, and the reasons behind my need to make that disdain public, as there is seldom one reason.”</a:t>
            </a:r>
          </a:p>
          <a:p>
            <a:r>
              <a:rPr lang="en-US" sz="2400" b="0" i="0" u="none" strike="noStrike" baseline="0" dirty="0"/>
              <a:t>“Then Doug told me his main motivation for The Satanic Temple was profit, to create a “substantial income”, that was enough for me to want to cease helping in any way, and to question the true intent of this project. While I am all for profit, I want nothing to do with a cult. Because the people The Satanic Temple wants to extract money from are MY people….”</a:t>
            </a:r>
          </a:p>
          <a:p>
            <a:r>
              <a:rPr lang="en-US" sz="2400" b="0" i="0" u="none" strike="noStrike" baseline="0" dirty="0"/>
              <a:t>“I recall Doug </a:t>
            </a:r>
            <a:r>
              <a:rPr lang="en-US" sz="2400" b="0" i="0" u="none" strike="noStrike" baseline="0" dirty="0" err="1"/>
              <a:t>Mesner</a:t>
            </a:r>
            <a:r>
              <a:rPr lang="en-US" sz="2400" b="0" i="0" u="none" strike="noStrike" baseline="0" dirty="0"/>
              <a:t> telling me the C.I.A. had asked him to write some private reports for them.”... (religion: a master and slave relationship – Bugbee)</a:t>
            </a:r>
          </a:p>
          <a:p>
            <a:endParaRPr lang="en-US" dirty="0"/>
          </a:p>
        </p:txBody>
      </p:sp>
    </p:spTree>
    <p:extLst>
      <p:ext uri="{BB962C8B-B14F-4D97-AF65-F5344CB8AC3E}">
        <p14:creationId xmlns:p14="http://schemas.microsoft.com/office/powerpoint/2010/main" val="16263385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0160-F4C0-727D-7825-9A18EC193C2E}"/>
              </a:ext>
            </a:extLst>
          </p:cNvPr>
          <p:cNvSpPr>
            <a:spLocks noGrp="1"/>
          </p:cNvSpPr>
          <p:nvPr>
            <p:ph type="title"/>
          </p:nvPr>
        </p:nvSpPr>
        <p:spPr/>
        <p:txBody>
          <a:bodyPr>
            <a:normAutofit/>
          </a:bodyPr>
          <a:lstStyle/>
          <a:p>
            <a:r>
              <a:rPr lang="en-US" sz="1800" b="0" i="0" u="none" strike="noStrike" baseline="0" dirty="0"/>
              <a:t>                      </a:t>
            </a:r>
            <a:r>
              <a:rPr lang="en-US" sz="3600" b="0" i="0" u="none" strike="noStrike" baseline="0" dirty="0"/>
              <a:t>The Satanic Temple’s Attorney</a:t>
            </a:r>
            <a:endParaRPr lang="en-US" sz="3600" dirty="0"/>
          </a:p>
        </p:txBody>
      </p:sp>
      <p:sp>
        <p:nvSpPr>
          <p:cNvPr id="3" name="Content Placeholder 2">
            <a:extLst>
              <a:ext uri="{FF2B5EF4-FFF2-40B4-BE49-F238E27FC236}">
                <a16:creationId xmlns:a16="http://schemas.microsoft.com/office/drawing/2014/main" id="{44F3A99D-2A17-EBFA-E08B-BB63998CD352}"/>
              </a:ext>
            </a:extLst>
          </p:cNvPr>
          <p:cNvSpPr>
            <a:spLocks noGrp="1"/>
          </p:cNvSpPr>
          <p:nvPr>
            <p:ph idx="1"/>
          </p:nvPr>
        </p:nvSpPr>
        <p:spPr/>
        <p:txBody>
          <a:bodyPr>
            <a:normAutofit/>
          </a:bodyPr>
          <a:lstStyle/>
          <a:p>
            <a:endParaRPr lang="en-US" sz="2400" b="0" i="0" u="none" strike="noStrike" baseline="0" dirty="0"/>
          </a:p>
          <a:p>
            <a:r>
              <a:rPr lang="en-US" sz="2400" b="0" i="0" u="none" strike="noStrike" baseline="0" dirty="0"/>
              <a:t>The Satanic Temple Is Engulfed in a Civil War Over a Decision to Hire an Attorney With a Stable of Alt-Right Clients – Anna </a:t>
            </a:r>
            <a:r>
              <a:rPr lang="en-US" sz="2400" b="0" i="0" u="none" strike="noStrike" baseline="0" dirty="0" err="1"/>
              <a:t>Merlan</a:t>
            </a:r>
            <a:endParaRPr lang="en-US" sz="2400" b="0" i="0" u="none" strike="noStrike" baseline="0" dirty="0"/>
          </a:p>
          <a:p>
            <a:r>
              <a:rPr lang="en-US" sz="2400" b="0" i="0" u="none" strike="noStrike" baseline="0" dirty="0"/>
              <a:t>“In the intervening months, the decision to sue Twitter has grown into part of a controversy that’s engulfed the organization and recently led one of the Temple’s major chapters, the Satanic Temple Los Angeles, to leave the group entirely. The breaking point, according to a statement issued by the former TST Los Angeles, is the attorney representing Greaves: Marc </a:t>
            </a:r>
            <a:r>
              <a:rPr lang="en-US" sz="2400" b="0" i="0" u="none" strike="noStrike" baseline="0" dirty="0" err="1"/>
              <a:t>Randazza</a:t>
            </a:r>
            <a:r>
              <a:rPr lang="en-US" sz="2400" b="0" i="0" u="none" strike="noStrike" baseline="0" dirty="0"/>
              <a:t>, a First Amendment lawyer who currently represents a major neo-Nazi publisher, several key alt-right figures, and Alex Jones.”  (Jezebel)</a:t>
            </a:r>
            <a:endParaRPr lang="en-US" sz="2400" dirty="0"/>
          </a:p>
        </p:txBody>
      </p:sp>
    </p:spTree>
    <p:extLst>
      <p:ext uri="{BB962C8B-B14F-4D97-AF65-F5344CB8AC3E}">
        <p14:creationId xmlns:p14="http://schemas.microsoft.com/office/powerpoint/2010/main" val="28758340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FBC72-A1F3-4C43-D05D-FF3D63B5E6CF}"/>
              </a:ext>
            </a:extLst>
          </p:cNvPr>
          <p:cNvSpPr>
            <a:spLocks noGrp="1"/>
          </p:cNvSpPr>
          <p:nvPr>
            <p:ph type="title"/>
          </p:nvPr>
        </p:nvSpPr>
        <p:spPr/>
        <p:txBody>
          <a:bodyPr>
            <a:normAutofit/>
          </a:bodyPr>
          <a:lstStyle/>
          <a:p>
            <a:r>
              <a:rPr lang="en-US" sz="3200" b="0" i="0" u="none" strike="noStrike" baseline="0" dirty="0"/>
              <a:t>            Cultural Gaslighting; or “Falsified History Syndrome”</a:t>
            </a:r>
            <a:endParaRPr lang="en-US" sz="3200" dirty="0"/>
          </a:p>
        </p:txBody>
      </p:sp>
      <p:sp>
        <p:nvSpPr>
          <p:cNvPr id="3" name="Content Placeholder 2">
            <a:extLst>
              <a:ext uri="{FF2B5EF4-FFF2-40B4-BE49-F238E27FC236}">
                <a16:creationId xmlns:a16="http://schemas.microsoft.com/office/drawing/2014/main" id="{2B8EDCC5-3640-0D20-F987-153E2841A963}"/>
              </a:ext>
            </a:extLst>
          </p:cNvPr>
          <p:cNvSpPr>
            <a:spLocks noGrp="1"/>
          </p:cNvSpPr>
          <p:nvPr>
            <p:ph idx="1"/>
          </p:nvPr>
        </p:nvSpPr>
        <p:spPr/>
        <p:txBody>
          <a:bodyPr/>
          <a:lstStyle/>
          <a:p>
            <a:r>
              <a:rPr lang="en-US" sz="1800" b="0" i="0" u="none" strike="noStrike" baseline="0" dirty="0"/>
              <a:t>Cultural Gaslighting; or, “Falsified History Syndrome”   </a:t>
            </a:r>
          </a:p>
          <a:p>
            <a:r>
              <a:rPr lang="en-US" sz="1800" b="0" i="0" u="none" strike="noStrike" baseline="0" dirty="0"/>
              <a:t>“”The concern of The Satanic Temple’s “Grey Faction” with spreading the “moral panic of the 1980s and ’90s” and “witch-hunt” memes under the label of “Satanic Panic” throughout mass media (often shallowly buried under the pretext of leading a “separation of church and state” fight) has as much to do with trying to harass the medical community into altering science to match the group’s pseudo-rationalistic religious beliefs (e.g., by revising positions on the existence, prevalence, and/or treatment of various mental disorders, implying the ultimate negation of the medical model of mental health care) as it does with sowing doubt in the public mind about matters of 20th century history which continue to have important political implications today.”</a:t>
            </a:r>
          </a:p>
          <a:p>
            <a:r>
              <a:rPr lang="en-US" sz="1800" b="0" i="0" u="none" strike="noStrike" baseline="0" dirty="0"/>
              <a:t>“In examining the links between the anti-psychiatry activism of The Satanic Temple and the Process Church and their roots in the conspiracy theories of the Church of Scientology about Judeo-Bolshevik “</a:t>
            </a:r>
            <a:r>
              <a:rPr lang="en-US" sz="1800" b="0" i="0" u="none" strike="noStrike" baseline="0" dirty="0" err="1"/>
              <a:t>psychs</a:t>
            </a:r>
            <a:r>
              <a:rPr lang="en-US" sz="1800" b="0" i="0" u="none" strike="noStrike" baseline="0" dirty="0"/>
              <a:t>,” we have been led to the CIA’s “Project MK Ultra,” which, we have seen, can be supposed to have benefited from the Church of Scientology’s anti-psychiatry discourse because the latter disseminated a false motive for the widespread psychiatric abuse occurring under the aegis of “Project MK Ultra” (Daniel </a:t>
            </a:r>
            <a:r>
              <a:rPr lang="en-US" sz="1800" b="0" i="0" u="none" strike="noStrike" baseline="0" dirty="0" err="1"/>
              <a:t>Buntovnik</a:t>
            </a:r>
            <a:r>
              <a:rPr lang="en-US" sz="1800" b="0" i="0" u="none" strike="noStrike" baseline="0" dirty="0"/>
              <a:t>)</a:t>
            </a:r>
          </a:p>
          <a:p>
            <a:endParaRPr lang="en-US" dirty="0"/>
          </a:p>
        </p:txBody>
      </p:sp>
    </p:spTree>
    <p:extLst>
      <p:ext uri="{BB962C8B-B14F-4D97-AF65-F5344CB8AC3E}">
        <p14:creationId xmlns:p14="http://schemas.microsoft.com/office/powerpoint/2010/main" val="23802671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F1A2-62BE-F6DE-0125-4D60335AA94D}"/>
              </a:ext>
            </a:extLst>
          </p:cNvPr>
          <p:cNvSpPr>
            <a:spLocks noGrp="1"/>
          </p:cNvSpPr>
          <p:nvPr>
            <p:ph type="title"/>
          </p:nvPr>
        </p:nvSpPr>
        <p:spPr/>
        <p:txBody>
          <a:bodyPr/>
          <a:lstStyle/>
          <a:p>
            <a:r>
              <a:rPr lang="en-US" dirty="0"/>
              <a:t>                         Cultural Gaslighting	</a:t>
            </a:r>
          </a:p>
        </p:txBody>
      </p:sp>
      <p:sp>
        <p:nvSpPr>
          <p:cNvPr id="3" name="Content Placeholder 2">
            <a:extLst>
              <a:ext uri="{FF2B5EF4-FFF2-40B4-BE49-F238E27FC236}">
                <a16:creationId xmlns:a16="http://schemas.microsoft.com/office/drawing/2014/main" id="{A725E3F7-19FB-ADDD-D6DB-61F843BF44CC}"/>
              </a:ext>
            </a:extLst>
          </p:cNvPr>
          <p:cNvSpPr>
            <a:spLocks noGrp="1"/>
          </p:cNvSpPr>
          <p:nvPr>
            <p:ph idx="1"/>
          </p:nvPr>
        </p:nvSpPr>
        <p:spPr/>
        <p:txBody>
          <a:bodyPr/>
          <a:lstStyle/>
          <a:p>
            <a:endParaRPr lang="en-US" dirty="0"/>
          </a:p>
          <a:p>
            <a:r>
              <a:rPr lang="en-US" b="0" i="0" u="none" strike="noStrike" baseline="0" dirty="0"/>
              <a:t>“Ironically, the historical negationists’ invariable delimitation of the “Satanic Panic” to the decades of “the 1980s and 1990s” is indicative of the fact that it is this “moral panic” narrative itself which is apt to be viewed as an attempt to implant false memories. By getting enough major media outlets to repetitively broadcast enough times that steady refrain of Satanic Temple spokesman Douglas </a:t>
            </a:r>
            <a:r>
              <a:rPr lang="en-US" b="0" i="0" u="none" strike="noStrike" baseline="0" dirty="0" err="1"/>
              <a:t>Misicko</a:t>
            </a:r>
            <a:r>
              <a:rPr lang="en-US" b="0" i="0" u="none" strike="noStrike" baseline="0" dirty="0"/>
              <a:t> (i.e., “the Satanic Panic of the 1980s and 1990s”), the public may thus begin to falsely “remember” that the “Satanic Panic” began in the 1980s.”  (Daniel </a:t>
            </a:r>
            <a:r>
              <a:rPr lang="en-US" b="0" i="0" u="none" strike="noStrike" baseline="0" dirty="0" err="1"/>
              <a:t>Buntovnik</a:t>
            </a:r>
            <a:r>
              <a:rPr lang="en-US" b="0" i="0" u="none" strike="noStrike" baseline="0" dirty="0"/>
              <a:t>)</a:t>
            </a:r>
          </a:p>
          <a:p>
            <a:endParaRPr lang="en-US" dirty="0"/>
          </a:p>
        </p:txBody>
      </p:sp>
    </p:spTree>
    <p:extLst>
      <p:ext uri="{BB962C8B-B14F-4D97-AF65-F5344CB8AC3E}">
        <p14:creationId xmlns:p14="http://schemas.microsoft.com/office/powerpoint/2010/main" val="114735382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29DD-B1A2-1ED1-CF9D-4F5FE920228F}"/>
              </a:ext>
            </a:extLst>
          </p:cNvPr>
          <p:cNvSpPr>
            <a:spLocks noGrp="1"/>
          </p:cNvSpPr>
          <p:nvPr>
            <p:ph type="title"/>
          </p:nvPr>
        </p:nvSpPr>
        <p:spPr/>
        <p:txBody>
          <a:bodyPr/>
          <a:lstStyle/>
          <a:p>
            <a:r>
              <a:rPr lang="en-US" dirty="0"/>
              <a:t>                        Dr. Alison Miller</a:t>
            </a:r>
          </a:p>
        </p:txBody>
      </p:sp>
      <p:sp>
        <p:nvSpPr>
          <p:cNvPr id="3" name="Content Placeholder 2">
            <a:extLst>
              <a:ext uri="{FF2B5EF4-FFF2-40B4-BE49-F238E27FC236}">
                <a16:creationId xmlns:a16="http://schemas.microsoft.com/office/drawing/2014/main" id="{B0831D7A-91CD-2E7B-7300-F2B12D0EBBF0}"/>
              </a:ext>
            </a:extLst>
          </p:cNvPr>
          <p:cNvSpPr>
            <a:spLocks noGrp="1"/>
          </p:cNvSpPr>
          <p:nvPr>
            <p:ph idx="1"/>
          </p:nvPr>
        </p:nvSpPr>
        <p:spPr/>
        <p:txBody>
          <a:bodyPr>
            <a:normAutofit/>
          </a:bodyPr>
          <a:lstStyle/>
          <a:p>
            <a:r>
              <a:rPr lang="en-US" sz="1800" b="0" i="0" u="none" strike="noStrike" baseline="0" dirty="0"/>
              <a:t>Regardless of the repeated harassment of the trauma treaters, the field has moved forward, and groups have developed worldwide to help survivors of trauma.</a:t>
            </a:r>
          </a:p>
          <a:p>
            <a:r>
              <a:rPr lang="en-US" sz="1800" b="0" i="0" u="none" strike="noStrike" baseline="0" dirty="0"/>
              <a:t>Though there have been many treatment modalities that have developed in the last several decades, including proven mind body treatment modalities like EMDR, Dr. Alison Miller has developed techniques for those that have experienced extreme trauma and cult abuse.</a:t>
            </a:r>
          </a:p>
          <a:p>
            <a:r>
              <a:rPr lang="en-US" sz="1800" b="0" i="0" u="none" strike="noStrike" baseline="0" dirty="0"/>
              <a:t>Information about Alison Miller and Her Work</a:t>
            </a:r>
          </a:p>
          <a:p>
            <a:r>
              <a:rPr lang="en-US" sz="1800" b="0" i="0" u="none" strike="noStrike" baseline="0" dirty="0"/>
              <a:t>Dr. Alison Miller has a Ph.D. from the University of British Columbia and is a retired psychologist who worked in private practice in Victoria, British Columbia, Canada. She worked with survivors of ritual abuse and mind control from 1991 to 2017. She was named a fellow of the ISST-D (International Society for the Study of Trauma &amp; Dissociation) in 2013 and was given the ISST-D President’s Award in 2021. She was the 2009 and 2017 Chair and the 2021 Secretary of the Organized and Extreme Abuse Special Interest Group of the ISST-D and has been a member of the Board of Directors of Survivorship. Her books include </a:t>
            </a:r>
            <a:r>
              <a:rPr lang="en-US" sz="1800" b="0" i="1" u="none" strike="noStrike" baseline="0" dirty="0"/>
              <a:t>Becoming Yourself: Overcoming Mind Control and Ritual Abuse </a:t>
            </a:r>
            <a:r>
              <a:rPr lang="en-US" sz="1800" b="0" i="0" u="none" strike="noStrike" baseline="0" dirty="0"/>
              <a:t>(for survivors) and </a:t>
            </a:r>
            <a:r>
              <a:rPr lang="en-US" sz="1800" b="0" i="1" u="none" strike="noStrike" baseline="0" dirty="0"/>
              <a:t>Healing the Unimaginable: Treating Ritual Abuse and Mind Control </a:t>
            </a:r>
            <a:r>
              <a:rPr lang="en-US" sz="1800" b="0" i="0" u="none" strike="noStrike" baseline="0" dirty="0"/>
              <a:t>(for therapists). She has contributed chapters on ritual abuse and mind control to </a:t>
            </a:r>
            <a:r>
              <a:rPr lang="en-US" sz="1800" b="0" i="0" u="none" strike="noStrike" baseline="0" dirty="0" err="1"/>
              <a:t>Noblitt</a:t>
            </a:r>
            <a:r>
              <a:rPr lang="en-US" sz="1800" b="0" i="0" u="none" strike="noStrike" baseline="0" dirty="0"/>
              <a:t> &amp; </a:t>
            </a:r>
            <a:r>
              <a:rPr lang="en-US" sz="1800" b="0" u="none" strike="noStrike" baseline="0" dirty="0" err="1"/>
              <a:t>Noblitt’s</a:t>
            </a:r>
            <a:r>
              <a:rPr lang="en-US" sz="1800" b="0" i="1" u="none" strike="noStrike" baseline="0" dirty="0"/>
              <a:t> Ritual Abuse in the 21st Century </a:t>
            </a:r>
            <a:r>
              <a:rPr lang="en-US" sz="1800" b="0" i="0" u="none" strike="noStrike" baseline="0" dirty="0"/>
              <a:t>(2008)….</a:t>
            </a:r>
            <a:endParaRPr lang="en-US" dirty="0"/>
          </a:p>
        </p:txBody>
      </p:sp>
    </p:spTree>
    <p:extLst>
      <p:ext uri="{BB962C8B-B14F-4D97-AF65-F5344CB8AC3E}">
        <p14:creationId xmlns:p14="http://schemas.microsoft.com/office/powerpoint/2010/main" val="26430081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6D7AF-811A-6D53-FFED-30E4758388A1}"/>
              </a:ext>
            </a:extLst>
          </p:cNvPr>
          <p:cNvSpPr>
            <a:spLocks noGrp="1"/>
          </p:cNvSpPr>
          <p:nvPr>
            <p:ph type="title"/>
          </p:nvPr>
        </p:nvSpPr>
        <p:spPr/>
        <p:txBody>
          <a:bodyPr/>
          <a:lstStyle/>
          <a:p>
            <a:r>
              <a:rPr lang="en-US" dirty="0"/>
              <a:t>            Dr. Alison Miller’s Resources</a:t>
            </a:r>
          </a:p>
        </p:txBody>
      </p:sp>
      <p:sp>
        <p:nvSpPr>
          <p:cNvPr id="3" name="Content Placeholder 2">
            <a:extLst>
              <a:ext uri="{FF2B5EF4-FFF2-40B4-BE49-F238E27FC236}">
                <a16:creationId xmlns:a16="http://schemas.microsoft.com/office/drawing/2014/main" id="{A9C76675-99CC-B329-40B2-F8C0132309F2}"/>
              </a:ext>
            </a:extLst>
          </p:cNvPr>
          <p:cNvSpPr>
            <a:spLocks noGrp="1"/>
          </p:cNvSpPr>
          <p:nvPr>
            <p:ph idx="1"/>
          </p:nvPr>
        </p:nvSpPr>
        <p:spPr>
          <a:xfrm>
            <a:off x="838200" y="1825624"/>
            <a:ext cx="10515600" cy="5032375"/>
          </a:xfrm>
        </p:spPr>
        <p:txBody>
          <a:bodyPr>
            <a:noAutofit/>
          </a:bodyPr>
          <a:lstStyle/>
          <a:p>
            <a:r>
              <a:rPr lang="en-US" sz="1800" b="0" i="0" u="none" strike="noStrike" baseline="0" dirty="0"/>
              <a:t>Healing the Unimaginable: A Ten-Session Course in Treating Survivors of Organized and Extreme Abuse – Alison Miller, Ph.D., Retired Psychologist</a:t>
            </a:r>
          </a:p>
          <a:p>
            <a:r>
              <a:rPr lang="en-US" sz="1800" b="0" i="0" u="none" strike="noStrike" baseline="0" dirty="0"/>
              <a:t>https://survivorship.org/survivorship-webinar-2022-healing-the-unimaginable-a-ten-session-course  Website with video presentations and PowerPoints</a:t>
            </a:r>
          </a:p>
          <a:p>
            <a:r>
              <a:rPr lang="en-US" sz="1800" b="0" i="0" u="none" strike="noStrike" baseline="0" dirty="0"/>
              <a:t>Working Through Your Traumatic Memories  https://www.youtube.com/watch?v=T5CS_3GqeVU</a:t>
            </a:r>
          </a:p>
          <a:p>
            <a:r>
              <a:rPr lang="en-US" sz="1800" b="0" i="0" u="none" strike="noStrike" baseline="0" dirty="0"/>
              <a:t>In the second stage of therapy, survivors of organized abuse involving mind control have to confront the traumatic memories which caused their dissociation. Because such survivors usually have a structured personality system, work with the traumatic memories can be pursued in a systematic way. This workshop covers such issues as: deciding whether and when to pursue memories, dealing with flashbacks, choosing memories to work with, planning memory work, finding alters who hide parts of memories, involving all alters who have parts of a memory, dealing with emotions and bodily sensations during memory work, getting the story clear, and cognitive processing of what has been discovered when a memory has been reconstituted.</a:t>
            </a:r>
          </a:p>
          <a:p>
            <a:r>
              <a:rPr lang="en-US" sz="1800" b="0" i="0" u="none" strike="noStrike" baseline="0" dirty="0"/>
              <a:t>Survivorship Webinar – Healing the Unimaginable – Dr. Alison Miller (for therapists) https://survivorship.org/survivorship-webinar-2022-healing-the-unimaginable-a-ten-session-course/</a:t>
            </a:r>
          </a:p>
          <a:p>
            <a:r>
              <a:rPr lang="en-US" sz="1800" b="0" i="0" u="none" strike="noStrike" baseline="0" dirty="0"/>
              <a:t>Healing the Unimaginable  https://www.karnacbooks.com/product/healing-the-unimaginable-treating-ritual-abuse-and-mind-control/30026/</a:t>
            </a:r>
            <a:endParaRPr lang="en-US" sz="1800" dirty="0"/>
          </a:p>
        </p:txBody>
      </p:sp>
    </p:spTree>
    <p:extLst>
      <p:ext uri="{BB962C8B-B14F-4D97-AF65-F5344CB8AC3E}">
        <p14:creationId xmlns:p14="http://schemas.microsoft.com/office/powerpoint/2010/main" val="4364222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93F95-6DD7-E942-0FC5-9039AC8D0EE0}"/>
              </a:ext>
            </a:extLst>
          </p:cNvPr>
          <p:cNvSpPr>
            <a:spLocks noGrp="1"/>
          </p:cNvSpPr>
          <p:nvPr>
            <p:ph type="title"/>
          </p:nvPr>
        </p:nvSpPr>
        <p:spPr/>
        <p:txBody>
          <a:bodyPr>
            <a:normAutofit/>
          </a:bodyPr>
          <a:lstStyle/>
          <a:p>
            <a:r>
              <a:rPr lang="en-US" sz="3200" b="0" i="0" u="none" strike="noStrike" baseline="0" dirty="0"/>
              <a:t>      Deny, Attack, and Reverse Victim and Offender (DARVO)  </a:t>
            </a:r>
            <a:endParaRPr lang="en-US" sz="3200" dirty="0"/>
          </a:p>
        </p:txBody>
      </p:sp>
      <p:sp>
        <p:nvSpPr>
          <p:cNvPr id="3" name="Content Placeholder 2">
            <a:extLst>
              <a:ext uri="{FF2B5EF4-FFF2-40B4-BE49-F238E27FC236}">
                <a16:creationId xmlns:a16="http://schemas.microsoft.com/office/drawing/2014/main" id="{FA0B30B8-D6FD-A921-BCFA-3369D7BDBAB0}"/>
              </a:ext>
            </a:extLst>
          </p:cNvPr>
          <p:cNvSpPr>
            <a:spLocks noGrp="1"/>
          </p:cNvSpPr>
          <p:nvPr>
            <p:ph idx="1"/>
          </p:nvPr>
        </p:nvSpPr>
        <p:spPr>
          <a:xfrm>
            <a:off x="838200" y="1690688"/>
            <a:ext cx="10515600" cy="4802187"/>
          </a:xfrm>
        </p:spPr>
        <p:txBody>
          <a:bodyPr>
            <a:noAutofit/>
          </a:bodyPr>
          <a:lstStyle/>
          <a:p>
            <a:r>
              <a:rPr lang="en-US" sz="2000" b="1" i="0" u="none" strike="noStrike" baseline="0" dirty="0"/>
              <a:t>Deny, Attack, and Reverse Victim and Offender (DARVO): What Is the Influence on Perceived Perpetrator and Victim Credibility? </a:t>
            </a:r>
            <a:r>
              <a:rPr lang="en-US" sz="2000" b="0" i="0" u="none" strike="noStrike" baseline="0" dirty="0"/>
              <a:t>Sarah </a:t>
            </a:r>
            <a:r>
              <a:rPr lang="en-US" sz="2000" b="0" i="0" u="none" strike="noStrike" baseline="0" dirty="0" err="1"/>
              <a:t>Harsey</a:t>
            </a:r>
            <a:r>
              <a:rPr lang="en-US" sz="2000" b="0" i="0" u="none" strike="noStrike" baseline="0" dirty="0"/>
              <a:t> &amp; Jennifer J. </a:t>
            </a:r>
            <a:r>
              <a:rPr lang="en-US" sz="2000" b="0" i="0" u="none" strike="noStrike" baseline="0" dirty="0" err="1"/>
              <a:t>Freyd</a:t>
            </a:r>
            <a:r>
              <a:rPr lang="en-US" sz="2000" b="0" i="0" u="none" strike="noStrike" baseline="0" dirty="0"/>
              <a:t> </a:t>
            </a:r>
          </a:p>
          <a:p>
            <a:r>
              <a:rPr lang="en-US" sz="2000" b="0" i="0" u="none" strike="noStrike" baseline="0" dirty="0"/>
              <a:t>Perpetrators of interpersonal violence sometimes use denial, engage in personal attacks on victim credibility, and assume a victimized role (Deny, Attack, Reverse Victim and Offender; DARVO) to deflect blame. Two new experimental vignette studies were conducted to investigate DARVO. Experiment 1 (316 university students) aimed to assess the effects of a perpetrator’s use of DARVO on perceptions of perpetrator and victim credibility, responsibility, and abusiveness. </a:t>
            </a:r>
            <a:r>
              <a:rPr lang="en-US" sz="2000" b="1" i="0" u="none" strike="noStrike" baseline="0" dirty="0"/>
              <a:t>Participants who were exposed to DARVO perceived the victim to be less believable, more responsible for the violence, and more abusive</a:t>
            </a:r>
            <a:r>
              <a:rPr lang="en-US" sz="2000" b="0" i="0" u="none" strike="noStrike" baseline="0" dirty="0"/>
              <a:t>; </a:t>
            </a:r>
            <a:r>
              <a:rPr lang="en-US" sz="2000" b="1" i="0" u="none" strike="noStrike" baseline="0" dirty="0"/>
              <a:t>DARVO also led participants to judge the perpetrator as less abusive and less responsible.</a:t>
            </a:r>
            <a:r>
              <a:rPr lang="en-US" sz="2000" b="0" i="0" u="none" strike="noStrike" baseline="0" dirty="0"/>
              <a:t> Experiment 2 (360 university students) examined whether learning about DARVO could mitigate its effects on individuals’ perceptions of perpetrators and victims. Results from Experiment 2 indicate that DARVO-educated participants perceived the victim as less abusive and more believable and rated the perpetrator as less believable. </a:t>
            </a:r>
            <a:r>
              <a:rPr lang="en-US" sz="2000" b="1" i="0" u="none" strike="noStrike" baseline="0" dirty="0"/>
              <a:t>These experiments show DARVO effectively reinforces the distrust of victims’ narratives, but education can reduce some of its power</a:t>
            </a:r>
            <a:r>
              <a:rPr lang="en-US" sz="2000" b="0" i="0" u="none" strike="noStrike" baseline="0" dirty="0"/>
              <a:t>. We suggest that more research and education about this perpetrator tactic is needed to combat its anti-victim effects.</a:t>
            </a:r>
            <a:endParaRPr lang="en-US" sz="2000" dirty="0"/>
          </a:p>
        </p:txBody>
      </p:sp>
    </p:spTree>
    <p:extLst>
      <p:ext uri="{BB962C8B-B14F-4D97-AF65-F5344CB8AC3E}">
        <p14:creationId xmlns:p14="http://schemas.microsoft.com/office/powerpoint/2010/main" val="35219394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93AD8-E5DB-9516-7D31-8601430019E8}"/>
              </a:ext>
            </a:extLst>
          </p:cNvPr>
          <p:cNvSpPr>
            <a:spLocks noGrp="1"/>
          </p:cNvSpPr>
          <p:nvPr>
            <p:ph type="title"/>
          </p:nvPr>
        </p:nvSpPr>
        <p:spPr/>
        <p:txBody>
          <a:bodyPr/>
          <a:lstStyle/>
          <a:p>
            <a:r>
              <a:rPr lang="en-US" dirty="0"/>
              <a:t>            DARVO -  Perpetrator tactics</a:t>
            </a:r>
          </a:p>
        </p:txBody>
      </p:sp>
      <p:sp>
        <p:nvSpPr>
          <p:cNvPr id="3" name="Content Placeholder 2">
            <a:extLst>
              <a:ext uri="{FF2B5EF4-FFF2-40B4-BE49-F238E27FC236}">
                <a16:creationId xmlns:a16="http://schemas.microsoft.com/office/drawing/2014/main" id="{AC8250B1-9D11-2133-4B59-1108BC19D43E}"/>
              </a:ext>
            </a:extLst>
          </p:cNvPr>
          <p:cNvSpPr>
            <a:spLocks noGrp="1"/>
          </p:cNvSpPr>
          <p:nvPr>
            <p:ph idx="1"/>
          </p:nvPr>
        </p:nvSpPr>
        <p:spPr/>
        <p:txBody>
          <a:bodyPr>
            <a:normAutofit lnSpcReduction="10000"/>
          </a:bodyPr>
          <a:lstStyle/>
          <a:p>
            <a:r>
              <a:rPr lang="en-US" sz="2400" b="0" i="0" u="none" strike="noStrike" baseline="0" dirty="0"/>
              <a:t>Previous research has described tactics that perpetrators might use to temper reactions to their wrongdoings. “Outrage management” is a term that represents a set of techniques employed by perpetrators that mitigate observers’ negative evaluations of both perpetrators and their objectionable behaviors (McDonald et al., 2010). The perpetrator, in order to avoid facing consequences, therefore tries to mollify the potential backlash when held accountable for their actions. McDonald et al. (2010) noted that </a:t>
            </a:r>
            <a:r>
              <a:rPr lang="en-US" sz="2400" b="1" i="0" u="none" strike="noStrike" baseline="0" dirty="0"/>
              <a:t>such outrage management techniques include casting doubt onto the credibility of the victim and denying the victims’ versions of events or reframing them so that they appear more innocuous</a:t>
            </a:r>
            <a:r>
              <a:rPr lang="en-US" sz="2400" b="0" i="0" u="none" strike="noStrike" baseline="0" dirty="0"/>
              <a:t>. This closely mirrors the denial and personal attacks described by DARVO. Similarly, both outrage management and DARVO represent ways in which perpetrators actively try to explain away and manipulate bystanders’ understanding of abusive events. (</a:t>
            </a:r>
            <a:r>
              <a:rPr lang="en-US" sz="2400" b="0" i="0" u="none" strike="noStrike" baseline="0" dirty="0" err="1"/>
              <a:t>Freyd</a:t>
            </a:r>
            <a:r>
              <a:rPr lang="en-US" sz="2400" b="0" i="0" u="none" strike="noStrike" baseline="0" dirty="0"/>
              <a:t>)</a:t>
            </a:r>
          </a:p>
          <a:p>
            <a:endParaRPr lang="en-US" dirty="0"/>
          </a:p>
        </p:txBody>
      </p:sp>
    </p:spTree>
    <p:extLst>
      <p:ext uri="{BB962C8B-B14F-4D97-AF65-F5344CB8AC3E}">
        <p14:creationId xmlns:p14="http://schemas.microsoft.com/office/powerpoint/2010/main" val="3293708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417C-C389-DBFD-68C1-ED22D67E1B6B}"/>
              </a:ext>
            </a:extLst>
          </p:cNvPr>
          <p:cNvSpPr>
            <a:spLocks noGrp="1"/>
          </p:cNvSpPr>
          <p:nvPr>
            <p:ph type="title"/>
          </p:nvPr>
        </p:nvSpPr>
        <p:spPr/>
        <p:txBody>
          <a:bodyPr/>
          <a:lstStyle/>
          <a:p>
            <a:r>
              <a:rPr lang="en-US" dirty="0"/>
              <a:t>        DARVO – Perpetrator Strategies</a:t>
            </a:r>
          </a:p>
        </p:txBody>
      </p:sp>
      <p:sp>
        <p:nvSpPr>
          <p:cNvPr id="3" name="Content Placeholder 2">
            <a:extLst>
              <a:ext uri="{FF2B5EF4-FFF2-40B4-BE49-F238E27FC236}">
                <a16:creationId xmlns:a16="http://schemas.microsoft.com/office/drawing/2014/main" id="{0F2E7FA9-B883-DA64-B731-7D4614A4472E}"/>
              </a:ext>
            </a:extLst>
          </p:cNvPr>
          <p:cNvSpPr>
            <a:spLocks noGrp="1"/>
          </p:cNvSpPr>
          <p:nvPr>
            <p:ph idx="1"/>
          </p:nvPr>
        </p:nvSpPr>
        <p:spPr/>
        <p:txBody>
          <a:bodyPr>
            <a:normAutofit/>
          </a:bodyPr>
          <a:lstStyle/>
          <a:p>
            <a:endParaRPr lang="en-US" sz="1800" b="0" i="0" u="none" strike="noStrike" baseline="0" dirty="0"/>
          </a:p>
          <a:p>
            <a:r>
              <a:rPr lang="en-US" sz="1800" b="0" i="0" u="none" strike="noStrike" baseline="0" dirty="0"/>
              <a:t>Researchers have also proposed that perpetrators will engage in one of two strategies in order to deflect blame for wrongdoing: either admit to committing the wrongdoing but emphasize previous good behavior (play the hero) or highlight some past suffering (play the victim) (Gray &amp; Wegner, 2011). In a series of experimental studies, Gray and Wegner examined the impact of these two roles on observers and discovered that playing the victim – but not playing the hero – effectively decreases the amount of blame ascribed to the perpetrator. Although research on DARVO as a perpetrator tactic is limited, previous studies have examined the components of DARVO individually. For example, the literature on perpetrators describes how denial, minimization, and victim blaming are commonly expressed by individuals who have committed interpersonal violence, including sexual assault and intimate partner violence (Henning et al., 2005; Lila et al., 2008; Scott &amp; Straus, 2007). Studies that have conducted interviews with perpetrators of intimate partner violence have found that the abusers who minimized the severity of the abuse were also likely to implicate the victim as the instigator of the violence (Dutton, 1986; Lila et al., 2008). Recent research on DARVO confirms that the three parts of DARVO – denial, attacking the victim, and reversal of victim and offender – are indeed used together when individuals are confronted about a wrongdoing they committed. </a:t>
            </a:r>
            <a:endParaRPr lang="en-US" dirty="0"/>
          </a:p>
        </p:txBody>
      </p:sp>
    </p:spTree>
    <p:extLst>
      <p:ext uri="{BB962C8B-B14F-4D97-AF65-F5344CB8AC3E}">
        <p14:creationId xmlns:p14="http://schemas.microsoft.com/office/powerpoint/2010/main" val="40202252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E88DC-AFA6-C732-8042-2BA07DDD6F55}"/>
              </a:ext>
            </a:extLst>
          </p:cNvPr>
          <p:cNvSpPr>
            <a:spLocks noGrp="1"/>
          </p:cNvSpPr>
          <p:nvPr>
            <p:ph type="title"/>
          </p:nvPr>
        </p:nvSpPr>
        <p:spPr/>
        <p:txBody>
          <a:bodyPr>
            <a:normAutofit fontScale="90000"/>
          </a:bodyPr>
          <a:lstStyle/>
          <a:p>
            <a:r>
              <a:rPr lang="en-US" dirty="0"/>
              <a:t>   </a:t>
            </a:r>
            <a:br>
              <a:rPr lang="en-US" dirty="0"/>
            </a:br>
            <a:r>
              <a:rPr lang="en-US" dirty="0"/>
              <a:t>      Perceptions of victims and perpetrators</a:t>
            </a:r>
            <a:br>
              <a:rPr lang="en-US" dirty="0"/>
            </a:br>
            <a:endParaRPr lang="en-US" dirty="0"/>
          </a:p>
        </p:txBody>
      </p:sp>
      <p:sp>
        <p:nvSpPr>
          <p:cNvPr id="3" name="Content Placeholder 2">
            <a:extLst>
              <a:ext uri="{FF2B5EF4-FFF2-40B4-BE49-F238E27FC236}">
                <a16:creationId xmlns:a16="http://schemas.microsoft.com/office/drawing/2014/main" id="{5D33E501-0859-AB54-B363-2EDADD61034C}"/>
              </a:ext>
            </a:extLst>
          </p:cNvPr>
          <p:cNvSpPr>
            <a:spLocks noGrp="1"/>
          </p:cNvSpPr>
          <p:nvPr>
            <p:ph idx="1"/>
          </p:nvPr>
        </p:nvSpPr>
        <p:spPr/>
        <p:txBody>
          <a:bodyPr>
            <a:normAutofit fontScale="92500"/>
          </a:bodyPr>
          <a:lstStyle/>
          <a:p>
            <a:r>
              <a:rPr lang="en-US" b="1" i="0" u="none" strike="noStrike" baseline="0" dirty="0"/>
              <a:t>Perceptions of victims and perpetrators</a:t>
            </a:r>
          </a:p>
          <a:p>
            <a:r>
              <a:rPr lang="en-US" b="1" i="0" u="none" strike="noStrike" baseline="0" dirty="0"/>
              <a:t>For those who have committed abusive  acts, the ability to influence how others perceive them and their victims is indispensable. Convincing bystanders that no abusive behavior took place (or that if something did occur it was not harmful) and that the victim is untrustworthy gives the perpetrator a clear advantage in both social networks and the legal system. If successful, the perpetrator can avoid blame and thereby avoid disadvantageous outcomes. The victim’s account is doubted and ultimately disregarded in favor of the perpetrator’s narrative. </a:t>
            </a:r>
          </a:p>
          <a:p>
            <a:r>
              <a:rPr lang="en-US" b="0" i="0" u="none" strike="noStrike" baseline="0" dirty="0"/>
              <a:t>These types of tactics have been used both by the former VOCAL and FMSF and TST/Grey Faction to discredit and attempt to silence victims</a:t>
            </a:r>
            <a:r>
              <a:rPr lang="en-US" sz="1800" b="0" i="0" u="none" strike="noStrike" baseline="0" dirty="0"/>
              <a:t>. </a:t>
            </a:r>
            <a:endParaRPr lang="en-US" dirty="0"/>
          </a:p>
        </p:txBody>
      </p:sp>
    </p:spTree>
    <p:extLst>
      <p:ext uri="{BB962C8B-B14F-4D97-AF65-F5344CB8AC3E}">
        <p14:creationId xmlns:p14="http://schemas.microsoft.com/office/powerpoint/2010/main" val="409025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5F70-AC93-45F2-06A2-A6BDAF18FEF7}"/>
              </a:ext>
            </a:extLst>
          </p:cNvPr>
          <p:cNvSpPr>
            <a:spLocks noGrp="1"/>
          </p:cNvSpPr>
          <p:nvPr>
            <p:ph type="title"/>
          </p:nvPr>
        </p:nvSpPr>
        <p:spPr/>
        <p:txBody>
          <a:bodyPr/>
          <a:lstStyle/>
          <a:p>
            <a:r>
              <a:rPr lang="en-US" sz="4400" b="0" i="0" u="none" strike="noStrike" baseline="0" dirty="0"/>
              <a:t>                                    Janet</a:t>
            </a:r>
            <a:endParaRPr lang="en-US" dirty="0"/>
          </a:p>
        </p:txBody>
      </p:sp>
      <p:sp>
        <p:nvSpPr>
          <p:cNvPr id="3" name="Content Placeholder 2">
            <a:extLst>
              <a:ext uri="{FF2B5EF4-FFF2-40B4-BE49-F238E27FC236}">
                <a16:creationId xmlns:a16="http://schemas.microsoft.com/office/drawing/2014/main" id="{B70BEAB5-9C7B-F807-A550-7FC3CB4911B1}"/>
              </a:ext>
            </a:extLst>
          </p:cNvPr>
          <p:cNvSpPr>
            <a:spLocks noGrp="1"/>
          </p:cNvSpPr>
          <p:nvPr>
            <p:ph idx="1"/>
          </p:nvPr>
        </p:nvSpPr>
        <p:spPr/>
        <p:txBody>
          <a:bodyPr>
            <a:noAutofit/>
          </a:bodyPr>
          <a:lstStyle/>
          <a:p>
            <a:r>
              <a:rPr lang="en-US" sz="2400" b="0" i="0" u="none" strike="noStrike" baseline="0" dirty="0"/>
              <a:t>Contemporaries of Janet in North America discussed similar concepts.  Boris Sidis discussed the question of “suggestibility.”  He believed that in each person there were two streams of consciousness making two separate selves, a “waking self”  and “</a:t>
            </a:r>
            <a:r>
              <a:rPr lang="en-US" sz="2400" b="0" i="0" u="none" strike="noStrike" baseline="0" dirty="0" err="1"/>
              <a:t>subwaking</a:t>
            </a:r>
            <a:r>
              <a:rPr lang="en-US" sz="2400" b="0" i="0" u="none" strike="noStrike" baseline="0" dirty="0"/>
              <a:t> self” (lacking morality and willing to carry out any act. Other wrote about patients containing two or more systems or different selves. (Putnam)</a:t>
            </a:r>
          </a:p>
          <a:p>
            <a:r>
              <a:rPr lang="en-US" sz="2400" b="0" i="0" u="none" strike="noStrike" baseline="0" dirty="0"/>
              <a:t>Janet noticed significant differences between ordinary and traumatic memory. Traumatic memories were caused by triggers. He coined the word “dissociation” to describe the splitting and isolating of memories in his patients.  He realized the cost of keeping traumatic memories dissociated, which was a decrease in functioning.  The goal of treatment was association, integrating the trauma memories into life. (van der Kolk - The body keeps the score)</a:t>
            </a:r>
          </a:p>
          <a:p>
            <a:r>
              <a:rPr lang="en-US" sz="2400" b="0" i="0" u="none" strike="noStrike" baseline="0" dirty="0"/>
              <a:t>	</a:t>
            </a:r>
            <a:endParaRPr lang="en-US" sz="2400" dirty="0"/>
          </a:p>
        </p:txBody>
      </p:sp>
    </p:spTree>
    <p:extLst>
      <p:ext uri="{BB962C8B-B14F-4D97-AF65-F5344CB8AC3E}">
        <p14:creationId xmlns:p14="http://schemas.microsoft.com/office/powerpoint/2010/main" val="18078889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A79A3-F867-B8F0-3CA2-F77938C652B8}"/>
              </a:ext>
            </a:extLst>
          </p:cNvPr>
          <p:cNvSpPr>
            <a:spLocks noGrp="1"/>
          </p:cNvSpPr>
          <p:nvPr>
            <p:ph type="title"/>
          </p:nvPr>
        </p:nvSpPr>
        <p:spPr/>
        <p:txBody>
          <a:bodyPr>
            <a:normAutofit/>
          </a:bodyPr>
          <a:lstStyle/>
          <a:p>
            <a:r>
              <a:rPr lang="en-US" sz="2800" b="1" i="0" u="none" strike="noStrike" baseline="0" dirty="0"/>
              <a:t>                Participatory Action research on help-seeking behaviors</a:t>
            </a:r>
            <a:br>
              <a:rPr lang="en-US" sz="2800" b="1" i="0" u="none" strike="noStrike" baseline="0" dirty="0"/>
            </a:br>
            <a:r>
              <a:rPr lang="en-US" sz="2800" b="1" i="0" u="none" strike="noStrike" baseline="0" dirty="0"/>
              <a:t>                               of self-defined ritual abuse survivors</a:t>
            </a:r>
            <a:endParaRPr lang="en-US" sz="2800" dirty="0"/>
          </a:p>
        </p:txBody>
      </p:sp>
      <p:sp>
        <p:nvSpPr>
          <p:cNvPr id="3" name="Content Placeholder 2">
            <a:extLst>
              <a:ext uri="{FF2B5EF4-FFF2-40B4-BE49-F238E27FC236}">
                <a16:creationId xmlns:a16="http://schemas.microsoft.com/office/drawing/2014/main" id="{012C5BF9-4395-A878-5E32-972C05B0687A}"/>
              </a:ext>
            </a:extLst>
          </p:cNvPr>
          <p:cNvSpPr>
            <a:spLocks noGrp="1"/>
          </p:cNvSpPr>
          <p:nvPr>
            <p:ph idx="1"/>
          </p:nvPr>
        </p:nvSpPr>
        <p:spPr/>
        <p:txBody>
          <a:bodyPr>
            <a:normAutofit lnSpcReduction="10000"/>
          </a:bodyPr>
          <a:lstStyle/>
          <a:p>
            <a:r>
              <a:rPr lang="en-US" sz="1800" b="0" i="0" u="none" strike="noStrike" baseline="0" dirty="0"/>
              <a:t>The existence of ritual abuse is the subject of much debate. Ritual abuse survivor perceptions of seeking help have not been explored, and studies have yet to utilize self-defined survivors as collaborative researchers. This study addresses both issues. </a:t>
            </a:r>
            <a:r>
              <a:rPr lang="en-US" sz="1800" b="1" i="0" u="none" strike="noStrike" baseline="0" dirty="0"/>
              <a:t>Participatory action research was utilized to design a survey and </a:t>
            </a:r>
            <a:r>
              <a:rPr lang="en-US" sz="1800" b="1" i="0" u="none" strike="noStrike" baseline="0" dirty="0" err="1"/>
              <a:t>semistructured</a:t>
            </a:r>
            <a:r>
              <a:rPr lang="en-US" sz="1800" b="1" i="0" u="none" strike="noStrike" baseline="0" dirty="0"/>
              <a:t> interview to investigate ritual abuse survivor experience of seeking help.</a:t>
            </a:r>
          </a:p>
          <a:p>
            <a:r>
              <a:rPr lang="en-US" sz="1800" b="0" i="0" u="none" strike="noStrike" baseline="0" dirty="0"/>
              <a:t>Sixty-eight participants completed the survey, and 22 were interviewed. A group approach to thematic analysis aided validity and reliability. Participants reported experiencing disbelief and a lack of ritual abuse awareness and help from support services. In contrast, participatory action research was reported by participants as educative and emancipatory. Future research should explore the benefits of participatory action research for survivors of different forms of oppression..</a:t>
            </a:r>
          </a:p>
          <a:p>
            <a:r>
              <a:rPr lang="en-US" sz="1800" b="0" i="0" u="none" strike="noStrike" baseline="0" dirty="0"/>
              <a:t>In the 1990s, a modest number of research articles (Faller, 1994) and clinical guides were published on ritual abuse. Moreover, a considerable number of clinicians reported encountering ritual abuse (RA) cases in their practices, about 10% in a study of members of the American Psychological Association (Bottoms, Shaver, &amp; Goodman, 1991). </a:t>
            </a:r>
            <a:r>
              <a:rPr lang="en-US" sz="1800" b="1" i="0" u="none" strike="noStrike" baseline="0" dirty="0"/>
              <a:t>Media hysteria, the rise of the False Memory Foundation (Salter, 2008), and the failure of feminism to fit RA into dominant paradigms of sexual abuse led to many professionals becoming wary of RA (Scott, 2001). For practitioners, investigators, and journalists, it was reassuring and convenient to redefine RA as a </a:t>
            </a:r>
            <a:r>
              <a:rPr lang="en-US" sz="1800" b="1" i="0" u="none" strike="noStrike" baseline="0" dirty="0" err="1"/>
              <a:t>nonphenomenon</a:t>
            </a:r>
            <a:r>
              <a:rPr lang="en-US" sz="1800" b="1" i="0" u="none" strike="noStrike" baseline="0" dirty="0"/>
              <a:t>. However, it is likely, this left individuals who self-defined as RA survivors more isolated and disbelieved.... </a:t>
            </a:r>
            <a:r>
              <a:rPr lang="en-US" sz="1800" b="0" i="0" u="none" strike="noStrike" baseline="0" dirty="0"/>
              <a:t>(Matthew and Barron)</a:t>
            </a:r>
            <a:endParaRPr lang="en-US" dirty="0"/>
          </a:p>
        </p:txBody>
      </p:sp>
    </p:spTree>
    <p:extLst>
      <p:ext uri="{BB962C8B-B14F-4D97-AF65-F5344CB8AC3E}">
        <p14:creationId xmlns:p14="http://schemas.microsoft.com/office/powerpoint/2010/main" val="94248898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1E330-A149-C9AD-C26E-0417A697119B}"/>
              </a:ext>
            </a:extLst>
          </p:cNvPr>
          <p:cNvSpPr>
            <a:spLocks noGrp="1"/>
          </p:cNvSpPr>
          <p:nvPr>
            <p:ph type="title"/>
          </p:nvPr>
        </p:nvSpPr>
        <p:spPr/>
        <p:txBody>
          <a:bodyPr>
            <a:normAutofit/>
          </a:bodyPr>
          <a:lstStyle/>
          <a:p>
            <a:r>
              <a:rPr lang="en-US" sz="4400" b="1" i="0" u="none" strike="noStrike" baseline="0" dirty="0"/>
              <a:t> Participatory Action Research  - Disbelief</a:t>
            </a:r>
            <a:endParaRPr lang="en-US" dirty="0"/>
          </a:p>
        </p:txBody>
      </p:sp>
      <p:sp>
        <p:nvSpPr>
          <p:cNvPr id="3" name="Content Placeholder 2">
            <a:extLst>
              <a:ext uri="{FF2B5EF4-FFF2-40B4-BE49-F238E27FC236}">
                <a16:creationId xmlns:a16="http://schemas.microsoft.com/office/drawing/2014/main" id="{7F17226B-1907-F589-651D-E7621014CC34}"/>
              </a:ext>
            </a:extLst>
          </p:cNvPr>
          <p:cNvSpPr>
            <a:spLocks noGrp="1"/>
          </p:cNvSpPr>
          <p:nvPr>
            <p:ph idx="1"/>
          </p:nvPr>
        </p:nvSpPr>
        <p:spPr/>
        <p:txBody>
          <a:bodyPr/>
          <a:lstStyle/>
          <a:p>
            <a:r>
              <a:rPr lang="en-US" sz="1800" b="0" i="0" u="none" strike="noStrike" baseline="0" dirty="0"/>
              <a:t>DISBELIEF</a:t>
            </a:r>
          </a:p>
          <a:p>
            <a:r>
              <a:rPr lang="en-US" sz="1800" b="0" i="0" u="none" strike="noStrike" baseline="0" dirty="0"/>
              <a:t>Fear of disbelief was a prevalent theme across participants’ responses (n = 12). During interviews, participants explored the reasons behind this as well as consequences for survivors. Many tried to understand the reasons behind this lack of belief. “We face denial and disbelief on a scale that beggars belief. They can’t handle our abuse at all but they don’t have to, they just have to</a:t>
            </a:r>
          </a:p>
          <a:p>
            <a:r>
              <a:rPr lang="en-US" sz="1800" b="0" i="0" u="none" strike="noStrike" baseline="0" dirty="0"/>
              <a:t>listen, but they don’t.” Others felt angry, particularly when speaking about their experiences of not being believed in childhood. Some expressed child protection concerns. “How can we safeguard children from something that is not known about or recognized?”</a:t>
            </a:r>
          </a:p>
          <a:p>
            <a:r>
              <a:rPr lang="en-US" sz="1800" b="0" i="0" u="none" strike="noStrike" baseline="0" dirty="0"/>
              <a:t>Issues of mental illness and vulnerability were reflected in experiences of participants when seeking help. “I was given ECT [electroconvulsive therapy] . . . at the age of 13. They diagnosed posttraumatic stress disorder, at 16 a counsellor diagnosed False Memory Syndrome” and “when I started with my new therapist and started to remember ritual abuse she didn’t believe me.</a:t>
            </a:r>
          </a:p>
          <a:p>
            <a:r>
              <a:rPr lang="en-US" sz="1800" b="1" i="0" u="none" strike="noStrike" baseline="0" dirty="0"/>
              <a:t>I was devastated. It is hard enough trying to cope with some of these very extreme memories without having professionals disbelieve.”....</a:t>
            </a:r>
            <a:endParaRPr lang="en-US" b="1" dirty="0"/>
          </a:p>
        </p:txBody>
      </p:sp>
    </p:spTree>
    <p:extLst>
      <p:ext uri="{BB962C8B-B14F-4D97-AF65-F5344CB8AC3E}">
        <p14:creationId xmlns:p14="http://schemas.microsoft.com/office/powerpoint/2010/main" val="10964692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652B-8A6E-F9AC-D5DF-E75E2E35779E}"/>
              </a:ext>
            </a:extLst>
          </p:cNvPr>
          <p:cNvSpPr>
            <a:spLocks noGrp="1"/>
          </p:cNvSpPr>
          <p:nvPr>
            <p:ph type="title"/>
          </p:nvPr>
        </p:nvSpPr>
        <p:spPr/>
        <p:txBody>
          <a:bodyPr>
            <a:normAutofit/>
          </a:bodyPr>
          <a:lstStyle/>
          <a:p>
            <a:r>
              <a:rPr lang="en-US" sz="3200" b="1" i="0" u="none" strike="noStrike" baseline="0" dirty="0"/>
              <a:t>        Participatory Action research on help-seeking behaviors</a:t>
            </a:r>
            <a:br>
              <a:rPr lang="en-US" sz="3200" b="1" i="0" u="none" strike="noStrike" baseline="0" dirty="0"/>
            </a:br>
            <a:r>
              <a:rPr lang="en-US" sz="3200" b="1" i="0" u="none" strike="noStrike" baseline="0" dirty="0"/>
              <a:t>                       of self-defined ritual abuse survivors</a:t>
            </a:r>
            <a:endParaRPr lang="en-US" sz="3200" dirty="0"/>
          </a:p>
        </p:txBody>
      </p:sp>
      <p:sp>
        <p:nvSpPr>
          <p:cNvPr id="3" name="Content Placeholder 2">
            <a:extLst>
              <a:ext uri="{FF2B5EF4-FFF2-40B4-BE49-F238E27FC236}">
                <a16:creationId xmlns:a16="http://schemas.microsoft.com/office/drawing/2014/main" id="{3910AEE7-F00E-0B6B-C20A-E8DB7C48422F}"/>
              </a:ext>
            </a:extLst>
          </p:cNvPr>
          <p:cNvSpPr>
            <a:spLocks noGrp="1"/>
          </p:cNvSpPr>
          <p:nvPr>
            <p:ph idx="1"/>
          </p:nvPr>
        </p:nvSpPr>
        <p:spPr/>
        <p:txBody>
          <a:bodyPr>
            <a:normAutofit/>
          </a:bodyPr>
          <a:lstStyle/>
          <a:p>
            <a:r>
              <a:rPr lang="en-US" sz="2400" b="0" i="0" u="none" strike="noStrike" baseline="0" dirty="0"/>
              <a:t>Conclusions</a:t>
            </a:r>
          </a:p>
          <a:p>
            <a:r>
              <a:rPr lang="en-US" sz="2400" b="0" i="0" u="none" strike="noStrike" baseline="0" dirty="0"/>
              <a:t>The current study found survivors appeared to suffer from the continued polarized discourse around belief, memory, and mental illness. The researchers discovered that survivors reported low awareness of RA issues among professionals, which in turn resulted in services being perceived as poor. As a consequence, </a:t>
            </a:r>
            <a:r>
              <a:rPr lang="en-US" sz="2400" b="1" i="0" u="none" strike="noStrike" baseline="0" dirty="0"/>
              <a:t>participants reported they were reluctant to reveal histories of RA due to anticipated negative reactions</a:t>
            </a:r>
            <a:r>
              <a:rPr lang="en-US" sz="2400" b="0" i="0" u="none" strike="noStrike" baseline="0" dirty="0"/>
              <a:t>. </a:t>
            </a:r>
            <a:r>
              <a:rPr lang="en-US" sz="2400" b="1" i="0" u="none" strike="noStrike" baseline="0" dirty="0"/>
              <a:t>The authors suggest there is a need for survivor agencies to raise awareness of issues for RA survivors</a:t>
            </a:r>
            <a:r>
              <a:rPr lang="en-US" sz="2400" b="0" i="0" u="none" strike="noStrike" baseline="0" dirty="0"/>
              <a:t>, share the experiences of survivors, and encourage development of survivor-sensitive services.</a:t>
            </a:r>
            <a:endParaRPr lang="en-US" sz="2400" dirty="0"/>
          </a:p>
        </p:txBody>
      </p:sp>
    </p:spTree>
    <p:extLst>
      <p:ext uri="{BB962C8B-B14F-4D97-AF65-F5344CB8AC3E}">
        <p14:creationId xmlns:p14="http://schemas.microsoft.com/office/powerpoint/2010/main" val="52945214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D2D22-46AF-8B39-2E13-C251D5F5C1E8}"/>
              </a:ext>
            </a:extLst>
          </p:cNvPr>
          <p:cNvSpPr>
            <a:spLocks noGrp="1"/>
          </p:cNvSpPr>
          <p:nvPr>
            <p:ph type="title"/>
          </p:nvPr>
        </p:nvSpPr>
        <p:spPr/>
        <p:txBody>
          <a:bodyPr>
            <a:normAutofit/>
          </a:bodyPr>
          <a:lstStyle/>
          <a:p>
            <a:r>
              <a:rPr lang="en-US" sz="3600" b="0" i="0" u="none" strike="noStrike" baseline="0" dirty="0"/>
              <a:t>                             Dunning-Kruger Effect</a:t>
            </a:r>
            <a:endParaRPr lang="en-US" sz="3600" dirty="0"/>
          </a:p>
        </p:txBody>
      </p:sp>
      <p:sp>
        <p:nvSpPr>
          <p:cNvPr id="3" name="Content Placeholder 2">
            <a:extLst>
              <a:ext uri="{FF2B5EF4-FFF2-40B4-BE49-F238E27FC236}">
                <a16:creationId xmlns:a16="http://schemas.microsoft.com/office/drawing/2014/main" id="{91C31C54-D81E-CB8B-72BD-3A3ED4429CBA}"/>
              </a:ext>
            </a:extLst>
          </p:cNvPr>
          <p:cNvSpPr>
            <a:spLocks noGrp="1"/>
          </p:cNvSpPr>
          <p:nvPr>
            <p:ph idx="1"/>
          </p:nvPr>
        </p:nvSpPr>
        <p:spPr/>
        <p:txBody>
          <a:bodyPr>
            <a:normAutofit/>
          </a:bodyPr>
          <a:lstStyle/>
          <a:p>
            <a:r>
              <a:rPr lang="en-US" b="0" i="0" u="none" strike="noStrike" baseline="0" dirty="0"/>
              <a:t>This effect is very apparent in those attacking trauma treaters, treatment definition and protocols and trauma treatment organizations. </a:t>
            </a:r>
            <a:r>
              <a:rPr lang="en-US" b="1" i="0" u="none" strike="noStrike" baseline="0" dirty="0"/>
              <a:t>Organizations like TST appear to have personnel that lack the expertise to make the grand sweeping pejorative statements regarding trauma treatment, trauma treaters and trauma victims</a:t>
            </a:r>
            <a:r>
              <a:rPr lang="en-US" b="0" i="0" u="none" strike="noStrike" baseline="0" dirty="0"/>
              <a:t>. The founders of the FMSF also lacked expertise in the trauma and memory fields, though they did develop an advisory board later. Those that write books attacking DID/MPD, ritualistic abuse and repressed memory often have little to no experience in the field, yet their books are promoted by media outlets internationally. </a:t>
            </a:r>
            <a:endParaRPr lang="en-US" dirty="0"/>
          </a:p>
        </p:txBody>
      </p:sp>
      <p:sp>
        <p:nvSpPr>
          <p:cNvPr id="7" name="TextBox 6">
            <a:extLst>
              <a:ext uri="{FF2B5EF4-FFF2-40B4-BE49-F238E27FC236}">
                <a16:creationId xmlns:a16="http://schemas.microsoft.com/office/drawing/2014/main" id="{2B0A3AD9-2024-A255-A2C4-39ABCA7AA8F8}"/>
              </a:ext>
            </a:extLst>
          </p:cNvPr>
          <p:cNvSpPr txBox="1"/>
          <p:nvPr/>
        </p:nvSpPr>
        <p:spPr>
          <a:xfrm flipH="1">
            <a:off x="-446566" y="-148856"/>
            <a:ext cx="570968" cy="2031325"/>
          </a:xfrm>
          <a:prstGeom prst="rect">
            <a:avLst/>
          </a:prstGeom>
          <a:noFill/>
        </p:spPr>
        <p:txBody>
          <a:bodyPr wrap="square">
            <a:spAutoFit/>
          </a:bodyPr>
          <a:lstStyle/>
          <a:p>
            <a:r>
              <a:rPr lang="en-US" dirty="0"/>
              <a:t>Dunning-Kruger Effect</a:t>
            </a:r>
          </a:p>
        </p:txBody>
      </p:sp>
    </p:spTree>
    <p:extLst>
      <p:ext uri="{BB962C8B-B14F-4D97-AF65-F5344CB8AC3E}">
        <p14:creationId xmlns:p14="http://schemas.microsoft.com/office/powerpoint/2010/main" val="2989878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55441-FD05-596A-2456-F9B3B2AC9EF3}"/>
              </a:ext>
            </a:extLst>
          </p:cNvPr>
          <p:cNvSpPr>
            <a:spLocks noGrp="1"/>
          </p:cNvSpPr>
          <p:nvPr>
            <p:ph type="title"/>
          </p:nvPr>
        </p:nvSpPr>
        <p:spPr/>
        <p:txBody>
          <a:bodyPr>
            <a:normAutofit/>
          </a:bodyPr>
          <a:lstStyle/>
          <a:p>
            <a:pPr algn="ctr"/>
            <a:r>
              <a:rPr lang="en-US" sz="2800" b="0" i="0" u="none" strike="noStrike" baseline="0" dirty="0"/>
              <a:t>Unskilled and unaware of it: how difficulties in recognizing one's own                incompetence lead to inflated self-assessments.</a:t>
            </a:r>
            <a:endParaRPr lang="en-US" sz="2800" dirty="0"/>
          </a:p>
        </p:txBody>
      </p:sp>
      <p:sp>
        <p:nvSpPr>
          <p:cNvPr id="3" name="Content Placeholder 2">
            <a:extLst>
              <a:ext uri="{FF2B5EF4-FFF2-40B4-BE49-F238E27FC236}">
                <a16:creationId xmlns:a16="http://schemas.microsoft.com/office/drawing/2014/main" id="{12F418D5-B668-44F9-68FD-B6DB1A6F3C1F}"/>
              </a:ext>
            </a:extLst>
          </p:cNvPr>
          <p:cNvSpPr>
            <a:spLocks noGrp="1"/>
          </p:cNvSpPr>
          <p:nvPr>
            <p:ph idx="1"/>
          </p:nvPr>
        </p:nvSpPr>
        <p:spPr/>
        <p:txBody>
          <a:bodyPr>
            <a:normAutofit/>
          </a:bodyPr>
          <a:lstStyle/>
          <a:p>
            <a:r>
              <a:rPr lang="en-US" sz="1800" b="1" i="0" u="none" strike="noStrike" baseline="0" dirty="0"/>
              <a:t>People tend to hold overly favorable views of their abilities in many social and intellectual domains. The authors suggest that this overestimation occurs, in part, because people who are unskilled in these domains suffer a dual burden: Not only do these people reach erroneous conclusions and make unfortunate choices, but their incompetence robs them of the metacognitive ability to realize it. </a:t>
            </a:r>
            <a:r>
              <a:rPr lang="en-US" sz="1800" b="0" i="0" u="none" strike="noStrike" baseline="0" dirty="0"/>
              <a:t>Across 4 studies, the authors found that participants scoring in the bottom quartile on tests of humor, grammar, and logic grossly overestimated their test performance and ability. Although their test scores put them in the 12th percentile, they estimated themselves to be in the 62nd. Several analyses linked this miscalibration to deficits in metacognitive skill, or the capacity to distinguish accuracy from error. Paradoxically, improving the skills of participants, and thus increasing their metacognitive competence, helped them recognize the limitations of their abilities.  (Dunning and Kruger)</a:t>
            </a:r>
          </a:p>
          <a:p>
            <a:r>
              <a:rPr lang="en-US" sz="1800" b="0" i="0" u="none" strike="noStrike" baseline="0" dirty="0"/>
              <a:t>Dunning-Kruger Effect -  Reviewed by Psychology Today Staff</a:t>
            </a:r>
          </a:p>
          <a:p>
            <a:r>
              <a:rPr lang="en-US" sz="1800" b="0" i="0" u="none" strike="noStrike" baseline="0" dirty="0"/>
              <a:t>The Dunning-Kruger effect is a cognitive bias in which people wrongly overestimate their knowledge or ability in a specific area. This tends to occur because a lack of self-awareness prevents them from accurately assessing their own skills. </a:t>
            </a:r>
          </a:p>
          <a:p>
            <a:endParaRPr lang="en-US" dirty="0"/>
          </a:p>
        </p:txBody>
      </p:sp>
    </p:spTree>
    <p:extLst>
      <p:ext uri="{BB962C8B-B14F-4D97-AF65-F5344CB8AC3E}">
        <p14:creationId xmlns:p14="http://schemas.microsoft.com/office/powerpoint/2010/main" val="11404036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3789-7EAD-A229-1F0C-4C3E589EA50F}"/>
              </a:ext>
            </a:extLst>
          </p:cNvPr>
          <p:cNvSpPr>
            <a:spLocks noGrp="1"/>
          </p:cNvSpPr>
          <p:nvPr>
            <p:ph type="title"/>
          </p:nvPr>
        </p:nvSpPr>
        <p:spPr/>
        <p:txBody>
          <a:bodyPr/>
          <a:lstStyle/>
          <a:p>
            <a:r>
              <a:rPr lang="en-US" dirty="0"/>
              <a:t>   What causes the Dunning-Kruger effect?</a:t>
            </a:r>
            <a:br>
              <a:rPr lang="en-US" dirty="0"/>
            </a:br>
            <a:endParaRPr lang="en-US" dirty="0"/>
          </a:p>
        </p:txBody>
      </p:sp>
      <p:sp>
        <p:nvSpPr>
          <p:cNvPr id="3" name="Content Placeholder 2">
            <a:extLst>
              <a:ext uri="{FF2B5EF4-FFF2-40B4-BE49-F238E27FC236}">
                <a16:creationId xmlns:a16="http://schemas.microsoft.com/office/drawing/2014/main" id="{31844C5E-803F-0311-F71B-73DC01DCA25C}"/>
              </a:ext>
            </a:extLst>
          </p:cNvPr>
          <p:cNvSpPr>
            <a:spLocks noGrp="1"/>
          </p:cNvSpPr>
          <p:nvPr>
            <p:ph idx="1"/>
          </p:nvPr>
        </p:nvSpPr>
        <p:spPr/>
        <p:txBody>
          <a:bodyPr>
            <a:normAutofit fontScale="92500" lnSpcReduction="10000"/>
          </a:bodyPr>
          <a:lstStyle/>
          <a:p>
            <a:r>
              <a:rPr lang="en-US" sz="1800" b="0" i="0" u="none" strike="noStrike" baseline="0" dirty="0"/>
              <a:t>What causes the Dunning-Kruger effect?</a:t>
            </a:r>
          </a:p>
          <a:p>
            <a:r>
              <a:rPr lang="en-US" sz="1800" b="0" i="0" u="none" strike="noStrike" baseline="0" dirty="0"/>
              <a:t>Confidence is so highly prized that many people would rather pretend to be smart or skilled than risk looking inadequate and losing face. Even smart people can be affected by the Dunning-Kruger effect because having intelligence isn’t the same thing as learning and developing a specific skill. Many individuals mistakenly believe that their experience and skills in one particular area are transferable to another.</a:t>
            </a:r>
          </a:p>
          <a:p>
            <a:endParaRPr lang="en-US" sz="1800" b="0" i="0" u="none" strike="noStrike" baseline="0" dirty="0"/>
          </a:p>
          <a:p>
            <a:r>
              <a:rPr lang="en-US" sz="1800" b="0" i="0" u="none" strike="noStrike" baseline="0" dirty="0"/>
              <a:t>Why do people fail to recognize their own incompetence?</a:t>
            </a:r>
          </a:p>
          <a:p>
            <a:r>
              <a:rPr lang="en-US" sz="1800" b="0" i="0" u="none" strike="noStrike" baseline="0" dirty="0"/>
              <a:t>Many people would describe themselves as above average in intelligence, humor, and a variety of skills</a:t>
            </a:r>
            <a:r>
              <a:rPr lang="en-US" sz="1800" b="1" i="0" u="none" strike="noStrike" baseline="0" dirty="0"/>
              <a:t>. They can’t accurately judge their own competence, because they lack metacognition, or the ability to step back and examine oneself objectively. In fact, those who are the least skilled are also the most likely to overestimate their abilities. </a:t>
            </a:r>
            <a:r>
              <a:rPr lang="en-US" sz="1800" b="0" i="0" u="none" strike="noStrike" baseline="0" dirty="0"/>
              <a:t>(Psychology Today)			</a:t>
            </a:r>
          </a:p>
          <a:p>
            <a:endParaRPr lang="en-US" sz="1800" b="0" i="0" u="none" strike="noStrike" baseline="0" dirty="0"/>
          </a:p>
          <a:p>
            <a:r>
              <a:rPr lang="en-US" sz="1800" b="0" i="0" u="none" strike="noStrike" baseline="0" dirty="0"/>
              <a:t>To note, there is more recent research questioning the validity of the study.  But its concepts appear to be accurate when applied in the trauma field.  </a:t>
            </a:r>
            <a:r>
              <a:rPr lang="en-US" sz="1800" b="1" i="0" u="none" strike="noStrike" baseline="0" dirty="0"/>
              <a:t>Those that know more about trauma, dissociation and memory realize these concepts are valid, as opposed to those that know much less about the field, who attack the legitimacy of these concepts.</a:t>
            </a:r>
            <a:endParaRPr lang="en-US" b="1" dirty="0"/>
          </a:p>
        </p:txBody>
      </p:sp>
    </p:spTree>
    <p:extLst>
      <p:ext uri="{BB962C8B-B14F-4D97-AF65-F5344CB8AC3E}">
        <p14:creationId xmlns:p14="http://schemas.microsoft.com/office/powerpoint/2010/main" val="108734813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C4E74-C526-777F-0AFB-039614F3AD71}"/>
              </a:ext>
            </a:extLst>
          </p:cNvPr>
          <p:cNvSpPr>
            <a:spLocks noGrp="1"/>
          </p:cNvSpPr>
          <p:nvPr>
            <p:ph type="title"/>
          </p:nvPr>
        </p:nvSpPr>
        <p:spPr/>
        <p:txBody>
          <a:bodyPr/>
          <a:lstStyle/>
          <a:p>
            <a:r>
              <a:rPr lang="en-US" sz="4400" b="0" i="0" u="none" strike="noStrike" baseline="0" dirty="0"/>
              <a:t>                 Where are we today?</a:t>
            </a:r>
            <a:br>
              <a:rPr lang="en-US" sz="4400" b="0" i="0" u="none" strike="noStrike" baseline="0" dirty="0"/>
            </a:br>
            <a:endParaRPr lang="en-US" dirty="0"/>
          </a:p>
        </p:txBody>
      </p:sp>
      <p:sp>
        <p:nvSpPr>
          <p:cNvPr id="3" name="Content Placeholder 2">
            <a:extLst>
              <a:ext uri="{FF2B5EF4-FFF2-40B4-BE49-F238E27FC236}">
                <a16:creationId xmlns:a16="http://schemas.microsoft.com/office/drawing/2014/main" id="{26593921-B30A-5A3F-120A-BC46F046238E}"/>
              </a:ext>
            </a:extLst>
          </p:cNvPr>
          <p:cNvSpPr>
            <a:spLocks noGrp="1"/>
          </p:cNvSpPr>
          <p:nvPr>
            <p:ph idx="1"/>
          </p:nvPr>
        </p:nvSpPr>
        <p:spPr/>
        <p:txBody>
          <a:bodyPr>
            <a:normAutofit lnSpcReduction="10000"/>
          </a:bodyPr>
          <a:lstStyle/>
          <a:p>
            <a:endParaRPr lang="en-US" sz="1800" b="0" i="0" u="none" strike="noStrike" baseline="0" dirty="0"/>
          </a:p>
          <a:p>
            <a:r>
              <a:rPr lang="en-US" sz="1800" b="0" i="0" u="none" strike="noStrike" baseline="0" dirty="0"/>
              <a:t>Politically fascist movements are growing and expanding all over the world.  The media is becoming increasing controlled by the wealthy and fewer people.  The same techniques used to control people in the past are being used increasingly in electronic media situations. These include the use of strong emotions, control of information and the purposeful deletion of contrary information from the public arena.  </a:t>
            </a:r>
          </a:p>
          <a:p>
            <a:endParaRPr lang="en-US" sz="1800" b="0" i="0" u="none" strike="noStrike" baseline="0" dirty="0"/>
          </a:p>
          <a:p>
            <a:r>
              <a:rPr lang="en-US" sz="1800" b="0" i="0" u="none" strike="noStrike" baseline="0" dirty="0"/>
              <a:t>Social movements appear to silencing belief in the legitimate scientific constructs pertaining to our field.  While this is going on, attempts are being made to develop the field and our research further. This may be due to the social trends and legal systems exposing and attacking serial pedophiles and abusers, sex traffickers and the institutional systems that have allowed and at times supported abuse for centuries. </a:t>
            </a:r>
          </a:p>
          <a:p>
            <a:endParaRPr lang="en-US" sz="1800" b="0" i="0" u="none" strike="noStrike" baseline="0" dirty="0"/>
          </a:p>
          <a:p>
            <a:r>
              <a:rPr lang="en-US" sz="1800" b="0" i="0" u="none" strike="noStrike" baseline="0" dirty="0"/>
              <a:t>We do not live in a vacuum. Without accurate public information, our field and research cannot fully grow and develop and help others.  </a:t>
            </a:r>
            <a:r>
              <a:rPr lang="en-US" sz="1800" b="1" i="0" u="none" strike="noStrike" baseline="0" dirty="0"/>
              <a:t>Social movements can be controlled by the people, but people need to realize the importance of this. Organizations that fight public advocacy and educational efforts only set the field back. </a:t>
            </a:r>
            <a:r>
              <a:rPr lang="en-US" sz="1800" b="0" i="0" u="none" strike="noStrike" baseline="0" dirty="0"/>
              <a:t>We have a choice to make. </a:t>
            </a:r>
            <a:endParaRPr lang="en-US" dirty="0"/>
          </a:p>
        </p:txBody>
      </p:sp>
    </p:spTree>
    <p:extLst>
      <p:ext uri="{BB962C8B-B14F-4D97-AF65-F5344CB8AC3E}">
        <p14:creationId xmlns:p14="http://schemas.microsoft.com/office/powerpoint/2010/main" val="91760379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AE73-F1BF-3091-7C31-ED384EB43755}"/>
              </a:ext>
            </a:extLst>
          </p:cNvPr>
          <p:cNvSpPr>
            <a:spLocks noGrp="1"/>
          </p:cNvSpPr>
          <p:nvPr>
            <p:ph type="title"/>
          </p:nvPr>
        </p:nvSpPr>
        <p:spPr/>
        <p:txBody>
          <a:bodyPr/>
          <a:lstStyle/>
          <a:p>
            <a:r>
              <a:rPr lang="en-US" dirty="0"/>
              <a:t>                              References</a:t>
            </a:r>
          </a:p>
        </p:txBody>
      </p:sp>
      <p:sp>
        <p:nvSpPr>
          <p:cNvPr id="3" name="Content Placeholder 2">
            <a:extLst>
              <a:ext uri="{FF2B5EF4-FFF2-40B4-BE49-F238E27FC236}">
                <a16:creationId xmlns:a16="http://schemas.microsoft.com/office/drawing/2014/main" id="{14B8206A-FCD1-E378-B5E2-7A68C7E9D8A4}"/>
              </a:ext>
            </a:extLst>
          </p:cNvPr>
          <p:cNvSpPr>
            <a:spLocks noGrp="1"/>
          </p:cNvSpPr>
          <p:nvPr>
            <p:ph idx="1"/>
          </p:nvPr>
        </p:nvSpPr>
        <p:spPr/>
        <p:txBody>
          <a:bodyPr>
            <a:noAutofit/>
          </a:bodyPr>
          <a:lstStyle/>
          <a:p>
            <a:r>
              <a:rPr lang="en-US" sz="1600" dirty="0"/>
              <a:t>1930-1950: New Treatments</a:t>
            </a:r>
          </a:p>
          <a:p>
            <a:r>
              <a:rPr lang="en-US" sz="1600" dirty="0"/>
              <a:t>https://www.sos.mo.gov/archives/exhibits/quest/treatment/1930-1950</a:t>
            </a:r>
          </a:p>
          <a:p>
            <a:endParaRPr lang="en-US" sz="1600" dirty="0"/>
          </a:p>
          <a:p>
            <a:r>
              <a:rPr lang="en-US" sz="1600" dirty="0"/>
              <a:t>1930 – 1966 Surgical Treatment</a:t>
            </a:r>
          </a:p>
          <a:p>
            <a:r>
              <a:rPr lang="en-US" sz="1600" dirty="0"/>
              <a:t>https://www.sos.mo.gov/archives/exhibits/quest/treatment/1930-1966</a:t>
            </a:r>
          </a:p>
          <a:p>
            <a:endParaRPr lang="en-US" sz="1600" dirty="0"/>
          </a:p>
          <a:p>
            <a:r>
              <a:rPr lang="en-US" sz="1600" dirty="0"/>
              <a:t>American Psychiatric Association. (2013). Diagnostic and statistical manual of mental disorders (5th ed.). https://doi.org/10.1176/appi.books.9780890425596</a:t>
            </a:r>
          </a:p>
          <a:p>
            <a:endParaRPr lang="en-US" sz="1600" dirty="0"/>
          </a:p>
          <a:p>
            <a:r>
              <a:rPr lang="en-US" sz="1600" dirty="0"/>
              <a:t>Bennett Braun https://ritualabuse.us/smart/bennett-braun/</a:t>
            </a:r>
          </a:p>
          <a:p>
            <a:endParaRPr lang="en-US" sz="1600" dirty="0"/>
          </a:p>
          <a:p>
            <a:r>
              <a:rPr lang="en-US" sz="1600" dirty="0"/>
              <a:t>Braun, B. G. (1988). The BASK model of dissociation. Dissociation: Progress in the Dissociative Disorders, 1(1), 4–23. https://scholarsbank.uoregon.edu/xmlui/bitstream/handle/1794/1276/Diss_1_1_2_OCR_rev.pdf </a:t>
            </a:r>
          </a:p>
          <a:p>
            <a:endParaRPr lang="en-US" dirty="0"/>
          </a:p>
        </p:txBody>
      </p:sp>
    </p:spTree>
    <p:extLst>
      <p:ext uri="{BB962C8B-B14F-4D97-AF65-F5344CB8AC3E}">
        <p14:creationId xmlns:p14="http://schemas.microsoft.com/office/powerpoint/2010/main" val="280156705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8064B-7A48-43F0-9A94-66059E73A41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1F2F8B9-22D5-2A88-ABF6-0365820C9BA9}"/>
              </a:ext>
            </a:extLst>
          </p:cNvPr>
          <p:cNvSpPr>
            <a:spLocks noGrp="1"/>
          </p:cNvSpPr>
          <p:nvPr>
            <p:ph idx="1"/>
          </p:nvPr>
        </p:nvSpPr>
        <p:spPr/>
        <p:txBody>
          <a:bodyPr>
            <a:normAutofit fontScale="55000" lnSpcReduction="20000"/>
          </a:bodyPr>
          <a:lstStyle/>
          <a:p>
            <a:r>
              <a:rPr lang="en-US" dirty="0"/>
              <a:t>Braun, B. G. (1986) Treatment of Multiple Personality Disorder,  American Psychiatric Pub </a:t>
            </a:r>
          </a:p>
          <a:p>
            <a:r>
              <a:rPr lang="en-US" dirty="0"/>
              <a:t>https://books.google.com/books?id=kPxuNFMOzQkC&amp;pg=PR7&amp;source=gbs_selected_pages&amp;cad=2#v=onepage&amp;q&amp;f=false</a:t>
            </a:r>
          </a:p>
          <a:p>
            <a:endParaRPr lang="en-US" dirty="0"/>
          </a:p>
          <a:p>
            <a:r>
              <a:rPr lang="en-US" dirty="0"/>
              <a:t>Bugbee and </a:t>
            </a:r>
            <a:r>
              <a:rPr lang="en-US" dirty="0" err="1"/>
              <a:t>Mesner</a:t>
            </a:r>
            <a:r>
              <a:rPr lang="en-US" dirty="0"/>
              <a:t> “Might is Right Special”  https://archive.org/details/MightIsRightSpecial</a:t>
            </a:r>
          </a:p>
          <a:p>
            <a:endParaRPr lang="en-US" dirty="0"/>
          </a:p>
          <a:p>
            <a:r>
              <a:rPr lang="en-US" b="0" i="0" dirty="0" err="1">
                <a:solidFill>
                  <a:srgbClr val="000000"/>
                </a:solidFill>
                <a:effectLst/>
                <a:latin typeface="Optima"/>
              </a:rPr>
              <a:t>Calof</a:t>
            </a:r>
            <a:r>
              <a:rPr lang="en-US" b="0" i="0" dirty="0">
                <a:solidFill>
                  <a:srgbClr val="000000"/>
                </a:solidFill>
                <a:effectLst/>
                <a:latin typeface="Optima"/>
              </a:rPr>
              <a:t>, D. L. (1994). From traumatic dissociation to repression: Historical origins of the `false memory syndrome’ hypothesis. </a:t>
            </a:r>
            <a:r>
              <a:rPr lang="en-US" b="0" i="1" dirty="0">
                <a:solidFill>
                  <a:srgbClr val="000000"/>
                </a:solidFill>
                <a:effectLst/>
                <a:latin typeface="Optima"/>
              </a:rPr>
              <a:t>Treating Abuse Today</a:t>
            </a:r>
            <a:r>
              <a:rPr lang="en-US" b="0" i="0" dirty="0">
                <a:solidFill>
                  <a:srgbClr val="000000"/>
                </a:solidFill>
                <a:effectLst/>
                <a:latin typeface="Optima"/>
              </a:rPr>
              <a:t>, July-August, 1994, 4(4), pp. 24-36.</a:t>
            </a:r>
            <a:endParaRPr lang="en-US" dirty="0"/>
          </a:p>
          <a:p>
            <a:endParaRPr lang="en-US" dirty="0"/>
          </a:p>
          <a:p>
            <a:r>
              <a:rPr lang="en-US" dirty="0" err="1"/>
              <a:t>Calof</a:t>
            </a:r>
            <a:r>
              <a:rPr lang="en-US" dirty="0"/>
              <a:t>, D.L. (1998). Notes from a practice under siege: Harassment, defamation, and intimidation in the name of science Ethics and Behavior, 8(2) p. 161-187.  http://ritualabuse.us/research/memory-fms/notes-from-a-practice-under-siege/</a:t>
            </a:r>
          </a:p>
          <a:p>
            <a:endParaRPr lang="en-US" dirty="0"/>
          </a:p>
          <a:p>
            <a:r>
              <a:rPr lang="en-US" dirty="0" err="1"/>
              <a:t>Cheit</a:t>
            </a:r>
            <a:r>
              <a:rPr lang="en-US" dirty="0"/>
              <a:t>, R. E. (2014). The witch-hunt narrative: Politics, psychology, and the sexual abuse of children. (L. A. Krishnaswami, Illustrator). Oxford University Press https://www.amazon.com/Witch-Hunt-Narrative-Politics-Psychology-Children/dp/0190465573</a:t>
            </a:r>
          </a:p>
          <a:p>
            <a:endParaRPr lang="en-US" dirty="0"/>
          </a:p>
          <a:p>
            <a:r>
              <a:rPr lang="en-US" dirty="0"/>
              <a:t>Chomsky, N (2002) Media Control - The Spectacular Achievements of Propaganda, Seven Stories Press</a:t>
            </a:r>
          </a:p>
        </p:txBody>
      </p:sp>
    </p:spTree>
    <p:extLst>
      <p:ext uri="{BB962C8B-B14F-4D97-AF65-F5344CB8AC3E}">
        <p14:creationId xmlns:p14="http://schemas.microsoft.com/office/powerpoint/2010/main" val="9353228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E239-84C2-89A8-D7D3-D720719DCE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0DE3C1-D752-7477-771C-658BC70628FC}"/>
              </a:ext>
            </a:extLst>
          </p:cNvPr>
          <p:cNvSpPr>
            <a:spLocks noGrp="1"/>
          </p:cNvSpPr>
          <p:nvPr>
            <p:ph idx="1"/>
          </p:nvPr>
        </p:nvSpPr>
        <p:spPr/>
        <p:txBody>
          <a:bodyPr>
            <a:noAutofit/>
          </a:bodyPr>
          <a:lstStyle/>
          <a:p>
            <a:r>
              <a:rPr lang="en-US" sz="1600" dirty="0"/>
              <a:t>Deny, Attack, and Reverse Victim and Offender (DARVO): What Is the Influence on Perceived  Perpetrator and Victim Credibility? Sarah </a:t>
            </a:r>
            <a:r>
              <a:rPr lang="en-US" sz="1600" dirty="0" err="1"/>
              <a:t>Harsey</a:t>
            </a:r>
            <a:r>
              <a:rPr lang="en-US" sz="1600" dirty="0"/>
              <a:t> &amp; Jennifer J. </a:t>
            </a:r>
            <a:r>
              <a:rPr lang="en-US" sz="1600" dirty="0" err="1"/>
              <a:t>Freyd</a:t>
            </a:r>
            <a:r>
              <a:rPr lang="en-US" sz="1600" dirty="0"/>
              <a:t>   https://www.tandfonline.com/doi/full/10.1080/10926771.2020.1774695	</a:t>
            </a:r>
          </a:p>
          <a:p>
            <a:endParaRPr lang="en-US" sz="1600" dirty="0"/>
          </a:p>
          <a:p>
            <a:r>
              <a:rPr lang="en-US" sz="1600" dirty="0"/>
              <a:t>Doug </a:t>
            </a:r>
            <a:r>
              <a:rPr lang="en-US" sz="1600" dirty="0" err="1"/>
              <a:t>Mesner</a:t>
            </a:r>
            <a:r>
              <a:rPr lang="en-US" sz="1600" dirty="0"/>
              <a:t> (Lucien Greaves, Satanic Temple) Anti-Semitic Rant https://www.videosprout.com/video?id=98aafea9-df67-416d-998d-46348a626005</a:t>
            </a:r>
          </a:p>
          <a:p>
            <a:endParaRPr lang="en-US" sz="1600" dirty="0"/>
          </a:p>
          <a:p>
            <a:r>
              <a:rPr lang="en-US" sz="1600" dirty="0"/>
              <a:t>Doug </a:t>
            </a:r>
            <a:r>
              <a:rPr lang="en-US" sz="1600" dirty="0" err="1"/>
              <a:t>Mesner</a:t>
            </a:r>
            <a:r>
              <a:rPr lang="en-US" sz="1600" dirty="0"/>
              <a:t> (Lucien Greaves, Satanic Temple, Grey Faction) Anti-Semitic Statements, Eugenics Policy, Interview with former KKK member and neo-Nazi group founder   https://ritualabuse.us/ritualabuse/doug-mesner-lucien-greaves-satanic-temple-grey-faction-anti-semitic-statements-eugenics-policy-interview-with-former-kkk-member-and-neo-nazi-group-founder/</a:t>
            </a:r>
          </a:p>
          <a:p>
            <a:r>
              <a:rPr lang="en-US" sz="1600" dirty="0"/>
              <a:t>Dunning-Kruger Effect - Reviewed by Psychology Today Staff  https://www.psychologytoday.com/us/basics/dunning-kruger-effect</a:t>
            </a:r>
          </a:p>
          <a:p>
            <a:r>
              <a:rPr lang="en-US" sz="1600" dirty="0"/>
              <a:t>Encyclopedia </a:t>
            </a:r>
            <a:r>
              <a:rPr lang="en-US" sz="1600" dirty="0" err="1"/>
              <a:t>Brittanica</a:t>
            </a:r>
            <a:r>
              <a:rPr lang="en-US" sz="1600" dirty="0"/>
              <a:t> = History of Europe - Peacetime Conscription, Welfare State, and State Bureaucracies - Britannica</a:t>
            </a:r>
          </a:p>
          <a:p>
            <a:r>
              <a:rPr lang="en-US" sz="1600" dirty="0"/>
              <a:t>https://www.britannica.com/topic/history-of-Europe/Reform-and-reaction-in-eastern-Europe</a:t>
            </a:r>
          </a:p>
        </p:txBody>
      </p:sp>
    </p:spTree>
    <p:extLst>
      <p:ext uri="{BB962C8B-B14F-4D97-AF65-F5344CB8AC3E}">
        <p14:creationId xmlns:p14="http://schemas.microsoft.com/office/powerpoint/2010/main" val="74224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C245C-D365-0533-8D57-95B29B36FEE9}"/>
              </a:ext>
            </a:extLst>
          </p:cNvPr>
          <p:cNvSpPr>
            <a:spLocks noGrp="1"/>
          </p:cNvSpPr>
          <p:nvPr>
            <p:ph type="title"/>
          </p:nvPr>
        </p:nvSpPr>
        <p:spPr/>
        <p:txBody>
          <a:bodyPr/>
          <a:lstStyle/>
          <a:p>
            <a:r>
              <a:rPr lang="en-US" dirty="0"/>
              <a:t>                                    Freud</a:t>
            </a:r>
          </a:p>
        </p:txBody>
      </p:sp>
      <p:sp>
        <p:nvSpPr>
          <p:cNvPr id="3" name="Content Placeholder 2">
            <a:extLst>
              <a:ext uri="{FF2B5EF4-FFF2-40B4-BE49-F238E27FC236}">
                <a16:creationId xmlns:a16="http://schemas.microsoft.com/office/drawing/2014/main" id="{74D2DE9A-82FF-B380-7016-64FD9965C866}"/>
              </a:ext>
            </a:extLst>
          </p:cNvPr>
          <p:cNvSpPr>
            <a:spLocks noGrp="1"/>
          </p:cNvSpPr>
          <p:nvPr>
            <p:ph idx="1"/>
          </p:nvPr>
        </p:nvSpPr>
        <p:spPr/>
        <p:txBody>
          <a:bodyPr>
            <a:normAutofit lnSpcReduction="10000"/>
          </a:bodyPr>
          <a:lstStyle/>
          <a:p>
            <a:r>
              <a:rPr lang="en-US" sz="2800" b="0" i="0" u="none" strike="noStrike" baseline="0" dirty="0"/>
              <a:t>Freud in 1893 wrote about how traumatized people have a total loss of memory.  The treatment was later called “the talking cure.”  Hysterical symptoms disappeared when the memory of the event which caused it was discussed with its accompanying affect.  In 1896 he wrote “the ultimate cause of hysteria is always the seduction of the child by an adult.”  </a:t>
            </a:r>
            <a:r>
              <a:rPr lang="en-US" sz="2800" b="1" i="0" u="none" strike="noStrike" baseline="0" dirty="0"/>
              <a:t>When Freud was confronted with his own evidence of abuse in the best families in Vienna, which implicated his own father</a:t>
            </a:r>
            <a:r>
              <a:rPr lang="en-US" sz="2800" b="0" i="0" u="none" strike="noStrike" baseline="0" dirty="0"/>
              <a:t>, he retreated. Psychoanalysis moved to emphasize unconscious wishes and fantasies.</a:t>
            </a:r>
          </a:p>
          <a:p>
            <a:r>
              <a:rPr lang="en-US" sz="2800" b="1" i="0" u="none" strike="noStrike" baseline="0" dirty="0"/>
              <a:t>After WWI, Freud reaffirmed that a lack verbal memory of trauma will cause the person continue acting out the trauma</a:t>
            </a:r>
            <a:r>
              <a:rPr lang="en-US" sz="2800" b="0" i="0" u="none" strike="noStrike" baseline="0" dirty="0"/>
              <a:t>. (van der Kolk)</a:t>
            </a:r>
            <a:endParaRPr lang="en-US" dirty="0"/>
          </a:p>
        </p:txBody>
      </p:sp>
    </p:spTree>
    <p:extLst>
      <p:ext uri="{BB962C8B-B14F-4D97-AF65-F5344CB8AC3E}">
        <p14:creationId xmlns:p14="http://schemas.microsoft.com/office/powerpoint/2010/main" val="3784970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FC6F-67D0-CBCD-49E6-00F41E5E45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96912-421A-B4E2-7209-B2D86B351A6F}"/>
              </a:ext>
            </a:extLst>
          </p:cNvPr>
          <p:cNvSpPr>
            <a:spLocks noGrp="1"/>
          </p:cNvSpPr>
          <p:nvPr>
            <p:ph idx="1"/>
          </p:nvPr>
        </p:nvSpPr>
        <p:spPr/>
        <p:txBody>
          <a:bodyPr>
            <a:normAutofit fontScale="70000" lnSpcReduction="20000"/>
          </a:bodyPr>
          <a:lstStyle/>
          <a:p>
            <a:r>
              <a:rPr lang="en-US" dirty="0"/>
              <a:t>False Memory Syndrome  https://childabusewiki.org/index.php/False_Memory_Syndrome</a:t>
            </a:r>
          </a:p>
          <a:p>
            <a:endParaRPr lang="en-US" dirty="0"/>
          </a:p>
          <a:p>
            <a:r>
              <a:rPr lang="en-US" dirty="0"/>
              <a:t>Cultural Gaslighting; or, “Falsified History Syndrome”  https://danielkbuntovnik.wordpress.com/</a:t>
            </a:r>
          </a:p>
          <a:p>
            <a:endParaRPr lang="en-US" dirty="0"/>
          </a:p>
          <a:p>
            <a:r>
              <a:rPr lang="en-US" dirty="0"/>
              <a:t>Gomez, J. M., &amp; </a:t>
            </a:r>
            <a:r>
              <a:rPr lang="en-US" dirty="0" err="1"/>
              <a:t>Freyd</a:t>
            </a:r>
            <a:r>
              <a:rPr lang="en-US" dirty="0"/>
              <a:t>, J. J. (2018). Psychological outcomes of within-group sexual violence: Evidence of cultural betrayal. Journal of Immigrant &amp; Minority Health, 20, 1458-1467. </a:t>
            </a:r>
            <a:r>
              <a:rPr lang="en-US" dirty="0" err="1"/>
              <a:t>doi</a:t>
            </a:r>
            <a:r>
              <a:rPr lang="en-US" dirty="0"/>
              <a:t>: 10.1007/s10903-017-0687-0 </a:t>
            </a:r>
          </a:p>
          <a:p>
            <a:endParaRPr lang="en-US" dirty="0"/>
          </a:p>
          <a:p>
            <a:r>
              <a:rPr lang="en-US" dirty="0"/>
              <a:t>Grey Faction, Satanic Temple and Lucien Greaves Fact Sheet </a:t>
            </a:r>
          </a:p>
          <a:p>
            <a:r>
              <a:rPr lang="en-US" dirty="0"/>
              <a:t>https://ritualabuse.us/ritualabuse/grey-faction-satanic-temple-and-lucien-greaves-fact-sheet/</a:t>
            </a:r>
          </a:p>
          <a:p>
            <a:endParaRPr lang="en-US" dirty="0"/>
          </a:p>
          <a:p>
            <a:r>
              <a:rPr lang="en-US" dirty="0"/>
              <a:t>Hammond, D. C. Hypnosis in MPD: Ritual Abuse, later known as the “Greenbaum Speech” http://www.whale.to/b/greenbaum.html</a:t>
            </a:r>
          </a:p>
          <a:p>
            <a:endParaRPr lang="en-US" dirty="0"/>
          </a:p>
        </p:txBody>
      </p:sp>
    </p:spTree>
    <p:extLst>
      <p:ext uri="{BB962C8B-B14F-4D97-AF65-F5344CB8AC3E}">
        <p14:creationId xmlns:p14="http://schemas.microsoft.com/office/powerpoint/2010/main" val="40061541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BA7D2-CBA4-FACB-7028-9D499EF573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4927EC-6407-2D54-6923-074A53671991}"/>
              </a:ext>
            </a:extLst>
          </p:cNvPr>
          <p:cNvSpPr>
            <a:spLocks noGrp="1"/>
          </p:cNvSpPr>
          <p:nvPr>
            <p:ph idx="1"/>
          </p:nvPr>
        </p:nvSpPr>
        <p:spPr/>
        <p:txBody>
          <a:bodyPr>
            <a:normAutofit fontScale="55000" lnSpcReduction="20000"/>
          </a:bodyPr>
          <a:lstStyle/>
          <a:p>
            <a:r>
              <a:rPr lang="en-US" sz="3300" dirty="0" err="1"/>
              <a:t>Harsey</a:t>
            </a:r>
            <a:r>
              <a:rPr lang="en-US" sz="3300" dirty="0"/>
              <a:t>, S. &amp; </a:t>
            </a:r>
            <a:r>
              <a:rPr lang="en-US" sz="3300" dirty="0" err="1"/>
              <a:t>Freyd</a:t>
            </a:r>
            <a:r>
              <a:rPr lang="en-US" sz="3300" dirty="0"/>
              <a:t>, J.J. (2020). Deny, Attack, and Reverse Victim and Offender (DARVO): What is the influence on perceived perpetrator and victim credibility? Journal of Aggression, Maltreatment, &amp; Trauma, 29, 897-916. </a:t>
            </a:r>
          </a:p>
          <a:p>
            <a:endParaRPr lang="en-US" sz="3300" dirty="0"/>
          </a:p>
          <a:p>
            <a:r>
              <a:rPr lang="en-US" sz="3300" dirty="0"/>
              <a:t>Healing the Unimaginable: A Ten-Session Course in Treating Survivors of Organized and Extreme Abuse – Alison Miller, Ph.D., Retired Psychologist https://survivorship.org/survivorship-webinar-2022-healing-the-unimaginable-a-ten-session-course  Website with video presentations and PowerPoints</a:t>
            </a:r>
          </a:p>
          <a:p>
            <a:endParaRPr lang="en-US" sz="3300" dirty="0"/>
          </a:p>
          <a:p>
            <a:r>
              <a:rPr lang="en-US" sz="3300" dirty="0"/>
              <a:t>Healing the Unimaginable  https://www.karnacbooks.com/product/healing-the-unimaginable-treating-ritual-abuse-and-mind-control/30026/</a:t>
            </a:r>
          </a:p>
          <a:p>
            <a:r>
              <a:rPr lang="en-US" sz="3300" dirty="0"/>
              <a:t> </a:t>
            </a:r>
          </a:p>
          <a:p>
            <a:r>
              <a:rPr lang="en-US" sz="3300" dirty="0"/>
              <a:t>Hoult, J. (June 1998) The Politics of Discrediting Child Abuse Survivors Ethics &amp; Behavior, 8(2), p. 125 - 140</a:t>
            </a:r>
          </a:p>
          <a:p>
            <a:endParaRPr lang="en-US" sz="3300" dirty="0"/>
          </a:p>
          <a:p>
            <a:r>
              <a:rPr lang="en-US" sz="3300" dirty="0"/>
              <a:t>How Cues and Programming Work in Mind Control and Propaganda - Neil Brick’s Survivorship East Coast Conference Presentation 5/24/03 https://ritualabuse.us/mindcontrol/how-cues-and-programming-work-in-mind-control-and-propaganda/</a:t>
            </a:r>
          </a:p>
          <a:p>
            <a:endParaRPr lang="en-US" dirty="0"/>
          </a:p>
        </p:txBody>
      </p:sp>
    </p:spTree>
    <p:extLst>
      <p:ext uri="{BB962C8B-B14F-4D97-AF65-F5344CB8AC3E}">
        <p14:creationId xmlns:p14="http://schemas.microsoft.com/office/powerpoint/2010/main" val="32666645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86C6-F413-0F50-2DD0-D6003A5DF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61DC16-4460-70CA-0343-BF4352DCD317}"/>
              </a:ext>
            </a:extLst>
          </p:cNvPr>
          <p:cNvSpPr>
            <a:spLocks noGrp="1"/>
          </p:cNvSpPr>
          <p:nvPr>
            <p:ph idx="1"/>
          </p:nvPr>
        </p:nvSpPr>
        <p:spPr/>
        <p:txBody>
          <a:bodyPr>
            <a:noAutofit/>
          </a:bodyPr>
          <a:lstStyle/>
          <a:p>
            <a:r>
              <a:rPr lang="en-US" sz="1600" dirty="0"/>
              <a:t>Information about Alison Miller and Her Work  https://ritualabuse.us/smart/alison-miller/</a:t>
            </a:r>
          </a:p>
          <a:p>
            <a:endParaRPr lang="en-US" sz="1600" dirty="0"/>
          </a:p>
          <a:p>
            <a:r>
              <a:rPr lang="en-US" sz="1600" dirty="0"/>
              <a:t>Kruger, J., &amp; Dunning, D. (1999). Unskilled and unaware of it: How difficulties in recognizing one's own incompetence lead to inflated self-assessments. Journal of Personality and Social Psychology, 77(6), 1121–1134. https://doi.org/10.1037/0022-3514.77.6.1121  https://www.semanticscholar.org/paper/Unskilled-and-unaware-of-it%3A-how-difficulties-in-to-Kruger-Dunning/f2c80eef3585e0569e93ace0b9770cf76c8ebabc?p2df</a:t>
            </a:r>
          </a:p>
          <a:p>
            <a:endParaRPr lang="en-US" sz="1600" dirty="0"/>
          </a:p>
          <a:p>
            <a:r>
              <a:rPr lang="en-US" sz="1600" dirty="0"/>
              <a:t>Matthew, L. &amp; Barron, I. (2015). Participatory Action research on help-seeking behaviors of self-defined ritual abuse survivors: a brief report. Journal of Child Sexual Abuse, 24(4):429-43.</a:t>
            </a:r>
          </a:p>
          <a:p>
            <a:endParaRPr lang="en-US" sz="1600" dirty="0"/>
          </a:p>
          <a:p>
            <a:r>
              <a:rPr lang="en-US" sz="1600" dirty="0"/>
              <a:t>MK-ULTRA Violence Or, how McGill pioneered psychological torture Written - Juan Camilo Velasquez September 6th, 2012  http://www.mcgilldaily.com/2012/09/mk-ultraviolence/   https://ritualabuse.us/2012/11/issue-107-november-2012/</a:t>
            </a:r>
          </a:p>
          <a:p>
            <a:endParaRPr lang="en-US" sz="1600" dirty="0"/>
          </a:p>
          <a:p>
            <a:r>
              <a:rPr lang="en-US" sz="1600" dirty="0"/>
              <a:t>NEW website and NEW edition of MIGHT IS RIGHT! https://web.archive.org/web/20190801231408/http://www.shanebugbee.com/?p=2593</a:t>
            </a:r>
          </a:p>
        </p:txBody>
      </p:sp>
    </p:spTree>
    <p:extLst>
      <p:ext uri="{BB962C8B-B14F-4D97-AF65-F5344CB8AC3E}">
        <p14:creationId xmlns:p14="http://schemas.microsoft.com/office/powerpoint/2010/main" val="12412933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E6FA3-BFD2-5046-1A32-D7076EA678A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6ABC8C0-4926-7704-E7E0-33F35658D66A}"/>
              </a:ext>
            </a:extLst>
          </p:cNvPr>
          <p:cNvSpPr>
            <a:spLocks noGrp="1"/>
          </p:cNvSpPr>
          <p:nvPr>
            <p:ph idx="1"/>
          </p:nvPr>
        </p:nvSpPr>
        <p:spPr/>
        <p:txBody>
          <a:bodyPr>
            <a:normAutofit fontScale="70000" lnSpcReduction="20000"/>
          </a:bodyPr>
          <a:lstStyle/>
          <a:p>
            <a:r>
              <a:rPr lang="en-US" dirty="0"/>
              <a:t>PAIDIKA INTERVIEW: HOLLIDA WAKEFIELD AND RALPH UNDERWAGER Part I  http://www.nostatusquo.com/ACLU/NudistHallofShame/Underwager2.html https://ritualabuse.us/research/memory-fms/ralph-underwager/</a:t>
            </a:r>
          </a:p>
          <a:p>
            <a:endParaRPr lang="en-US" dirty="0"/>
          </a:p>
          <a:p>
            <a:r>
              <a:rPr lang="en-US" dirty="0"/>
              <a:t>Propaganda - Development in the 20th century - https://www.britannica.com/topic/propaganda</a:t>
            </a:r>
          </a:p>
          <a:p>
            <a:endParaRPr lang="en-US" dirty="0"/>
          </a:p>
          <a:p>
            <a:r>
              <a:rPr lang="en-US" dirty="0"/>
              <a:t>Putnam, F. (1989) Diagnosis and Treatment of Multiple Personality Disorder. Guilford.</a:t>
            </a:r>
          </a:p>
          <a:p>
            <a:endParaRPr lang="en-US" dirty="0"/>
          </a:p>
          <a:p>
            <a:r>
              <a:rPr lang="en-US" dirty="0"/>
              <a:t>Ralph Underwager - https://en-academic.com/dic.nsf/enwiki/9470060 https://ritualabuse.us/research/memory-fms/ralph-underwager/</a:t>
            </a:r>
          </a:p>
          <a:p>
            <a:endParaRPr lang="en-US" dirty="0"/>
          </a:p>
          <a:p>
            <a:r>
              <a:rPr lang="en-US" dirty="0"/>
              <a:t>Report of the Ritual Abuse Task Force - Los Angeles County Commission for Women http://ritualabuse.us/ritualabuse/articles/report-of-the-ritual-abuse-task-force-los-angeles-county-commission-for-women/ </a:t>
            </a:r>
          </a:p>
        </p:txBody>
      </p:sp>
    </p:spTree>
    <p:extLst>
      <p:ext uri="{BB962C8B-B14F-4D97-AF65-F5344CB8AC3E}">
        <p14:creationId xmlns:p14="http://schemas.microsoft.com/office/powerpoint/2010/main" val="17071742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0DE40-DC89-0F4E-691C-5C8F888A4E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76EB9C-1165-24AF-F838-64CC5F705E30}"/>
              </a:ext>
            </a:extLst>
          </p:cNvPr>
          <p:cNvSpPr>
            <a:spLocks noGrp="1"/>
          </p:cNvSpPr>
          <p:nvPr>
            <p:ph idx="1"/>
          </p:nvPr>
        </p:nvSpPr>
        <p:spPr/>
        <p:txBody>
          <a:bodyPr>
            <a:normAutofit fontScale="62500" lnSpcReduction="20000"/>
          </a:bodyPr>
          <a:lstStyle/>
          <a:p>
            <a:r>
              <a:rPr lang="en-US" dirty="0"/>
              <a:t>religion: a master and slave relationship by Shane Bugbee https://web.archive.org/web/20160405153153/http://www.shanebugbee.com/?p=2161</a:t>
            </a:r>
          </a:p>
          <a:p>
            <a:endParaRPr lang="en-US" dirty="0"/>
          </a:p>
          <a:p>
            <a:r>
              <a:rPr lang="en-US" dirty="0" err="1"/>
              <a:t>Rieber</a:t>
            </a:r>
            <a:r>
              <a:rPr lang="en-US" dirty="0"/>
              <a:t> RW (2002). "The duality of the brain and the multiplicity of minds: can you have it both ways?". History of psychiatry 13 (49 Pt 1): 3–17. DOI:10.1177/0957154X0201304901. PMID 12094818.</a:t>
            </a:r>
          </a:p>
          <a:p>
            <a:endParaRPr lang="en-US" dirty="0"/>
          </a:p>
          <a:p>
            <a:r>
              <a:rPr lang="en-US" dirty="0"/>
              <a:t>Salter, A. (1998) Confessions of a Whistle-Blower: Lessons Learned Ethics &amp; Behavior, Volume 8, Issue 2 June 1998, pages 115 – 124   http://ritualabuse.us/research/memory-fms/confessions-of-a-whistle-blower-lessons-learned/ </a:t>
            </a:r>
          </a:p>
          <a:p>
            <a:endParaRPr lang="en-US" dirty="0"/>
          </a:p>
          <a:p>
            <a:r>
              <a:rPr lang="en-US" dirty="0"/>
              <a:t>Sargant, W (1957) Battle for the Mind: A Physiology of Conversion and Brainwashing - How Evangelists, Psychiatrists, Politicians, and Medicine Men Can Change Your Beliefs and Behavior. </a:t>
            </a:r>
            <a:r>
              <a:rPr lang="en-US" dirty="0" err="1"/>
              <a:t>Malor</a:t>
            </a:r>
            <a:r>
              <a:rPr lang="en-US" dirty="0"/>
              <a:t>.</a:t>
            </a:r>
          </a:p>
          <a:p>
            <a:endParaRPr lang="en-US" dirty="0"/>
          </a:p>
          <a:p>
            <a:r>
              <a:rPr lang="en-US" dirty="0"/>
              <a:t>Satanic Temple – Grey Faction Pseudoscience https://ritualabuse.us/ritualabuse/satanic-temple-grey-faction-pseudoscience/</a:t>
            </a:r>
          </a:p>
          <a:p>
            <a:endParaRPr lang="en-US" dirty="0"/>
          </a:p>
        </p:txBody>
      </p:sp>
    </p:spTree>
    <p:extLst>
      <p:ext uri="{BB962C8B-B14F-4D97-AF65-F5344CB8AC3E}">
        <p14:creationId xmlns:p14="http://schemas.microsoft.com/office/powerpoint/2010/main" val="155383440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283D-5CFE-1EB9-34DD-DF18F9E7C2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6FE03C-6F7A-8A16-8C13-58436D6B701E}"/>
              </a:ext>
            </a:extLst>
          </p:cNvPr>
          <p:cNvSpPr>
            <a:spLocks noGrp="1"/>
          </p:cNvSpPr>
          <p:nvPr>
            <p:ph idx="1"/>
          </p:nvPr>
        </p:nvSpPr>
        <p:spPr/>
        <p:txBody>
          <a:bodyPr>
            <a:normAutofit fontScale="70000" lnSpcReduction="20000"/>
          </a:bodyPr>
          <a:lstStyle/>
          <a:p>
            <a:r>
              <a:rPr lang="en-US" dirty="0"/>
              <a:t>Silberman, E. K., Putnam, F. W., </a:t>
            </a:r>
            <a:r>
              <a:rPr lang="en-US" dirty="0" err="1"/>
              <a:t>Weingartner</a:t>
            </a:r>
            <a:r>
              <a:rPr lang="en-US" dirty="0"/>
              <a:t>, H., Braun, B. G., &amp; Post, R. M. (1985). Dissociative states in multiple personality disorder: A quantitative study. Psychiatry Research, 15(4), 253–260. https://doi.org/10.1016/0165-1781(85)90062-9</a:t>
            </a:r>
          </a:p>
          <a:p>
            <a:endParaRPr lang="en-US" dirty="0"/>
          </a:p>
          <a:p>
            <a:r>
              <a:rPr lang="en-US" dirty="0"/>
              <a:t>SMART Ritual Abuse Pages - https://ritualabuse.us </a:t>
            </a:r>
          </a:p>
          <a:p>
            <a:endParaRPr lang="en-US" dirty="0"/>
          </a:p>
          <a:p>
            <a:r>
              <a:rPr lang="en-US" dirty="0"/>
              <a:t>Smith, C.P. &amp; </a:t>
            </a:r>
            <a:r>
              <a:rPr lang="en-US" dirty="0" err="1"/>
              <a:t>Freyd</a:t>
            </a:r>
            <a:r>
              <a:rPr lang="en-US" dirty="0"/>
              <a:t>, J.J. (2014). Institutional betrayal. American Psychologist, 69, 575-587</a:t>
            </a:r>
          </a:p>
          <a:p>
            <a:endParaRPr lang="en-US" dirty="0"/>
          </a:p>
          <a:p>
            <a:r>
              <a:rPr lang="en-US" dirty="0"/>
              <a:t>Smith, C. P., &amp; </a:t>
            </a:r>
            <a:r>
              <a:rPr lang="en-US" dirty="0" err="1"/>
              <a:t>Freyd</a:t>
            </a:r>
            <a:r>
              <a:rPr lang="en-US" dirty="0"/>
              <a:t>, J.J. (2017). Insult, then injury: Interpersonal and institutional betrayal linked to health and dissociation. Journal of Aggression, Maltreatment, &amp; Trauma, 26, 1117-1131, DOI: 10.1080/10926771.2017.1322654 </a:t>
            </a:r>
          </a:p>
          <a:p>
            <a:endParaRPr lang="en-US" dirty="0"/>
          </a:p>
          <a:p>
            <a:r>
              <a:rPr lang="en-US" dirty="0"/>
              <a:t>Smidt, A.M. &amp; </a:t>
            </a:r>
            <a:r>
              <a:rPr lang="en-US" dirty="0" err="1"/>
              <a:t>Freyd</a:t>
            </a:r>
            <a:r>
              <a:rPr lang="en-US" dirty="0"/>
              <a:t>, J.J. (2018). Government Mandated Institutional Betrayal [Editorial]. Journal of Trauma &amp; Dissociation, 19, 491-499. DOI: 10.1080/15299732.2018.1502029</a:t>
            </a:r>
          </a:p>
        </p:txBody>
      </p:sp>
    </p:spTree>
    <p:extLst>
      <p:ext uri="{BB962C8B-B14F-4D97-AF65-F5344CB8AC3E}">
        <p14:creationId xmlns:p14="http://schemas.microsoft.com/office/powerpoint/2010/main" val="20150136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9391-5FB0-6C1F-6BFE-CDF7BB0846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646400-EDE0-A56F-FFCF-D0376F5A1308}"/>
              </a:ext>
            </a:extLst>
          </p:cNvPr>
          <p:cNvSpPr>
            <a:spLocks noGrp="1"/>
          </p:cNvSpPr>
          <p:nvPr>
            <p:ph idx="1"/>
          </p:nvPr>
        </p:nvSpPr>
        <p:spPr>
          <a:xfrm>
            <a:off x="838200" y="1910969"/>
            <a:ext cx="10515600" cy="4351338"/>
          </a:xfrm>
        </p:spPr>
        <p:txBody>
          <a:bodyPr>
            <a:normAutofit fontScale="62500" lnSpcReduction="20000"/>
          </a:bodyPr>
          <a:lstStyle/>
          <a:p>
            <a:r>
              <a:rPr lang="en-US" dirty="0"/>
              <a:t>Stanley, J.  (2018) How Fascism Works - The Politics of Us and Them, Random House </a:t>
            </a:r>
          </a:p>
          <a:p>
            <a:endParaRPr lang="en-US" dirty="0"/>
          </a:p>
          <a:p>
            <a:r>
              <a:rPr lang="en-US" dirty="0"/>
              <a:t>Stanton, M. (July/August 1997) U-Turn on Memory Lane Columbia Journalism Review http://web.archive.org/web/20071216011151/http://backissues.cjrarchives.org/year/97/4/memory.asp	</a:t>
            </a:r>
          </a:p>
          <a:p>
            <a:endParaRPr lang="en-US" dirty="0"/>
          </a:p>
          <a:p>
            <a:r>
              <a:rPr lang="en-US" dirty="0"/>
              <a:t>Summary of the research on </a:t>
            </a:r>
            <a:r>
              <a:rPr lang="en-US" dirty="0" err="1"/>
              <a:t>Burgus</a:t>
            </a:r>
            <a:r>
              <a:rPr lang="en-US" dirty="0"/>
              <a:t> v. Braun et al that was presented by a researcher at the 2002 International Society for the Study of Dissociation conference in Baltimore. https://ritualabuse.us/smart-conference/2010-conference/the-move-from-blame-the-victim-to-blame-the-helper/</a:t>
            </a:r>
          </a:p>
          <a:p>
            <a:endParaRPr lang="en-US" dirty="0"/>
          </a:p>
          <a:p>
            <a:r>
              <a:rPr lang="en-US" dirty="0"/>
              <a:t>The BASK model of dissociation. Bennett Braun https://psycnet.apa.org/record/1991-27472-001</a:t>
            </a:r>
          </a:p>
          <a:p>
            <a:endParaRPr lang="en-US" dirty="0"/>
          </a:p>
          <a:p>
            <a:r>
              <a:rPr lang="en-US" dirty="0"/>
              <a:t>The </a:t>
            </a:r>
            <a:r>
              <a:rPr lang="en-US" dirty="0" err="1"/>
              <a:t>Frontman</a:t>
            </a:r>
            <a:r>
              <a:rPr lang="en-US" dirty="0"/>
              <a:t>: Douglas </a:t>
            </a:r>
            <a:r>
              <a:rPr lang="en-US" dirty="0" err="1"/>
              <a:t>Misicko</a:t>
            </a:r>
            <a:r>
              <a:rPr lang="en-US" dirty="0"/>
              <a:t>, better known as Lucien Greaves and Doug </a:t>
            </a:r>
            <a:r>
              <a:rPr lang="en-US" dirty="0" err="1"/>
              <a:t>Mesner</a:t>
            </a:r>
            <a:r>
              <a:rPr lang="en-US" dirty="0"/>
              <a:t> https://danielkbuntovnik.wordpress.com/2019/04/20/the-frontman-douglas-misicko-better-known-as-lucien-greaves-and-doug-mesner/ </a:t>
            </a:r>
          </a:p>
        </p:txBody>
      </p:sp>
    </p:spTree>
    <p:extLst>
      <p:ext uri="{BB962C8B-B14F-4D97-AF65-F5344CB8AC3E}">
        <p14:creationId xmlns:p14="http://schemas.microsoft.com/office/powerpoint/2010/main" val="31276151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D6804-D2F2-21AD-FD87-2F090BD728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BF0797-F0BF-E3E1-6AF7-D06B84841822}"/>
              </a:ext>
            </a:extLst>
          </p:cNvPr>
          <p:cNvSpPr>
            <a:spLocks noGrp="1"/>
          </p:cNvSpPr>
          <p:nvPr>
            <p:ph idx="1"/>
          </p:nvPr>
        </p:nvSpPr>
        <p:spPr/>
        <p:txBody>
          <a:bodyPr>
            <a:normAutofit fontScale="85000" lnSpcReduction="20000"/>
          </a:bodyPr>
          <a:lstStyle/>
          <a:p>
            <a:r>
              <a:rPr lang="en-US" dirty="0"/>
              <a:t>The Satanic Temple Is Engulfed in a Civil War Over a Decision to Hire an Attorney With a Stable of Alt-Right Clients – Anna </a:t>
            </a:r>
            <a:r>
              <a:rPr lang="en-US" dirty="0" err="1"/>
              <a:t>Merlan</a:t>
            </a:r>
            <a:r>
              <a:rPr lang="en-US" dirty="0"/>
              <a:t> https://jezebel.com/the-satanic-temple-is-engulfed-in-a-civil-war-over-a-de-1828130997</a:t>
            </a:r>
          </a:p>
          <a:p>
            <a:endParaRPr lang="en-US" dirty="0"/>
          </a:p>
          <a:p>
            <a:r>
              <a:rPr lang="en-US" dirty="0"/>
              <a:t>van der Kolk, B. A. (2014). The body keeps the score: Brain, mind, and body in the healing of trauma. Viking.</a:t>
            </a:r>
          </a:p>
          <a:p>
            <a:endParaRPr lang="en-US" dirty="0"/>
          </a:p>
          <a:p>
            <a:r>
              <a:rPr lang="en-US" dirty="0"/>
              <a:t>Young, W. C., Sachs, R. G., Braun, B. G., &amp; Watkins, R. T. (1991). Patients reporting ritual abuse in childhood: A clinical syndrome: Report of 37 cases. Child Abuse &amp; Neglect, 15(3), 181–189. https://doi.org/10.1016/0145-2134(91)90063-J</a:t>
            </a:r>
          </a:p>
          <a:p>
            <a:endParaRPr lang="en-US" dirty="0"/>
          </a:p>
          <a:p>
            <a:r>
              <a:rPr lang="en-US" dirty="0"/>
              <a:t>Working Through Your Traumatic Memories - Dr. Alison Miller https://www.youtube.com/watch?v=T5CS_3GqeVU</a:t>
            </a:r>
          </a:p>
        </p:txBody>
      </p:sp>
    </p:spTree>
    <p:extLst>
      <p:ext uri="{BB962C8B-B14F-4D97-AF65-F5344CB8AC3E}">
        <p14:creationId xmlns:p14="http://schemas.microsoft.com/office/powerpoint/2010/main" val="347404455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428F-CE80-1299-88D5-30EC621EA9D1}"/>
              </a:ext>
            </a:extLst>
          </p:cNvPr>
          <p:cNvSpPr>
            <a:spLocks noGrp="1"/>
          </p:cNvSpPr>
          <p:nvPr>
            <p:ph type="title"/>
          </p:nvPr>
        </p:nvSpPr>
        <p:spPr/>
        <p:txBody>
          <a:bodyPr/>
          <a:lstStyle/>
          <a:p>
            <a:r>
              <a:rPr lang="en-US" dirty="0"/>
              <a:t>                                Neil Brick</a:t>
            </a:r>
          </a:p>
        </p:txBody>
      </p:sp>
      <p:sp>
        <p:nvSpPr>
          <p:cNvPr id="3" name="Content Placeholder 2">
            <a:extLst>
              <a:ext uri="{FF2B5EF4-FFF2-40B4-BE49-F238E27FC236}">
                <a16:creationId xmlns:a16="http://schemas.microsoft.com/office/drawing/2014/main" id="{61AE503D-F619-319E-5398-435737CBAFBC}"/>
              </a:ext>
            </a:extLst>
          </p:cNvPr>
          <p:cNvSpPr>
            <a:spLocks noGrp="1"/>
          </p:cNvSpPr>
          <p:nvPr>
            <p:ph idx="1"/>
          </p:nvPr>
        </p:nvSpPr>
        <p:spPr/>
        <p:txBody>
          <a:bodyPr/>
          <a:lstStyle/>
          <a:p>
            <a:r>
              <a:rPr lang="en-US" dirty="0">
                <a:hlinkClick r:id="rId2"/>
              </a:rPr>
              <a:t>https://neilbrick.com</a:t>
            </a:r>
            <a:endParaRPr lang="en-US" dirty="0"/>
          </a:p>
          <a:p>
            <a:endParaRPr lang="en-US" dirty="0"/>
          </a:p>
          <a:p>
            <a:r>
              <a:rPr lang="en-US" dirty="0">
                <a:hlinkClick r:id="rId3"/>
              </a:rPr>
              <a:t>https://ritualabuse.us</a:t>
            </a:r>
            <a:r>
              <a:rPr lang="en-US" dirty="0"/>
              <a:t> </a:t>
            </a:r>
          </a:p>
        </p:txBody>
      </p:sp>
    </p:spTree>
    <p:extLst>
      <p:ext uri="{BB962C8B-B14F-4D97-AF65-F5344CB8AC3E}">
        <p14:creationId xmlns:p14="http://schemas.microsoft.com/office/powerpoint/2010/main" val="69547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4BD1-C090-810D-CECC-4D0BDF955403}"/>
              </a:ext>
            </a:extLst>
          </p:cNvPr>
          <p:cNvSpPr>
            <a:spLocks noGrp="1"/>
          </p:cNvSpPr>
          <p:nvPr>
            <p:ph type="title"/>
          </p:nvPr>
        </p:nvSpPr>
        <p:spPr/>
        <p:txBody>
          <a:bodyPr/>
          <a:lstStyle/>
          <a:p>
            <a:r>
              <a:rPr lang="en-US" dirty="0"/>
              <a:t>                        Dissociation, MPD </a:t>
            </a:r>
            <a:br>
              <a:rPr lang="en-US" dirty="0"/>
            </a:br>
            <a:r>
              <a:rPr lang="en-US" dirty="0"/>
              <a:t>                – Schizophrenia misdiagnosis</a:t>
            </a:r>
          </a:p>
        </p:txBody>
      </p:sp>
      <p:sp>
        <p:nvSpPr>
          <p:cNvPr id="3" name="Content Placeholder 2">
            <a:extLst>
              <a:ext uri="{FF2B5EF4-FFF2-40B4-BE49-F238E27FC236}">
                <a16:creationId xmlns:a16="http://schemas.microsoft.com/office/drawing/2014/main" id="{667E3E71-0E1C-CAA6-E6F1-7BE1F381C044}"/>
              </a:ext>
            </a:extLst>
          </p:cNvPr>
          <p:cNvSpPr>
            <a:spLocks noGrp="1"/>
          </p:cNvSpPr>
          <p:nvPr>
            <p:ph idx="1"/>
          </p:nvPr>
        </p:nvSpPr>
        <p:spPr/>
        <p:txBody>
          <a:bodyPr>
            <a:noAutofit/>
          </a:bodyPr>
          <a:lstStyle/>
          <a:p>
            <a:r>
              <a:rPr lang="en-US" sz="2000" b="1" i="0" u="none" strike="noStrike" baseline="0" dirty="0"/>
              <a:t>In the 1930's there was a decline in interest in the concept of dissociation.</a:t>
            </a:r>
            <a:r>
              <a:rPr lang="en-US" sz="2000" b="0" i="0" u="none" strike="noStrike" baseline="0" dirty="0"/>
              <a:t> There was a conflict between the dissociative and psychoanalytic models. Janet reported his research findings had been confirmed. The psychoanalysts reported they were not finding cases of multiple personality by clinicians using hypnosis, stating these alter personalities were induced hypnotically by therapists.  Dissociation continued to be identified in the 1930's, including psychogenic loss of identity and amnesia.  Repression was considered responsible for the banishment of ideas and memories from conscious awareness. Amnesia was thought to be the result of the repressive process protecting the person from unpleasant affects. (Putnam)</a:t>
            </a:r>
            <a:endParaRPr lang="en-US" sz="2000" dirty="0"/>
          </a:p>
          <a:p>
            <a:r>
              <a:rPr lang="en-US" sz="2000" b="0" i="0" u="none" strike="noStrike" baseline="0" dirty="0"/>
              <a:t>Starting in about 1927, there was a large increase in the number of reported cases of schizophrenia, which was matched by an equally large decrease in the number of multiple personality reports.[18] </a:t>
            </a:r>
            <a:r>
              <a:rPr lang="en-US" sz="2000" b="1" i="0" u="none" strike="noStrike" baseline="0" dirty="0"/>
              <a:t>Bleuler also included multiple personality in his category of schizophrenia. It was found in the 1980s that MPD patients are often misdiagnosed as suffering from schizophrenia</a:t>
            </a:r>
            <a:r>
              <a:rPr lang="en-US" sz="2000" b="0" i="0" u="none" strike="noStrike" baseline="0" dirty="0"/>
              <a:t>.[18] Multiple personality disorder began to emerge as a separate disorder in the 1970s when an initially small number of clinicians worked to re-establish MPD as a legitimate diagnosis. (Putnam)</a:t>
            </a:r>
            <a:endParaRPr lang="en-US" sz="2000" dirty="0"/>
          </a:p>
        </p:txBody>
      </p:sp>
    </p:spTree>
    <p:extLst>
      <p:ext uri="{BB962C8B-B14F-4D97-AF65-F5344CB8AC3E}">
        <p14:creationId xmlns:p14="http://schemas.microsoft.com/office/powerpoint/2010/main" val="410952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15582</Words>
  <Application>Microsoft Office PowerPoint</Application>
  <PresentationFormat>Widescreen</PresentationFormat>
  <Paragraphs>424</Paragraphs>
  <Slides>88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88</vt:i4>
      </vt:variant>
    </vt:vector>
  </HeadingPairs>
  <TitlesOfParts>
    <vt:vector size="94" baseType="lpstr">
      <vt:lpstr>Arial</vt:lpstr>
      <vt:lpstr>Calibri</vt:lpstr>
      <vt:lpstr>Calibri Light</vt:lpstr>
      <vt:lpstr>Google Sans</vt:lpstr>
      <vt:lpstr>Optima</vt:lpstr>
      <vt:lpstr>Office Theme</vt:lpstr>
      <vt:lpstr>The Survivorship of Extreme or Ritualistic Abuse 2023 Online Conference</vt:lpstr>
      <vt:lpstr>The Effects of Social Movements on Survivor Support Systems and Survivor Recovery </vt:lpstr>
      <vt:lpstr>                                 Neil Brick </vt:lpstr>
      <vt:lpstr>PowerPoint Presentation</vt:lpstr>
      <vt:lpstr>This presentation will focus on different periods in the history of child and ritualistic abuse. </vt:lpstr>
      <vt:lpstr>                                  1890 - 1930</vt:lpstr>
      <vt:lpstr>                                    Janet</vt:lpstr>
      <vt:lpstr>                                    Freud</vt:lpstr>
      <vt:lpstr>                        Dissociation, MPD                  – Schizophrenia misdiagnosis</vt:lpstr>
      <vt:lpstr>            Political Climates and Social Trends</vt:lpstr>
      <vt:lpstr>                         The New Century</vt:lpstr>
      <vt:lpstr>    Effects of Social Movements on Survivor                           Support Systems </vt:lpstr>
      <vt:lpstr>                               1930 – 1970 </vt:lpstr>
      <vt:lpstr> 1930 - 1970 Nazism, Fascism, brainwashing, growth of propaganda              </vt:lpstr>
      <vt:lpstr>                             1930-1950: New Treatments</vt:lpstr>
      <vt:lpstr>             1930 – 1966 Surgical Treatment</vt:lpstr>
      <vt:lpstr>                   William Sargant - Battle for the Mind    </vt:lpstr>
      <vt:lpstr>                                  Pavlov</vt:lpstr>
      <vt:lpstr>                    Sargant’s work applied </vt:lpstr>
      <vt:lpstr>                        Dr. Ewen Cameron  </vt:lpstr>
      <vt:lpstr>                   Cameron and MK-ULTRA</vt:lpstr>
      <vt:lpstr>            Cameron, Hebb and MK-ULTRA</vt:lpstr>
      <vt:lpstr>                 De-patterning treatment</vt:lpstr>
      <vt:lpstr>                   MK-ULTRA and the CIA</vt:lpstr>
      <vt:lpstr>Crossover between social movements and therapy </vt:lpstr>
      <vt:lpstr>   Propaganda – Development in the 20th Century</vt:lpstr>
      <vt:lpstr>             Social Trends in the Modern Era  </vt:lpstr>
      <vt:lpstr>         Therapeutic Trends  1970 – 1990 </vt:lpstr>
      <vt:lpstr>Ritualistic Abuse in the 1980’s &amp; The Backlash</vt:lpstr>
      <vt:lpstr>                                Ross Cheit         Rebutting the Witch Hunt Narrative</vt:lpstr>
      <vt:lpstr>                           Cheit (continued)</vt:lpstr>
      <vt:lpstr>                             Cheit References</vt:lpstr>
      <vt:lpstr>                           Ralph Underwager</vt:lpstr>
      <vt:lpstr>                           Ralph Underwager</vt:lpstr>
      <vt:lpstr>                         Ralph Underwager</vt:lpstr>
      <vt:lpstr>               Anna Salter – Ralph Underwager</vt:lpstr>
      <vt:lpstr>            Confessions of a Whistle-Blower:                            Lessons Learned</vt:lpstr>
      <vt:lpstr>                        Ralph Underwager</vt:lpstr>
      <vt:lpstr>Social Trends and Therapeutic Treatment  1990 - 2000</vt:lpstr>
      <vt:lpstr>                          Bennett Braun</vt:lpstr>
      <vt:lpstr>                       BASK Model of Dissociation </vt:lpstr>
      <vt:lpstr>                           Braun’s Studies</vt:lpstr>
      <vt:lpstr>              Harassment of Bennett Braun</vt:lpstr>
      <vt:lpstr>                          Burgus v. Braun</vt:lpstr>
      <vt:lpstr>                      Hypnosis and MPD</vt:lpstr>
      <vt:lpstr>                    Hypnosis in MPD: Ritual Abuse</vt:lpstr>
      <vt:lpstr>  Hypnosis in MPD: Ritual Abuse </vt:lpstr>
      <vt:lpstr>               Hypnosis in MPD: Ritual Abuse</vt:lpstr>
      <vt:lpstr>         False Memory Syndrome</vt:lpstr>
      <vt:lpstr>                  False Memory Syndrome</vt:lpstr>
      <vt:lpstr>                 False Memory Syndrome</vt:lpstr>
      <vt:lpstr>                  David Calof</vt:lpstr>
      <vt:lpstr>                           Jennifer Hoult</vt:lpstr>
      <vt:lpstr>     Severe Harassment of Trauma Treaters                              and Survivors</vt:lpstr>
      <vt:lpstr>                             2000 - 2020</vt:lpstr>
      <vt:lpstr>            Lack of Freedom of Thought                 Increased Media Control</vt:lpstr>
      <vt:lpstr>           Crossover in fascist philosophies              and false memory proponents</vt:lpstr>
      <vt:lpstr>               Grey Faction – Lucien Greaves</vt:lpstr>
      <vt:lpstr>                           Might is Right </vt:lpstr>
      <vt:lpstr>  The Satanic Temple – Cult-like accusations</vt:lpstr>
      <vt:lpstr>                      The Satanic Temple’s Attorney</vt:lpstr>
      <vt:lpstr>            Cultural Gaslighting; or “Falsified History Syndrome”</vt:lpstr>
      <vt:lpstr>                         Cultural Gaslighting </vt:lpstr>
      <vt:lpstr>                        Dr. Alison Miller</vt:lpstr>
      <vt:lpstr>            Dr. Alison Miller’s Resources</vt:lpstr>
      <vt:lpstr>      Deny, Attack, and Reverse Victim and Offender (DARVO)  </vt:lpstr>
      <vt:lpstr>            DARVO -  Perpetrator tactics</vt:lpstr>
      <vt:lpstr>        DARVO – Perpetrator Strategies</vt:lpstr>
      <vt:lpstr>          Perceptions of victims and perpetrators </vt:lpstr>
      <vt:lpstr>                Participatory Action research on help-seeking behaviors                                of self-defined ritual abuse survivors</vt:lpstr>
      <vt:lpstr> Participatory Action Research  - Disbelief</vt:lpstr>
      <vt:lpstr>        Participatory Action research on help-seeking behaviors                        of self-defined ritual abuse survivors</vt:lpstr>
      <vt:lpstr>                             Dunning-Kruger Effect</vt:lpstr>
      <vt:lpstr>Unskilled and unaware of it: how difficulties in recognizing one's own                incompetence lead to inflated self-assessments.</vt:lpstr>
      <vt:lpstr>   What causes the Dunning-Kruger effect? </vt:lpstr>
      <vt:lpstr>                 Where are we today? </vt:lpstr>
      <vt:lpstr>                              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Neil Brick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Survivorship of Extreme or Ritualistic Abuse 2023 Online Conference</dc:title>
  <dc:creator>Neil Brick</dc:creator>
  <cp:lastModifiedBy>Neil Brick</cp:lastModifiedBy>
  <cp:revision>159</cp:revision>
  <dcterms:created xsi:type="dcterms:W3CDTF">2023-05-19T03:37:18Z</dcterms:created>
  <dcterms:modified xsi:type="dcterms:W3CDTF">2023-05-21T06:10:47Z</dcterms:modified>
</cp:coreProperties>
</file>