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36" r:id="rId2"/>
    <p:sldMasterId id="2147483949" r:id="rId3"/>
    <p:sldMasterId id="2147483961" r:id="rId4"/>
  </p:sldMasterIdLst>
  <p:notesMasterIdLst>
    <p:notesMasterId r:id="rId69"/>
  </p:notesMasterIdLst>
  <p:handoutMasterIdLst>
    <p:handoutMasterId r:id="rId70"/>
  </p:handoutMasterIdLst>
  <p:sldIdLst>
    <p:sldId id="686" r:id="rId5"/>
    <p:sldId id="690" r:id="rId6"/>
    <p:sldId id="607" r:id="rId7"/>
    <p:sldId id="689" r:id="rId8"/>
    <p:sldId id="687" r:id="rId9"/>
    <p:sldId id="675" r:id="rId10"/>
    <p:sldId id="676" r:id="rId11"/>
    <p:sldId id="677" r:id="rId12"/>
    <p:sldId id="678" r:id="rId13"/>
    <p:sldId id="688" r:id="rId14"/>
    <p:sldId id="691" r:id="rId15"/>
    <p:sldId id="694" r:id="rId16"/>
    <p:sldId id="295" r:id="rId17"/>
    <p:sldId id="683" r:id="rId18"/>
    <p:sldId id="685" r:id="rId19"/>
    <p:sldId id="606" r:id="rId20"/>
    <p:sldId id="714" r:id="rId21"/>
    <p:sldId id="546" r:id="rId22"/>
    <p:sldId id="693" r:id="rId23"/>
    <p:sldId id="608" r:id="rId24"/>
    <p:sldId id="547" r:id="rId25"/>
    <p:sldId id="611" r:id="rId26"/>
    <p:sldId id="612" r:id="rId27"/>
    <p:sldId id="613" r:id="rId28"/>
    <p:sldId id="614" r:id="rId29"/>
    <p:sldId id="615" r:id="rId30"/>
    <p:sldId id="616" r:id="rId31"/>
    <p:sldId id="617" r:id="rId32"/>
    <p:sldId id="619" r:id="rId33"/>
    <p:sldId id="618" r:id="rId34"/>
    <p:sldId id="711" r:id="rId35"/>
    <p:sldId id="361" r:id="rId36"/>
    <p:sldId id="695" r:id="rId37"/>
    <p:sldId id="379" r:id="rId38"/>
    <p:sldId id="380" r:id="rId39"/>
    <p:sldId id="713" r:id="rId40"/>
    <p:sldId id="629" r:id="rId41"/>
    <p:sldId id="382" r:id="rId42"/>
    <p:sldId id="397" r:id="rId43"/>
    <p:sldId id="374" r:id="rId44"/>
    <p:sldId id="375" r:id="rId45"/>
    <p:sldId id="390" r:id="rId46"/>
    <p:sldId id="692" r:id="rId47"/>
    <p:sldId id="305" r:id="rId48"/>
    <p:sldId id="308" r:id="rId49"/>
    <p:sldId id="310" r:id="rId50"/>
    <p:sldId id="311" r:id="rId51"/>
    <p:sldId id="313" r:id="rId52"/>
    <p:sldId id="312" r:id="rId53"/>
    <p:sldId id="702" r:id="rId54"/>
    <p:sldId id="703" r:id="rId55"/>
    <p:sldId id="698" r:id="rId56"/>
    <p:sldId id="317" r:id="rId57"/>
    <p:sldId id="701" r:id="rId58"/>
    <p:sldId id="712" r:id="rId59"/>
    <p:sldId id="699" r:id="rId60"/>
    <p:sldId id="705" r:id="rId61"/>
    <p:sldId id="706" r:id="rId62"/>
    <p:sldId id="707" r:id="rId63"/>
    <p:sldId id="710" r:id="rId64"/>
    <p:sldId id="709" r:id="rId65"/>
    <p:sldId id="696" r:id="rId66"/>
    <p:sldId id="697" r:id="rId67"/>
    <p:sldId id="708" r:id="rId68"/>
  </p:sldIdLst>
  <p:sldSz cx="10691813" cy="7559675"/>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FF99"/>
    <a:srgbClr val="D0D8E8"/>
    <a:srgbClr val="99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3" autoAdjust="0"/>
    <p:restoredTop sz="92720" autoAdjust="0"/>
  </p:normalViewPr>
  <p:slideViewPr>
    <p:cSldViewPr>
      <p:cViewPr varScale="1">
        <p:scale>
          <a:sx n="72" d="100"/>
          <a:sy n="72" d="100"/>
        </p:scale>
        <p:origin x="562" y="62"/>
      </p:cViewPr>
      <p:guideLst>
        <p:guide orient="horz" pos="2381"/>
        <p:guide pos="3367"/>
      </p:guideLst>
    </p:cSldViewPr>
  </p:slideViewPr>
  <p:outlineViewPr>
    <p:cViewPr>
      <p:scale>
        <a:sx n="33" d="100"/>
        <a:sy n="33" d="100"/>
      </p:scale>
      <p:origin x="0" y="0"/>
    </p:cViewPr>
  </p:outlineViewPr>
  <p:notesTextViewPr>
    <p:cViewPr>
      <p:scale>
        <a:sx n="33" d="100"/>
        <a:sy n="33" d="100"/>
      </p:scale>
      <p:origin x="0" y="0"/>
    </p:cViewPr>
  </p:notesTextViewPr>
  <p:sorterViewPr>
    <p:cViewPr>
      <p:scale>
        <a:sx n="50" d="100"/>
        <a:sy n="50" d="100"/>
      </p:scale>
      <p:origin x="0" y="-358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1"/>
            <a:ext cx="2951116" cy="496332"/>
          </a:xfrm>
          <a:prstGeom prst="rect">
            <a:avLst/>
          </a:prstGeom>
          <a:noFill/>
          <a:ln>
            <a:noFill/>
          </a:ln>
        </p:spPr>
        <p:txBody>
          <a:bodyPr vert="horz" wrap="none" lIns="84409" tIns="42205" rIns="84409" bIns="42205" anchorCtr="0" compatLnSpc="0"/>
          <a:lstStyle>
            <a:lvl1pP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3" name="Date Placeholder 2"/>
          <p:cNvSpPr txBox="1">
            <a:spLocks noGrp="1"/>
          </p:cNvSpPr>
          <p:nvPr>
            <p:ph type="dt" sz="quarter" idx="1"/>
          </p:nvPr>
        </p:nvSpPr>
        <p:spPr>
          <a:xfrm>
            <a:off x="3846560" y="1"/>
            <a:ext cx="2951115" cy="496332"/>
          </a:xfrm>
          <a:prstGeom prst="rect">
            <a:avLst/>
          </a:prstGeom>
          <a:noFill/>
          <a:ln>
            <a:noFill/>
          </a:ln>
        </p:spPr>
        <p:txBody>
          <a:bodyPr vert="horz" wrap="none" lIns="84409" tIns="42205" rIns="84409" bIns="42205" anchorCtr="0" compatLnSpc="0"/>
          <a:lstStyle>
            <a:lvl1pPr algn="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4" name="Footer Placeholder 3"/>
          <p:cNvSpPr txBox="1">
            <a:spLocks noGrp="1"/>
          </p:cNvSpPr>
          <p:nvPr>
            <p:ph type="ftr" sz="quarter" idx="2"/>
          </p:nvPr>
        </p:nvSpPr>
        <p:spPr>
          <a:xfrm>
            <a:off x="0" y="9430307"/>
            <a:ext cx="2951116" cy="496331"/>
          </a:xfrm>
          <a:prstGeom prst="rect">
            <a:avLst/>
          </a:prstGeom>
          <a:noFill/>
          <a:ln>
            <a:noFill/>
          </a:ln>
        </p:spPr>
        <p:txBody>
          <a:bodyPr vert="horz" wrap="none" lIns="84409" tIns="42205" rIns="84409" bIns="42205" anchor="b" anchorCtr="0" compatLnSpc="0"/>
          <a:lstStyle>
            <a:lvl1pP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5" name="Slide Number Placeholder 4"/>
          <p:cNvSpPr txBox="1">
            <a:spLocks noGrp="1"/>
          </p:cNvSpPr>
          <p:nvPr>
            <p:ph type="sldNum" sz="quarter" idx="3"/>
          </p:nvPr>
        </p:nvSpPr>
        <p:spPr>
          <a:xfrm>
            <a:off x="3846560" y="9430307"/>
            <a:ext cx="2951115" cy="496331"/>
          </a:xfrm>
          <a:prstGeom prst="rect">
            <a:avLst/>
          </a:prstGeom>
          <a:noFill/>
          <a:ln>
            <a:noFill/>
          </a:ln>
        </p:spPr>
        <p:txBody>
          <a:bodyPr vert="horz" wrap="none" lIns="84409" tIns="42205" rIns="84409" bIns="42205" numCol="1" anchor="b" anchorCtr="0" compatLnSpc="1">
            <a:prstTxWarp prst="textNoShape">
              <a:avLst/>
            </a:prstTxWarp>
          </a:bodyPr>
          <a:lstStyle>
            <a:lvl1pPr algn="r" eaLnBrk="1" hangingPunct="0">
              <a:defRPr sz="1300">
                <a:cs typeface="+mn-cs"/>
              </a:defRPr>
            </a:lvl1pPr>
          </a:lstStyle>
          <a:p>
            <a:pPr>
              <a:defRPr/>
            </a:pPr>
            <a:fld id="{60F5325B-5A58-418D-BBB3-308DAE2B8B1F}" type="slidenum">
              <a:rPr lang="en-US" altLang="en-US"/>
              <a:pPr>
                <a:defRPr/>
              </a:pPr>
              <a:t>‹#›</a:t>
            </a:fld>
            <a:endParaRPr lang="en-US" altLang="en-US">
              <a:latin typeface="Arial" charset="0"/>
              <a:ea typeface="Microsoft YaHei" charset="-122"/>
              <a:cs typeface="Mangal" pitchFamily="18" charset="0"/>
            </a:endParaRPr>
          </a:p>
        </p:txBody>
      </p:sp>
    </p:spTree>
    <p:extLst>
      <p:ext uri="{BB962C8B-B14F-4D97-AF65-F5344CB8AC3E}">
        <p14:creationId xmlns:p14="http://schemas.microsoft.com/office/powerpoint/2010/main" val="1127743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idx="2"/>
          </p:nvPr>
        </p:nvSpPr>
        <p:spPr bwMode="auto">
          <a:xfrm>
            <a:off x="766763" y="754063"/>
            <a:ext cx="526415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p:cNvSpPr txBox="1">
            <a:spLocks noGrp="1"/>
          </p:cNvSpPr>
          <p:nvPr>
            <p:ph type="body" sz="quarter" idx="3"/>
          </p:nvPr>
        </p:nvSpPr>
        <p:spPr>
          <a:xfrm>
            <a:off x="680410" y="4714355"/>
            <a:ext cx="5436856" cy="4466988"/>
          </a:xfrm>
          <a:prstGeom prst="rect">
            <a:avLst/>
          </a:prstGeom>
          <a:noFill/>
          <a:ln>
            <a:noFill/>
          </a:ln>
        </p:spPr>
        <p:txBody>
          <a:bodyPr lIns="0" tIns="0" rIns="0" bIns="0"/>
          <a:lstStyle/>
          <a:p>
            <a:pPr lvl="0"/>
            <a:endParaRPr lang="en-US" noProof="0"/>
          </a:p>
        </p:txBody>
      </p:sp>
      <p:sp>
        <p:nvSpPr>
          <p:cNvPr id="4" name="Header Placeholder 3"/>
          <p:cNvSpPr txBox="1">
            <a:spLocks noGrp="1"/>
          </p:cNvSpPr>
          <p:nvPr>
            <p:ph type="hdr" sz="quarter"/>
          </p:nvPr>
        </p:nvSpPr>
        <p:spPr>
          <a:xfrm>
            <a:off x="0" y="1"/>
            <a:ext cx="2951116" cy="496332"/>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5" name="Date Placeholder 4"/>
          <p:cNvSpPr txBox="1">
            <a:spLocks noGrp="1"/>
          </p:cNvSpPr>
          <p:nvPr>
            <p:ph type="dt" idx="1"/>
          </p:nvPr>
        </p:nvSpPr>
        <p:spPr>
          <a:xfrm>
            <a:off x="3846560" y="1"/>
            <a:ext cx="2951115" cy="496332"/>
          </a:xfrm>
          <a:prstGeom prst="rect">
            <a:avLst/>
          </a:prstGeom>
          <a:noFill/>
          <a:ln>
            <a:noFill/>
          </a:ln>
        </p:spPr>
        <p:txBody>
          <a:bodyPr lIns="0" tIns="0" rIns="0" bIns="0" anchorCtr="0"/>
          <a:lstStyle>
            <a:lvl1pPr lvl="0" algn="r"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6" name="Footer Placeholder 5"/>
          <p:cNvSpPr txBox="1">
            <a:spLocks noGrp="1"/>
          </p:cNvSpPr>
          <p:nvPr>
            <p:ph type="ftr" sz="quarter" idx="4"/>
          </p:nvPr>
        </p:nvSpPr>
        <p:spPr>
          <a:xfrm>
            <a:off x="0" y="9430307"/>
            <a:ext cx="2951116" cy="496331"/>
          </a:xfrm>
          <a:prstGeom prst="rect">
            <a:avLst/>
          </a:prstGeom>
          <a:noFill/>
          <a:ln>
            <a:noFill/>
          </a:ln>
        </p:spPr>
        <p:txBody>
          <a:bodyPr lIns="0" tIns="0" rIns="0" bIns="0" anchor="b" anchorCtr="0"/>
          <a:lstStyle>
            <a:lvl1pPr lvl="0"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7" name="Slide Number Placeholder 6"/>
          <p:cNvSpPr txBox="1">
            <a:spLocks noGrp="1"/>
          </p:cNvSpPr>
          <p:nvPr>
            <p:ph type="sldNum" sz="quarter" idx="5"/>
          </p:nvPr>
        </p:nvSpPr>
        <p:spPr>
          <a:xfrm>
            <a:off x="3846560" y="9430307"/>
            <a:ext cx="2951115" cy="496331"/>
          </a:xfrm>
          <a:prstGeom prst="rect">
            <a:avLst/>
          </a:prstGeom>
          <a:noFill/>
          <a:ln>
            <a:noFill/>
          </a:ln>
        </p:spPr>
        <p:txBody>
          <a:bodyPr vert="horz" wrap="square" lIns="0" tIns="0" rIns="0" bIns="0" numCol="1" anchor="b" anchorCtr="0" compatLnSpc="1">
            <a:prstTxWarp prst="textNoShape">
              <a:avLst/>
            </a:prstTxWarp>
          </a:bodyPr>
          <a:lstStyle>
            <a:lvl1pPr algn="r" eaLnBrk="1" hangingPunct="0">
              <a:defRPr sz="1300">
                <a:latin typeface="Times New Roman" pitchFamily="16" charset="0"/>
                <a:ea typeface="Arial Unicode MS" charset="0"/>
                <a:cs typeface="Tahoma" pitchFamily="34" charset="0"/>
              </a:defRPr>
            </a:lvl1pPr>
          </a:lstStyle>
          <a:p>
            <a:pPr>
              <a:defRPr/>
            </a:pPr>
            <a:fld id="{7ED6B36A-502C-43C2-9918-E89DFAC48547}" type="slidenum">
              <a:rPr lang="en-US" altLang="en-US"/>
              <a:pPr>
                <a:defRPr/>
              </a:pPr>
              <a:t>‹#›</a:t>
            </a:fld>
            <a:endParaRPr lang="en-US" altLang="en-US"/>
          </a:p>
        </p:txBody>
      </p:sp>
    </p:spTree>
    <p:extLst>
      <p:ext uri="{BB962C8B-B14F-4D97-AF65-F5344CB8AC3E}">
        <p14:creationId xmlns:p14="http://schemas.microsoft.com/office/powerpoint/2010/main" val="1333125476"/>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30000"/>
      </a:spcBef>
      <a:spcAft>
        <a:spcPct val="0"/>
      </a:spcAft>
      <a:defRPr lang="en-US" sz="2000" kern="1200">
        <a:solidFill>
          <a:schemeClr val="tx1"/>
        </a:solidFill>
        <a:latin typeface="Arial" pitchFamily="18"/>
        <a:ea typeface="Microsoft YaHei" pitchFamily="2"/>
        <a:cs typeface="Mangal" pitchFamily="2"/>
      </a:defRPr>
    </a:lvl1pPr>
    <a:lvl2pPr marL="742950" indent="-285750" algn="l" rtl="0" eaLnBrk="0" fontAlgn="base" hangingPunct="0">
      <a:spcBef>
        <a:spcPct val="30000"/>
      </a:spcBef>
      <a:spcAft>
        <a:spcPct val="0"/>
      </a:spcAft>
      <a:defRPr sz="1200" kern="1200">
        <a:solidFill>
          <a:schemeClr val="tx1"/>
        </a:solidFill>
        <a:latin typeface="+mn-lt"/>
        <a:ea typeface="Microsoft YaHei" charset="-122"/>
        <a:cs typeface="+mn-cs"/>
      </a:defRPr>
    </a:lvl2pPr>
    <a:lvl3pPr marL="1143000" indent="-228600" algn="l" rtl="0" eaLnBrk="0" fontAlgn="base" hangingPunct="0">
      <a:spcBef>
        <a:spcPct val="30000"/>
      </a:spcBef>
      <a:spcAft>
        <a:spcPct val="0"/>
      </a:spcAft>
      <a:defRPr sz="1200" kern="1200">
        <a:solidFill>
          <a:schemeClr val="tx1"/>
        </a:solidFill>
        <a:latin typeface="+mn-lt"/>
        <a:ea typeface="Microsoft YaHei" charset="-122"/>
        <a:cs typeface="+mn-cs"/>
      </a:defRPr>
    </a:lvl3pPr>
    <a:lvl4pPr marL="1600200" indent="-228600" algn="l" rtl="0" eaLnBrk="0" fontAlgn="base" hangingPunct="0">
      <a:spcBef>
        <a:spcPct val="30000"/>
      </a:spcBef>
      <a:spcAft>
        <a:spcPct val="0"/>
      </a:spcAft>
      <a:defRPr sz="1200" kern="1200">
        <a:solidFill>
          <a:schemeClr val="tx1"/>
        </a:solidFill>
        <a:latin typeface="+mn-lt"/>
        <a:ea typeface="Microsoft YaHei" charset="-122"/>
        <a:cs typeface="+mn-cs"/>
      </a:defRPr>
    </a:lvl4pPr>
    <a:lvl5pPr marL="2057400" indent="-228600" algn="l" rtl="0" eaLnBrk="0" fontAlgn="base" hangingPunct="0">
      <a:spcBef>
        <a:spcPct val="30000"/>
      </a:spcBef>
      <a:spcAft>
        <a:spcPct val="0"/>
      </a:spcAft>
      <a:defRPr sz="1200" kern="1200">
        <a:solidFill>
          <a:schemeClr val="tx1"/>
        </a:solidFill>
        <a:latin typeface="+mn-lt"/>
        <a:ea typeface="Microsoft YaHe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05125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D6B36A-502C-43C2-9918-E89DFAC48547}" type="slidenum">
              <a:rPr lang="en-US" altLang="en-US" smtClean="0"/>
              <a:pPr>
                <a:defRPr/>
              </a:pPr>
              <a:t>17</a:t>
            </a:fld>
            <a:endParaRPr lang="en-US" altLang="en-US"/>
          </a:p>
        </p:txBody>
      </p:sp>
    </p:spTree>
    <p:extLst>
      <p:ext uri="{BB962C8B-B14F-4D97-AF65-F5344CB8AC3E}">
        <p14:creationId xmlns:p14="http://schemas.microsoft.com/office/powerpoint/2010/main" val="37004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25134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68830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D6B36A-502C-43C2-9918-E89DFAC48547}" type="slidenum">
              <a:rPr lang="en-US" altLang="en-US" smtClean="0"/>
              <a:pPr>
                <a:defRPr/>
              </a:pPr>
              <a:t>20</a:t>
            </a:fld>
            <a:endParaRPr lang="en-US" altLang="en-US"/>
          </a:p>
        </p:txBody>
      </p:sp>
    </p:spTree>
    <p:extLst>
      <p:ext uri="{BB962C8B-B14F-4D97-AF65-F5344CB8AC3E}">
        <p14:creationId xmlns:p14="http://schemas.microsoft.com/office/powerpoint/2010/main" val="924123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27085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746583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22912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52417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054564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2528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44829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36517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928176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38946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4691"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543322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330650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801322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22883"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70575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D6B36A-502C-43C2-9918-E89DFAC48547}" type="slidenum">
              <a:rPr lang="en-US" altLang="en-US" smtClean="0"/>
              <a:pPr>
                <a:defRPr/>
              </a:pPr>
              <a:t>3</a:t>
            </a:fld>
            <a:endParaRPr lang="en-US" altLang="en-US"/>
          </a:p>
        </p:txBody>
      </p:sp>
    </p:spTree>
    <p:extLst>
      <p:ext uri="{BB962C8B-B14F-4D97-AF65-F5344CB8AC3E}">
        <p14:creationId xmlns:p14="http://schemas.microsoft.com/office/powerpoint/2010/main" val="2136314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2390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402799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24931"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549190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25955"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556889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86634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443443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6195" name="Notes Placeholder 2"/>
          <p:cNvSpPr txBox="1">
            <a:spLocks noGrp="1"/>
          </p:cNvSpPr>
          <p:nvPr>
            <p:ph type="body" sz="quarter" idx="1"/>
          </p:nvPr>
        </p:nvSpPr>
        <p:spPr bwMode="auto">
          <a:xfrm>
            <a:off x="660367" y="4618229"/>
            <a:ext cx="5276710" cy="275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278548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536477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6195" name="Notes Placeholder 2"/>
          <p:cNvSpPr txBox="1">
            <a:spLocks noGrp="1"/>
          </p:cNvSpPr>
          <p:nvPr>
            <p:ph type="body" sz="quarter" idx="1"/>
          </p:nvPr>
        </p:nvSpPr>
        <p:spPr bwMode="auto">
          <a:xfrm>
            <a:off x="660367" y="4618229"/>
            <a:ext cx="5276710" cy="275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883124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25955"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834518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25955"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062350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790510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23246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27827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37647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16105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720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D6B36A-502C-43C2-9918-E89DFAC48547}" type="slidenum">
              <a:rPr lang="en-US" altLang="en-US" smtClean="0"/>
              <a:pPr>
                <a:defRPr/>
              </a:pPr>
              <a:t>16</a:t>
            </a:fld>
            <a:endParaRPr lang="en-US" altLang="en-US"/>
          </a:p>
        </p:txBody>
      </p:sp>
    </p:spTree>
    <p:extLst>
      <p:ext uri="{BB962C8B-B14F-4D97-AF65-F5344CB8AC3E}">
        <p14:creationId xmlns:p14="http://schemas.microsoft.com/office/powerpoint/2010/main" val="309966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5" y="4283075"/>
            <a:ext cx="7485063"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389156423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12548057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344885080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477" y="1237197"/>
            <a:ext cx="8018860"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3A68E3-5A5F-4FEF-9E5C-C4D9A316B084}" type="datetimeFigureOut">
              <a:rPr lang="en-US">
                <a:solidFill>
                  <a:prstClr val="black">
                    <a:tint val="75000"/>
                  </a:prstClr>
                </a:solidFill>
              </a:rPr>
              <a:pPr>
                <a:defRPr/>
              </a:pPr>
              <a:t>5/18/2023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466420-8734-4B6F-9517-480456A88B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2742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1223F7-48D9-4752-AFBF-8D9566C5551B}" type="datetimeFigureOut">
              <a:rPr lang="en-US">
                <a:solidFill>
                  <a:prstClr val="black">
                    <a:tint val="75000"/>
                  </a:prstClr>
                </a:solidFill>
              </a:rPr>
              <a:pPr>
                <a:defRPr/>
              </a:pPr>
              <a:t>5/18/2023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59928B-5D2F-4703-A504-C7D970B2C9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3293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0"/>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4"/>
            <a:ext cx="9221689"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072E637-B415-45DD-801A-863C7D051108}" type="datetimeFigureOut">
              <a:rPr lang="en-US">
                <a:solidFill>
                  <a:prstClr val="black">
                    <a:tint val="75000"/>
                  </a:prstClr>
                </a:solidFill>
              </a:rPr>
              <a:pPr>
                <a:defRPr/>
              </a:pPr>
              <a:t>5/18/2023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4B7209-927D-472C-95D4-78522793A7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588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21746"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2012414"/>
            <a:ext cx="4521746"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E17B91-01F3-46DB-B0B1-8C040DFDBFF8}" type="datetimeFigureOut">
              <a:rPr lang="en-US">
                <a:solidFill>
                  <a:prstClr val="black">
                    <a:tint val="75000"/>
                  </a:prstClr>
                </a:solidFill>
              </a:rPr>
              <a:pPr>
                <a:defRPr/>
              </a:pPr>
              <a:t>5/18/2023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776A033-30E6-4C62-A238-DAAE37DAC7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7033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919" y="402483"/>
            <a:ext cx="9221689" cy="1461188"/>
          </a:xfrm>
        </p:spPr>
        <p:txBody>
          <a:bodyPr/>
          <a:lstStyle/>
          <a:p>
            <a:r>
              <a:rPr lang="en-US"/>
              <a:t>Click to edit Master title style</a:t>
            </a:r>
          </a:p>
        </p:txBody>
      </p:sp>
      <p:sp>
        <p:nvSpPr>
          <p:cNvPr id="3" name="Text Placeholder 2"/>
          <p:cNvSpPr>
            <a:spLocks noGrp="1"/>
          </p:cNvSpPr>
          <p:nvPr>
            <p:ph type="body" idx="1"/>
          </p:nvPr>
        </p:nvSpPr>
        <p:spPr>
          <a:xfrm>
            <a:off x="736919" y="1853171"/>
            <a:ext cx="4523602"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919" y="2761381"/>
            <a:ext cx="4523602"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0" y="1853171"/>
            <a:ext cx="454587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0" y="2761381"/>
            <a:ext cx="454587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484E039-76B2-48F8-95D1-F218B5978374}" type="datetimeFigureOut">
              <a:rPr lang="en-US">
                <a:solidFill>
                  <a:prstClr val="black">
                    <a:tint val="75000"/>
                  </a:prstClr>
                </a:solidFill>
              </a:rPr>
              <a:pPr>
                <a:defRPr/>
              </a:pPr>
              <a:t>5/18/2023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FE763-273A-4623-BBD3-3153467D7D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1279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A4528F-7C0A-4EA1-AE8F-FD291F5D2163}" type="datetimeFigureOut">
              <a:rPr lang="en-US">
                <a:solidFill>
                  <a:prstClr val="black">
                    <a:tint val="75000"/>
                  </a:prstClr>
                </a:solidFill>
              </a:rPr>
              <a:pPr>
                <a:defRPr/>
              </a:pPr>
              <a:t>5/18/2023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A4E74E-811D-43D6-8EFC-EDBFB80983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6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83444E-5DE1-429B-AD61-4B172BD09EFC}" type="datetimeFigureOut">
              <a:rPr lang="en-US">
                <a:solidFill>
                  <a:prstClr val="black">
                    <a:tint val="75000"/>
                  </a:prstClr>
                </a:solidFill>
              </a:rPr>
              <a:pPr>
                <a:defRPr/>
              </a:pPr>
              <a:t>5/18/2023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2A2D22-D463-43AE-ADE2-4E4B941F14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2481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920" y="503978"/>
            <a:ext cx="3448852"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877" y="1088454"/>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920" y="2267902"/>
            <a:ext cx="3448852"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520371-F4E2-476A-8523-048731EEAA0D}" type="datetimeFigureOut">
              <a:rPr lang="en-US">
                <a:solidFill>
                  <a:prstClr val="black">
                    <a:tint val="75000"/>
                  </a:prstClr>
                </a:solidFill>
              </a:rPr>
              <a:pPr>
                <a:defRPr/>
              </a:pPr>
              <a:t>5/18/2023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59CA38-B3A6-481F-B479-0F830AA469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783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337149365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920" y="503978"/>
            <a:ext cx="3448852" cy="1763924"/>
          </a:xfrm>
        </p:spPr>
        <p:txBody>
          <a:bodyPr anchor="b"/>
          <a:lstStyle>
            <a:lvl1pPr>
              <a:defRPr sz="3527"/>
            </a:lvl1pPr>
          </a:lstStyle>
          <a:p>
            <a:r>
              <a:rPr lang="en-US"/>
              <a:t>Click to edit Master title style</a:t>
            </a:r>
          </a:p>
        </p:txBody>
      </p:sp>
      <p:sp>
        <p:nvSpPr>
          <p:cNvPr id="3" name="Picture Placeholder 2"/>
          <p:cNvSpPr>
            <a:spLocks noGrp="1"/>
          </p:cNvSpPr>
          <p:nvPr>
            <p:ph type="pic" idx="1"/>
          </p:nvPr>
        </p:nvSpPr>
        <p:spPr>
          <a:xfrm>
            <a:off x="4545877" y="1088454"/>
            <a:ext cx="5412730" cy="5372269"/>
          </a:xfrm>
        </p:spPr>
        <p:txBody>
          <a:bodyPr rtlCol="0">
            <a:normAutofit/>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pPr lvl="0"/>
            <a:endParaRPr lang="en-US" noProof="0"/>
          </a:p>
        </p:txBody>
      </p:sp>
      <p:sp>
        <p:nvSpPr>
          <p:cNvPr id="4" name="Text Placeholder 3"/>
          <p:cNvSpPr>
            <a:spLocks noGrp="1"/>
          </p:cNvSpPr>
          <p:nvPr>
            <p:ph type="body" sz="half" idx="2"/>
          </p:nvPr>
        </p:nvSpPr>
        <p:spPr>
          <a:xfrm>
            <a:off x="736920" y="2267902"/>
            <a:ext cx="3448852"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EF20A8-8388-4C63-8033-541EFF98375D}" type="datetimeFigureOut">
              <a:rPr lang="en-US">
                <a:solidFill>
                  <a:prstClr val="black">
                    <a:tint val="75000"/>
                  </a:prstClr>
                </a:solidFill>
              </a:rPr>
              <a:pPr>
                <a:defRPr/>
              </a:pPr>
              <a:t>5/18/2023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13B359-69F6-417F-A103-43B5DEF9E1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768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EB16E7-C692-4E8C-A810-85011E574C95}" type="datetimeFigureOut">
              <a:rPr lang="en-US">
                <a:solidFill>
                  <a:prstClr val="black">
                    <a:tint val="75000"/>
                  </a:prstClr>
                </a:solidFill>
              </a:rPr>
              <a:pPr>
                <a:defRPr/>
              </a:pPr>
              <a:t>5/18/2023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BD45CB-0DCE-4236-8792-4D9CCC046C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5075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38070"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892C68F-17F4-4446-B5E8-82DCD0E06126}" type="datetimeFigureOut">
              <a:rPr lang="en-US">
                <a:solidFill>
                  <a:prstClr val="black">
                    <a:tint val="75000"/>
                  </a:prstClr>
                </a:solidFill>
              </a:rPr>
              <a:pPr>
                <a:defRPr/>
              </a:pPr>
              <a:t>5/18/2023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5E5BF0-BE7D-40A4-B518-BCE57D2B25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411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4591" y="302737"/>
            <a:ext cx="9622632" cy="1259946"/>
          </a:xfrm>
        </p:spPr>
        <p:txBody>
          <a:bodyPr/>
          <a:lstStyle/>
          <a:p>
            <a:r>
              <a:rPr lang="en-US"/>
              <a:t>Click to edit Master title style</a:t>
            </a:r>
          </a:p>
        </p:txBody>
      </p:sp>
      <p:sp>
        <p:nvSpPr>
          <p:cNvPr id="3" name="Content Placeholder 2"/>
          <p:cNvSpPr>
            <a:spLocks noGrp="1"/>
          </p:cNvSpPr>
          <p:nvPr>
            <p:ph sz="quarter" idx="1"/>
          </p:nvPr>
        </p:nvSpPr>
        <p:spPr>
          <a:xfrm>
            <a:off x="534591" y="1763924"/>
            <a:ext cx="4722217" cy="2409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24"/>
            <a:ext cx="4722217" cy="2409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34591" y="4341565"/>
            <a:ext cx="4722217" cy="2411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435005" y="4341565"/>
            <a:ext cx="4722217" cy="2411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4591" y="6884204"/>
            <a:ext cx="2494756" cy="524977"/>
          </a:xfrm>
        </p:spPr>
        <p:txBody>
          <a:bodyPr/>
          <a:lstStyle>
            <a:lvl1pPr eaLnBrk="1" hangingPunct="1">
              <a:defRPr/>
            </a:lvl1pPr>
          </a:lstStyle>
          <a:p>
            <a:pPr>
              <a:defRPr/>
            </a:pPr>
            <a:endParaRPr lang="de-AT">
              <a:solidFill>
                <a:prstClr val="black">
                  <a:tint val="75000"/>
                </a:prstClr>
              </a:solidFill>
            </a:endParaRPr>
          </a:p>
        </p:txBody>
      </p:sp>
      <p:sp>
        <p:nvSpPr>
          <p:cNvPr id="8" name="Footer Placeholder 7"/>
          <p:cNvSpPr>
            <a:spLocks noGrp="1"/>
          </p:cNvSpPr>
          <p:nvPr>
            <p:ph type="ftr" sz="quarter" idx="11"/>
          </p:nvPr>
        </p:nvSpPr>
        <p:spPr>
          <a:xfrm>
            <a:off x="3653036" y="6884204"/>
            <a:ext cx="3385741" cy="524977"/>
          </a:xfrm>
        </p:spPr>
        <p:txBody>
          <a:bodyPr/>
          <a:lstStyle>
            <a:lvl1pPr>
              <a:defRPr/>
            </a:lvl1pPr>
          </a:lstStyle>
          <a:p>
            <a:pPr>
              <a:defRPr/>
            </a:pPr>
            <a:endParaRPr lang="de-AT">
              <a:solidFill>
                <a:prstClr val="black">
                  <a:tint val="75000"/>
                </a:prstClr>
              </a:solidFill>
            </a:endParaRPr>
          </a:p>
        </p:txBody>
      </p:sp>
      <p:sp>
        <p:nvSpPr>
          <p:cNvPr id="9" name="Slide Number Placeholder 8"/>
          <p:cNvSpPr>
            <a:spLocks noGrp="1"/>
          </p:cNvSpPr>
          <p:nvPr>
            <p:ph type="sldNum" sz="quarter" idx="12"/>
          </p:nvPr>
        </p:nvSpPr>
        <p:spPr>
          <a:xfrm>
            <a:off x="7662466" y="6884204"/>
            <a:ext cx="2494756" cy="524977"/>
          </a:xfrm>
        </p:spPr>
        <p:txBody>
          <a:bodyPr/>
          <a:lstStyle>
            <a:lvl1pPr>
              <a:defRPr/>
            </a:lvl1pPr>
          </a:lstStyle>
          <a:p>
            <a:pPr>
              <a:defRPr/>
            </a:pPr>
            <a:fld id="{6EE008F4-CBDD-4D89-8E7A-0F6E1B1D63D4}" type="slidenum">
              <a:rPr lang="de-AT">
                <a:solidFill>
                  <a:prstClr val="black">
                    <a:tint val="75000"/>
                  </a:prstClr>
                </a:solidFill>
              </a:rPr>
              <a:pPr>
                <a:defRPr/>
              </a:pPr>
              <a:t>‹#›</a:t>
            </a:fld>
            <a:endParaRPr lang="de-AT">
              <a:solidFill>
                <a:prstClr val="black">
                  <a:tint val="75000"/>
                </a:prstClr>
              </a:solidFill>
            </a:endParaRPr>
          </a:p>
        </p:txBody>
      </p:sp>
    </p:spTree>
    <p:extLst>
      <p:ext uri="{BB962C8B-B14F-4D97-AF65-F5344CB8AC3E}">
        <p14:creationId xmlns:p14="http://schemas.microsoft.com/office/powerpoint/2010/main" val="93928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9"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6" y="4283075"/>
            <a:ext cx="7485063" cy="1931987"/>
          </a:xfrm>
        </p:spPr>
        <p:txBody>
          <a:bodyPr/>
          <a:lstStyle>
            <a:lvl1pPr marL="0" indent="0" algn="ctr">
              <a:buNone/>
              <a:defRPr>
                <a:solidFill>
                  <a:schemeClr val="tx1">
                    <a:tint val="75000"/>
                  </a:schemeClr>
                </a:solidFill>
              </a:defRPr>
            </a:lvl1pPr>
            <a:lvl2pPr marL="363755" indent="0" algn="ctr">
              <a:buNone/>
              <a:defRPr>
                <a:solidFill>
                  <a:schemeClr val="tx1">
                    <a:tint val="75000"/>
                  </a:schemeClr>
                </a:solidFill>
              </a:defRPr>
            </a:lvl2pPr>
            <a:lvl3pPr marL="727510" indent="0" algn="ctr">
              <a:buNone/>
              <a:defRPr>
                <a:solidFill>
                  <a:schemeClr val="tx1">
                    <a:tint val="75000"/>
                  </a:schemeClr>
                </a:solidFill>
              </a:defRPr>
            </a:lvl3pPr>
            <a:lvl4pPr marL="1091265" indent="0" algn="ctr">
              <a:buNone/>
              <a:defRPr>
                <a:solidFill>
                  <a:schemeClr val="tx1">
                    <a:tint val="75000"/>
                  </a:schemeClr>
                </a:solidFill>
              </a:defRPr>
            </a:lvl4pPr>
            <a:lvl5pPr marL="1455019" indent="0" algn="ctr">
              <a:buNone/>
              <a:defRPr>
                <a:solidFill>
                  <a:schemeClr val="tx1">
                    <a:tint val="75000"/>
                  </a:schemeClr>
                </a:solidFill>
              </a:defRPr>
            </a:lvl5pPr>
            <a:lvl6pPr marL="1818774" indent="0" algn="ctr">
              <a:buNone/>
              <a:defRPr>
                <a:solidFill>
                  <a:schemeClr val="tx1">
                    <a:tint val="75000"/>
                  </a:schemeClr>
                </a:solidFill>
              </a:defRPr>
            </a:lvl6pPr>
            <a:lvl7pPr marL="2182529" indent="0" algn="ctr">
              <a:buNone/>
              <a:defRPr>
                <a:solidFill>
                  <a:schemeClr val="tx1">
                    <a:tint val="75000"/>
                  </a:schemeClr>
                </a:solidFill>
              </a:defRPr>
            </a:lvl7pPr>
            <a:lvl8pPr marL="2546284" indent="0" algn="ctr">
              <a:buNone/>
              <a:defRPr>
                <a:solidFill>
                  <a:schemeClr val="tx1">
                    <a:tint val="75000"/>
                  </a:schemeClr>
                </a:solidFill>
              </a:defRPr>
            </a:lvl8pPr>
            <a:lvl9pPr marL="2910039"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3571719533"/>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385635336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1"/>
            <a:ext cx="9088438" cy="1501775"/>
          </a:xfrm>
        </p:spPr>
        <p:txBody>
          <a:bodyPr anchor="t"/>
          <a:lstStyle>
            <a:lvl1pPr algn="l">
              <a:defRPr sz="3183"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1591">
                <a:solidFill>
                  <a:schemeClr val="tx1">
                    <a:tint val="75000"/>
                  </a:schemeClr>
                </a:solidFill>
              </a:defRPr>
            </a:lvl1pPr>
            <a:lvl2pPr marL="363755" indent="0">
              <a:buNone/>
              <a:defRPr sz="1432">
                <a:solidFill>
                  <a:schemeClr val="tx1">
                    <a:tint val="75000"/>
                  </a:schemeClr>
                </a:solidFill>
              </a:defRPr>
            </a:lvl2pPr>
            <a:lvl3pPr marL="727510" indent="0">
              <a:buNone/>
              <a:defRPr sz="1273">
                <a:solidFill>
                  <a:schemeClr val="tx1">
                    <a:tint val="75000"/>
                  </a:schemeClr>
                </a:solidFill>
              </a:defRPr>
            </a:lvl3pPr>
            <a:lvl4pPr marL="1091265" indent="0">
              <a:buNone/>
              <a:defRPr sz="1114">
                <a:solidFill>
                  <a:schemeClr val="tx1">
                    <a:tint val="75000"/>
                  </a:schemeClr>
                </a:solidFill>
              </a:defRPr>
            </a:lvl4pPr>
            <a:lvl5pPr marL="1455019" indent="0">
              <a:buNone/>
              <a:defRPr sz="1114">
                <a:solidFill>
                  <a:schemeClr val="tx1">
                    <a:tint val="75000"/>
                  </a:schemeClr>
                </a:solidFill>
              </a:defRPr>
            </a:lvl5pPr>
            <a:lvl6pPr marL="1818774" indent="0">
              <a:buNone/>
              <a:defRPr sz="1114">
                <a:solidFill>
                  <a:schemeClr val="tx1">
                    <a:tint val="75000"/>
                  </a:schemeClr>
                </a:solidFill>
              </a:defRPr>
            </a:lvl6pPr>
            <a:lvl7pPr marL="2182529" indent="0">
              <a:buNone/>
              <a:defRPr sz="1114">
                <a:solidFill>
                  <a:schemeClr val="tx1">
                    <a:tint val="75000"/>
                  </a:schemeClr>
                </a:solidFill>
              </a:defRPr>
            </a:lvl7pPr>
            <a:lvl8pPr marL="2546284" indent="0">
              <a:buNone/>
              <a:defRPr sz="1114">
                <a:solidFill>
                  <a:schemeClr val="tx1">
                    <a:tint val="75000"/>
                  </a:schemeClr>
                </a:solidFill>
              </a:defRPr>
            </a:lvl8pPr>
            <a:lvl9pPr marL="2910039" indent="0">
              <a:buNone/>
              <a:defRPr sz="1114">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185475401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1" y="1960563"/>
            <a:ext cx="4410075" cy="4513262"/>
          </a:xfrm>
        </p:spPr>
        <p:txBody>
          <a:bodyPr/>
          <a:lstStyle>
            <a:lvl1pPr>
              <a:defRPr sz="2228"/>
            </a:lvl1pPr>
            <a:lvl2pPr>
              <a:defRPr sz="1909"/>
            </a:lvl2pPr>
            <a:lvl3pPr>
              <a:defRPr sz="1591"/>
            </a:lvl3pPr>
            <a:lvl4pPr>
              <a:defRPr sz="1432"/>
            </a:lvl4pPr>
            <a:lvl5pPr>
              <a:defRPr sz="1432"/>
            </a:lvl5pPr>
            <a:lvl6pPr>
              <a:defRPr sz="1432"/>
            </a:lvl6pPr>
            <a:lvl7pPr>
              <a:defRPr sz="1432"/>
            </a:lvl7pPr>
            <a:lvl8pPr>
              <a:defRPr sz="1432"/>
            </a:lvl8pPr>
            <a:lvl9pPr>
              <a:defRPr sz="14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6" y="1960563"/>
            <a:ext cx="4411663" cy="4513262"/>
          </a:xfrm>
        </p:spPr>
        <p:txBody>
          <a:bodyPr/>
          <a:lstStyle>
            <a:lvl1pPr>
              <a:defRPr sz="2228"/>
            </a:lvl1pPr>
            <a:lvl2pPr>
              <a:defRPr sz="1909"/>
            </a:lvl2pPr>
            <a:lvl3pPr>
              <a:defRPr sz="1591"/>
            </a:lvl3pPr>
            <a:lvl4pPr>
              <a:defRPr sz="1432"/>
            </a:lvl4pPr>
            <a:lvl5pPr>
              <a:defRPr sz="1432"/>
            </a:lvl5pPr>
            <a:lvl6pPr>
              <a:defRPr sz="1432"/>
            </a:lvl6pPr>
            <a:lvl7pPr>
              <a:defRPr sz="1432"/>
            </a:lvl7pPr>
            <a:lvl8pPr>
              <a:defRPr sz="1432"/>
            </a:lvl8pPr>
            <a:lvl9pPr>
              <a:defRPr sz="14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500272297"/>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9" y="303214"/>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1909" b="1"/>
            </a:lvl1pPr>
            <a:lvl2pPr marL="363755" indent="0">
              <a:buNone/>
              <a:defRPr sz="1591" b="1"/>
            </a:lvl2pPr>
            <a:lvl3pPr marL="727510" indent="0">
              <a:buNone/>
              <a:defRPr sz="1432" b="1"/>
            </a:lvl3pPr>
            <a:lvl4pPr marL="1091265" indent="0">
              <a:buNone/>
              <a:defRPr sz="1273" b="1"/>
            </a:lvl4pPr>
            <a:lvl5pPr marL="1455019" indent="0">
              <a:buNone/>
              <a:defRPr sz="1273" b="1"/>
            </a:lvl5pPr>
            <a:lvl6pPr marL="1818774" indent="0">
              <a:buNone/>
              <a:defRPr sz="1273" b="1"/>
            </a:lvl6pPr>
            <a:lvl7pPr marL="2182529" indent="0">
              <a:buNone/>
              <a:defRPr sz="1273" b="1"/>
            </a:lvl7pPr>
            <a:lvl8pPr marL="2546284" indent="0">
              <a:buNone/>
              <a:defRPr sz="1273" b="1"/>
            </a:lvl8pPr>
            <a:lvl9pPr marL="2910039" indent="0">
              <a:buNone/>
              <a:defRPr sz="1273"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1909"/>
            </a:lvl1pPr>
            <a:lvl2pPr>
              <a:defRPr sz="1591"/>
            </a:lvl2pPr>
            <a:lvl3pPr>
              <a:defRPr sz="1432"/>
            </a:lvl3pPr>
            <a:lvl4pPr>
              <a:defRPr sz="1273"/>
            </a:lvl4pPr>
            <a:lvl5pPr>
              <a:defRPr sz="1273"/>
            </a:lvl5pPr>
            <a:lvl6pPr>
              <a:defRPr sz="1273"/>
            </a:lvl6pPr>
            <a:lvl7pPr>
              <a:defRPr sz="1273"/>
            </a:lvl7pPr>
            <a:lvl8pPr>
              <a:defRPr sz="1273"/>
            </a:lvl8pPr>
            <a:lvl9pPr>
              <a:defRPr sz="1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9" y="1692275"/>
            <a:ext cx="4725987" cy="704850"/>
          </a:xfrm>
        </p:spPr>
        <p:txBody>
          <a:bodyPr anchor="b"/>
          <a:lstStyle>
            <a:lvl1pPr marL="0" indent="0">
              <a:buNone/>
              <a:defRPr sz="1909" b="1"/>
            </a:lvl1pPr>
            <a:lvl2pPr marL="363755" indent="0">
              <a:buNone/>
              <a:defRPr sz="1591" b="1"/>
            </a:lvl2pPr>
            <a:lvl3pPr marL="727510" indent="0">
              <a:buNone/>
              <a:defRPr sz="1432" b="1"/>
            </a:lvl3pPr>
            <a:lvl4pPr marL="1091265" indent="0">
              <a:buNone/>
              <a:defRPr sz="1273" b="1"/>
            </a:lvl4pPr>
            <a:lvl5pPr marL="1455019" indent="0">
              <a:buNone/>
              <a:defRPr sz="1273" b="1"/>
            </a:lvl5pPr>
            <a:lvl6pPr marL="1818774" indent="0">
              <a:buNone/>
              <a:defRPr sz="1273" b="1"/>
            </a:lvl6pPr>
            <a:lvl7pPr marL="2182529" indent="0">
              <a:buNone/>
              <a:defRPr sz="1273" b="1"/>
            </a:lvl7pPr>
            <a:lvl8pPr marL="2546284" indent="0">
              <a:buNone/>
              <a:defRPr sz="1273" b="1"/>
            </a:lvl8pPr>
            <a:lvl9pPr marL="2910039" indent="0">
              <a:buNone/>
              <a:defRPr sz="1273" b="1"/>
            </a:lvl9pPr>
          </a:lstStyle>
          <a:p>
            <a:pPr lvl="0"/>
            <a:r>
              <a:rPr lang="en-US"/>
              <a:t>Click to edit Master text styles</a:t>
            </a:r>
          </a:p>
        </p:txBody>
      </p:sp>
      <p:sp>
        <p:nvSpPr>
          <p:cNvPr id="6" name="Content Placeholder 5"/>
          <p:cNvSpPr>
            <a:spLocks noGrp="1"/>
          </p:cNvSpPr>
          <p:nvPr>
            <p:ph sz="quarter" idx="4"/>
          </p:nvPr>
        </p:nvSpPr>
        <p:spPr>
          <a:xfrm>
            <a:off x="5430839" y="2397125"/>
            <a:ext cx="4725987" cy="4356100"/>
          </a:xfrm>
        </p:spPr>
        <p:txBody>
          <a:bodyPr/>
          <a:lstStyle>
            <a:lvl1pPr>
              <a:defRPr sz="1909"/>
            </a:lvl1pPr>
            <a:lvl2pPr>
              <a:defRPr sz="1591"/>
            </a:lvl2pPr>
            <a:lvl3pPr>
              <a:defRPr sz="1432"/>
            </a:lvl3pPr>
            <a:lvl4pPr>
              <a:defRPr sz="1273"/>
            </a:lvl4pPr>
            <a:lvl5pPr>
              <a:defRPr sz="1273"/>
            </a:lvl5pPr>
            <a:lvl6pPr>
              <a:defRPr sz="1273"/>
            </a:lvl6pPr>
            <a:lvl7pPr>
              <a:defRPr sz="1273"/>
            </a:lvl7pPr>
            <a:lvl8pPr>
              <a:defRPr sz="1273"/>
            </a:lvl8pPr>
            <a:lvl9pPr>
              <a:defRPr sz="1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4234630589"/>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172973807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0"/>
            <a:ext cx="90884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19959893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6349" y="7173914"/>
            <a:ext cx="10725150" cy="306915"/>
          </a:xfrm>
          <a:prstGeom prst="rect">
            <a:avLst/>
          </a:prstGeom>
          <a:noFill/>
          <a:ln>
            <a:noFill/>
          </a:ln>
        </p:spPr>
        <p:txBody>
          <a:bodyPr lIns="71600" tIns="35800" rIns="71600" bIns="35800" compatLnSpc="0">
            <a:spAutoFit/>
          </a:bodyPr>
          <a:lstStyle/>
          <a:p>
            <a:pPr algn="ctr" fontAlgn="auto" hangingPunct="0">
              <a:spcBef>
                <a:spcPts val="0"/>
              </a:spcBef>
              <a:spcAft>
                <a:spcPts val="0"/>
              </a:spcAft>
              <a:defRPr sz="1100"/>
            </a:pPr>
            <a:r>
              <a:rPr lang="en-US" sz="1591" dirty="0">
                <a:solidFill>
                  <a:schemeClr val="bg1">
                    <a:lumMod val="65000"/>
                  </a:schemeClr>
                </a:solidFill>
                <a:latin typeface="Arial" pitchFamily="18"/>
                <a:ea typeface="Microsoft YaHei" pitchFamily="2"/>
                <a:cs typeface="Mangal" pitchFamily="2"/>
              </a:rPr>
              <a:t>   </a:t>
            </a:r>
            <a:r>
              <a:rPr lang="en-US" sz="1273" dirty="0">
                <a:solidFill>
                  <a:schemeClr val="bg1"/>
                </a:solidFill>
                <a:latin typeface="Arial" pitchFamily="18"/>
                <a:ea typeface="Microsoft YaHei" pitchFamily="2"/>
                <a:cs typeface="Mangal" pitchFamily="2"/>
              </a:rPr>
              <a:t>© Outstanding</a:t>
            </a:r>
            <a:endParaRPr lang="en-US" sz="1273"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209899539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1591" b="1"/>
            </a:lvl1pPr>
          </a:lstStyle>
          <a:p>
            <a:r>
              <a:rPr lang="en-US"/>
              <a:t>Click to edit Master title style</a:t>
            </a:r>
          </a:p>
        </p:txBody>
      </p:sp>
      <p:sp>
        <p:nvSpPr>
          <p:cNvPr id="3" name="Content Placeholder 2"/>
          <p:cNvSpPr>
            <a:spLocks noGrp="1"/>
          </p:cNvSpPr>
          <p:nvPr>
            <p:ph idx="1"/>
          </p:nvPr>
        </p:nvSpPr>
        <p:spPr>
          <a:xfrm>
            <a:off x="4179889" y="301626"/>
            <a:ext cx="5976937" cy="6451599"/>
          </a:xfrm>
        </p:spPr>
        <p:txBody>
          <a:bodyPr/>
          <a:lstStyle>
            <a:lvl1pPr>
              <a:defRPr sz="2546"/>
            </a:lvl1pPr>
            <a:lvl2pPr>
              <a:defRPr sz="2228"/>
            </a:lvl2pPr>
            <a:lvl3pPr>
              <a:defRPr sz="1909"/>
            </a:lvl3pPr>
            <a:lvl4pPr>
              <a:defRPr sz="1591"/>
            </a:lvl4pPr>
            <a:lvl5pPr>
              <a:defRPr sz="1591"/>
            </a:lvl5pPr>
            <a:lvl6pPr>
              <a:defRPr sz="1591"/>
            </a:lvl6pPr>
            <a:lvl7pPr>
              <a:defRPr sz="1591"/>
            </a:lvl7pPr>
            <a:lvl8pPr>
              <a:defRPr sz="1591"/>
            </a:lvl8pPr>
            <a:lvl9pPr>
              <a:defRPr sz="15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1"/>
            <a:ext cx="3517900" cy="5172075"/>
          </a:xfrm>
        </p:spPr>
        <p:txBody>
          <a:bodyPr/>
          <a:lstStyle>
            <a:lvl1pPr marL="0" indent="0">
              <a:buNone/>
              <a:defRPr sz="1114"/>
            </a:lvl1pPr>
            <a:lvl2pPr marL="363755" indent="0">
              <a:buNone/>
              <a:defRPr sz="955"/>
            </a:lvl2pPr>
            <a:lvl3pPr marL="727510" indent="0">
              <a:buNone/>
              <a:defRPr sz="795"/>
            </a:lvl3pPr>
            <a:lvl4pPr marL="1091265" indent="0">
              <a:buNone/>
              <a:defRPr sz="716"/>
            </a:lvl4pPr>
            <a:lvl5pPr marL="1455019" indent="0">
              <a:buNone/>
              <a:defRPr sz="716"/>
            </a:lvl5pPr>
            <a:lvl6pPr marL="1818774" indent="0">
              <a:buNone/>
              <a:defRPr sz="716"/>
            </a:lvl6pPr>
            <a:lvl7pPr marL="2182529" indent="0">
              <a:buNone/>
              <a:defRPr sz="716"/>
            </a:lvl7pPr>
            <a:lvl8pPr marL="2546284" indent="0">
              <a:buNone/>
              <a:defRPr sz="716"/>
            </a:lvl8pPr>
            <a:lvl9pPr marL="2910039" indent="0">
              <a:buNone/>
              <a:defRPr sz="716"/>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2271215183"/>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9"/>
            <a:ext cx="6415088" cy="625475"/>
          </a:xfrm>
        </p:spPr>
        <p:txBody>
          <a:bodyPr anchor="b"/>
          <a:lstStyle>
            <a:lvl1pPr algn="l">
              <a:defRPr sz="1591"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2546"/>
            </a:lvl1pPr>
            <a:lvl2pPr marL="363755" indent="0">
              <a:buNone/>
              <a:defRPr sz="2228"/>
            </a:lvl2pPr>
            <a:lvl3pPr marL="727510" indent="0">
              <a:buNone/>
              <a:defRPr sz="1909"/>
            </a:lvl3pPr>
            <a:lvl4pPr marL="1091265" indent="0">
              <a:buNone/>
              <a:defRPr sz="1591"/>
            </a:lvl4pPr>
            <a:lvl5pPr marL="1455019" indent="0">
              <a:buNone/>
              <a:defRPr sz="1591"/>
            </a:lvl5pPr>
            <a:lvl6pPr marL="1818774" indent="0">
              <a:buNone/>
              <a:defRPr sz="1591"/>
            </a:lvl6pPr>
            <a:lvl7pPr marL="2182529" indent="0">
              <a:buNone/>
              <a:defRPr sz="1591"/>
            </a:lvl7pPr>
            <a:lvl8pPr marL="2546284" indent="0">
              <a:buNone/>
              <a:defRPr sz="1591"/>
            </a:lvl8pPr>
            <a:lvl9pPr marL="2910039" indent="0">
              <a:buNone/>
              <a:defRPr sz="1591"/>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114"/>
            </a:lvl1pPr>
            <a:lvl2pPr marL="363755" indent="0">
              <a:buNone/>
              <a:defRPr sz="955"/>
            </a:lvl2pPr>
            <a:lvl3pPr marL="727510" indent="0">
              <a:buNone/>
              <a:defRPr sz="795"/>
            </a:lvl3pPr>
            <a:lvl4pPr marL="1091265" indent="0">
              <a:buNone/>
              <a:defRPr sz="716"/>
            </a:lvl4pPr>
            <a:lvl5pPr marL="1455019" indent="0">
              <a:buNone/>
              <a:defRPr sz="716"/>
            </a:lvl5pPr>
            <a:lvl6pPr marL="1818774" indent="0">
              <a:buNone/>
              <a:defRPr sz="716"/>
            </a:lvl6pPr>
            <a:lvl7pPr marL="2182529" indent="0">
              <a:buNone/>
              <a:defRPr sz="716"/>
            </a:lvl7pPr>
            <a:lvl8pPr marL="2546284" indent="0">
              <a:buNone/>
              <a:defRPr sz="716"/>
            </a:lvl8pPr>
            <a:lvl9pPr marL="2910039" indent="0">
              <a:buNone/>
              <a:defRPr sz="716"/>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2370590756"/>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1707357909"/>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2100940443"/>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348401"/>
            <a:ext cx="9088041" cy="1620430"/>
          </a:xfrm>
        </p:spPr>
        <p:txBody>
          <a:bodyPr/>
          <a:lstStyle/>
          <a:p>
            <a:r>
              <a:rPr lang="en-US"/>
              <a:t>Click to edit Master title style</a:t>
            </a:r>
            <a:endParaRPr lang="en-GB"/>
          </a:p>
        </p:txBody>
      </p:sp>
      <p:sp>
        <p:nvSpPr>
          <p:cNvPr id="3" name="Subtitl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00964" indent="0" algn="ctr">
              <a:buNone/>
              <a:defRPr>
                <a:solidFill>
                  <a:schemeClr val="tx1">
                    <a:tint val="75000"/>
                  </a:schemeClr>
                </a:solidFill>
              </a:defRPr>
            </a:lvl2pPr>
            <a:lvl3pPr marL="801929" indent="0" algn="ctr">
              <a:buNone/>
              <a:defRPr>
                <a:solidFill>
                  <a:schemeClr val="tx1">
                    <a:tint val="75000"/>
                  </a:schemeClr>
                </a:solidFill>
              </a:defRPr>
            </a:lvl3pPr>
            <a:lvl4pPr marL="1202893" indent="0" algn="ctr">
              <a:buNone/>
              <a:defRPr>
                <a:solidFill>
                  <a:schemeClr val="tx1">
                    <a:tint val="75000"/>
                  </a:schemeClr>
                </a:solidFill>
              </a:defRPr>
            </a:lvl4pPr>
            <a:lvl5pPr marL="1603858" indent="0" algn="ctr">
              <a:buNone/>
              <a:defRPr>
                <a:solidFill>
                  <a:schemeClr val="tx1">
                    <a:tint val="75000"/>
                  </a:schemeClr>
                </a:solidFill>
              </a:defRPr>
            </a:lvl5pPr>
            <a:lvl6pPr marL="2004822" indent="0" algn="ctr">
              <a:buNone/>
              <a:defRPr>
                <a:solidFill>
                  <a:schemeClr val="tx1">
                    <a:tint val="75000"/>
                  </a:schemeClr>
                </a:solidFill>
              </a:defRPr>
            </a:lvl6pPr>
            <a:lvl7pPr marL="2405786" indent="0" algn="ctr">
              <a:buNone/>
              <a:defRPr>
                <a:solidFill>
                  <a:schemeClr val="tx1">
                    <a:tint val="75000"/>
                  </a:schemeClr>
                </a:solidFill>
              </a:defRPr>
            </a:lvl7pPr>
            <a:lvl8pPr marL="2806751" indent="0" algn="ctr">
              <a:buNone/>
              <a:defRPr>
                <a:solidFill>
                  <a:schemeClr val="tx1">
                    <a:tint val="75000"/>
                  </a:schemeClr>
                </a:solidFill>
              </a:defRPr>
            </a:lvl8pPr>
            <a:lvl9pPr marL="320771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266695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4067618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4857793"/>
            <a:ext cx="9088041" cy="1501435"/>
          </a:xfrm>
        </p:spPr>
        <p:txBody>
          <a:bodyPr anchor="t"/>
          <a:lstStyle>
            <a:lvl1pPr algn="l">
              <a:defRPr sz="3508" b="1" cap="all"/>
            </a:lvl1pPr>
          </a:lstStyle>
          <a:p>
            <a:r>
              <a:rPr lang="en-US"/>
              <a:t>Click to edit Master title style</a:t>
            </a:r>
            <a:endParaRPr lang="en-GB"/>
          </a:p>
        </p:txBody>
      </p:sp>
      <p:sp>
        <p:nvSpPr>
          <p:cNvPr id="3" name="Text Placeholder 2"/>
          <p:cNvSpPr>
            <a:spLocks noGrp="1"/>
          </p:cNvSpPr>
          <p:nvPr>
            <p:ph type="body" idx="1"/>
          </p:nvPr>
        </p:nvSpPr>
        <p:spPr>
          <a:xfrm>
            <a:off x="844580" y="3204114"/>
            <a:ext cx="9088041" cy="1653678"/>
          </a:xfrm>
        </p:spPr>
        <p:txBody>
          <a:bodyPr anchor="b"/>
          <a:lstStyle>
            <a:lvl1pPr marL="0" indent="0">
              <a:buNone/>
              <a:defRPr sz="1754">
                <a:solidFill>
                  <a:schemeClr val="tx1">
                    <a:tint val="75000"/>
                  </a:schemeClr>
                </a:solidFill>
              </a:defRPr>
            </a:lvl1pPr>
            <a:lvl2pPr marL="400964" indent="0">
              <a:buNone/>
              <a:defRPr sz="1579">
                <a:solidFill>
                  <a:schemeClr val="tx1">
                    <a:tint val="75000"/>
                  </a:schemeClr>
                </a:solidFill>
              </a:defRPr>
            </a:lvl2pPr>
            <a:lvl3pPr marL="801929" indent="0">
              <a:buNone/>
              <a:defRPr sz="1403">
                <a:solidFill>
                  <a:schemeClr val="tx1">
                    <a:tint val="75000"/>
                  </a:schemeClr>
                </a:solidFill>
              </a:defRPr>
            </a:lvl3pPr>
            <a:lvl4pPr marL="1202893" indent="0">
              <a:buNone/>
              <a:defRPr sz="1228">
                <a:solidFill>
                  <a:schemeClr val="tx1">
                    <a:tint val="75000"/>
                  </a:schemeClr>
                </a:solidFill>
              </a:defRPr>
            </a:lvl4pPr>
            <a:lvl5pPr marL="1603858" indent="0">
              <a:buNone/>
              <a:defRPr sz="1228">
                <a:solidFill>
                  <a:schemeClr val="tx1">
                    <a:tint val="75000"/>
                  </a:schemeClr>
                </a:solidFill>
              </a:defRPr>
            </a:lvl5pPr>
            <a:lvl6pPr marL="2004822" indent="0">
              <a:buNone/>
              <a:defRPr sz="1228">
                <a:solidFill>
                  <a:schemeClr val="tx1">
                    <a:tint val="75000"/>
                  </a:schemeClr>
                </a:solidFill>
              </a:defRPr>
            </a:lvl6pPr>
            <a:lvl7pPr marL="2405786" indent="0">
              <a:buNone/>
              <a:defRPr sz="1228">
                <a:solidFill>
                  <a:schemeClr val="tx1">
                    <a:tint val="75000"/>
                  </a:schemeClr>
                </a:solidFill>
              </a:defRPr>
            </a:lvl7pPr>
            <a:lvl8pPr marL="2806751" indent="0">
              <a:buNone/>
              <a:defRPr sz="1228">
                <a:solidFill>
                  <a:schemeClr val="tx1">
                    <a:tint val="75000"/>
                  </a:schemeClr>
                </a:solidFill>
              </a:defRPr>
            </a:lvl8pPr>
            <a:lvl9pPr marL="3207715" indent="0">
              <a:buNone/>
              <a:defRPr sz="122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182874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4591" y="1763926"/>
            <a:ext cx="4722217" cy="4989036"/>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35005" y="1763926"/>
            <a:ext cx="4722217" cy="4989036"/>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709112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34591" y="1692178"/>
            <a:ext cx="4724074"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431294" y="1692178"/>
            <a:ext cx="4725930" cy="705219"/>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Click to edit Master text styles</a:t>
            </a:r>
          </a:p>
        </p:txBody>
      </p:sp>
      <p:sp>
        <p:nvSpPr>
          <p:cNvPr id="6" name="Content Placeholder 5"/>
          <p:cNvSpPr>
            <a:spLocks noGrp="1"/>
          </p:cNvSpPr>
          <p:nvPr>
            <p:ph sz="quarter" idx="4"/>
          </p:nvPr>
        </p:nvSpPr>
        <p:spPr>
          <a:xfrm>
            <a:off x="5431294" y="2397397"/>
            <a:ext cx="4725930" cy="435556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4163993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960563"/>
            <a:ext cx="4410075"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5" y="1960563"/>
            <a:ext cx="4411663"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2422481320"/>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3088123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843440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0987"/>
            <a:ext cx="3517533" cy="1280945"/>
          </a:xfrm>
        </p:spPr>
        <p:txBody>
          <a:bodyPr anchor="b"/>
          <a:lstStyle>
            <a:lvl1pPr algn="l">
              <a:defRPr sz="1754" b="1"/>
            </a:lvl1pPr>
          </a:lstStyle>
          <a:p>
            <a:r>
              <a:rPr lang="en-US"/>
              <a:t>Click to edit Master title style</a:t>
            </a:r>
            <a:endParaRPr lang="en-GB"/>
          </a:p>
        </p:txBody>
      </p:sp>
      <p:sp>
        <p:nvSpPr>
          <p:cNvPr id="3" name="Content Placeholder 2"/>
          <p:cNvSpPr>
            <a:spLocks noGrp="1"/>
          </p:cNvSpPr>
          <p:nvPr>
            <p:ph idx="1"/>
          </p:nvPr>
        </p:nvSpPr>
        <p:spPr>
          <a:xfrm>
            <a:off x="4180202" y="300989"/>
            <a:ext cx="5977021" cy="6451973"/>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34591" y="1581934"/>
            <a:ext cx="3517533" cy="5171028"/>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en-US"/>
              <a:t>Click to edit Master text styles</a:t>
            </a:r>
          </a:p>
        </p:txBody>
      </p:sp>
      <p:sp>
        <p:nvSpPr>
          <p:cNvPr id="5" name="Date Placeholder 4"/>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2668640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2"/>
            <a:ext cx="6415088" cy="624724"/>
          </a:xfrm>
        </p:spPr>
        <p:txBody>
          <a:bodyPr anchor="b"/>
          <a:lstStyle>
            <a:lvl1pPr algn="l">
              <a:defRPr sz="1754" b="1"/>
            </a:lvl1pPr>
          </a:lstStyle>
          <a:p>
            <a:r>
              <a:rPr lang="en-US"/>
              <a:t>Click to edit Master title style</a:t>
            </a:r>
            <a:endParaRPr lang="en-GB"/>
          </a:p>
        </p:txBody>
      </p:sp>
      <p:sp>
        <p:nvSpPr>
          <p:cNvPr id="3" name="Picture Placeholder 2"/>
          <p:cNvSpPr>
            <a:spLocks noGrp="1"/>
          </p:cNvSpPr>
          <p:nvPr>
            <p:ph type="pic" idx="1"/>
          </p:nvPr>
        </p:nvSpPr>
        <p:spPr>
          <a:xfrm>
            <a:off x="2095670" y="675471"/>
            <a:ext cx="6415088" cy="45358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GB"/>
          </a:p>
        </p:txBody>
      </p:sp>
      <p:sp>
        <p:nvSpPr>
          <p:cNvPr id="4" name="Text Placeholder 3"/>
          <p:cNvSpPr>
            <a:spLocks noGrp="1"/>
          </p:cNvSpPr>
          <p:nvPr>
            <p:ph type="body" sz="half" idx="2"/>
          </p:nvPr>
        </p:nvSpPr>
        <p:spPr>
          <a:xfrm>
            <a:off x="2095670" y="5916496"/>
            <a:ext cx="6415088" cy="887211"/>
          </a:xfrm>
        </p:spPr>
        <p:txBody>
          <a:bodyPr/>
          <a:lstStyle>
            <a:lvl1pPr marL="0" indent="0">
              <a:buNone/>
              <a:defRPr sz="1228"/>
            </a:lvl1pPr>
            <a:lvl2pPr marL="400964" indent="0">
              <a:buNone/>
              <a:defRPr sz="1052"/>
            </a:lvl2pPr>
            <a:lvl3pPr marL="801929" indent="0">
              <a:buNone/>
              <a:defRPr sz="877"/>
            </a:lvl3pPr>
            <a:lvl4pPr marL="1202893" indent="0">
              <a:buNone/>
              <a:defRPr sz="789"/>
            </a:lvl4pPr>
            <a:lvl5pPr marL="1603858" indent="0">
              <a:buNone/>
              <a:defRPr sz="789"/>
            </a:lvl5pPr>
            <a:lvl6pPr marL="2004822" indent="0">
              <a:buNone/>
              <a:defRPr sz="789"/>
            </a:lvl6pPr>
            <a:lvl7pPr marL="2405786" indent="0">
              <a:buNone/>
              <a:defRPr sz="789"/>
            </a:lvl7pPr>
            <a:lvl8pPr marL="2806751" indent="0">
              <a:buNone/>
              <a:defRPr sz="789"/>
            </a:lvl8pPr>
            <a:lvl9pPr marL="3207715" indent="0">
              <a:buNone/>
              <a:defRPr sz="789"/>
            </a:lvl9pPr>
          </a:lstStyle>
          <a:p>
            <a:pPr lvl="0"/>
            <a:r>
              <a:rPr lang="en-US"/>
              <a:t>Click to edit Master text styles</a:t>
            </a:r>
          </a:p>
        </p:txBody>
      </p:sp>
      <p:sp>
        <p:nvSpPr>
          <p:cNvPr id="5" name="Date Placeholder 4"/>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281907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1173963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2739"/>
            <a:ext cx="2405658" cy="645022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4591" y="302739"/>
            <a:ext cx="7038777"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06A674-D305-4741-9D2F-48883960B748}" type="datetimeFigureOut">
              <a:rPr lang="en-GB" smtClean="0"/>
              <a:pPr/>
              <a:t>17/05/2023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F95609-6211-4A2B-B122-B5A06C06A834}" type="slidenum">
              <a:rPr lang="en-GB" smtClean="0"/>
              <a:pPr/>
              <a:t>‹#›</a:t>
            </a:fld>
            <a:endParaRPr lang="en-GB"/>
          </a:p>
        </p:txBody>
      </p:sp>
    </p:spTree>
    <p:extLst>
      <p:ext uri="{BB962C8B-B14F-4D97-AF65-F5344CB8AC3E}">
        <p14:creationId xmlns:p14="http://schemas.microsoft.com/office/powerpoint/2010/main" val="280588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152032985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64069302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6989763" y="260350"/>
            <a:ext cx="3319462" cy="900113"/>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3" name="Rectangle 30"/>
          <p:cNvSpPr>
            <a:spLocks noChangeArrowheads="1"/>
          </p:cNvSpPr>
          <p:nvPr userDrawn="1"/>
        </p:nvSpPr>
        <p:spPr bwMode="auto">
          <a:xfrm>
            <a:off x="361950" y="263525"/>
            <a:ext cx="3319463" cy="900113"/>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4" name="Rectangle 31"/>
          <p:cNvSpPr>
            <a:spLocks noChangeArrowheads="1"/>
          </p:cNvSpPr>
          <p:nvPr userDrawn="1"/>
        </p:nvSpPr>
        <p:spPr bwMode="auto">
          <a:xfrm>
            <a:off x="3681413" y="260350"/>
            <a:ext cx="3319462" cy="900113"/>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5" name="TextBox 4"/>
          <p:cNvSpPr txBox="1"/>
          <p:nvPr userDrawn="1"/>
        </p:nvSpPr>
        <p:spPr>
          <a:xfrm>
            <a:off x="-6350" y="7173913"/>
            <a:ext cx="10725150" cy="385762"/>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100"/>
            </a:pPr>
            <a:r>
              <a:rPr lang="en-US" sz="2000" dirty="0">
                <a:solidFill>
                  <a:schemeClr val="bg1">
                    <a:lumMod val="65000"/>
                  </a:schemeClr>
                </a:solidFill>
                <a:latin typeface="Arial" pitchFamily="18"/>
                <a:ea typeface="Microsoft YaHei" pitchFamily="2"/>
                <a:cs typeface="Mangal" pitchFamily="2"/>
              </a:rPr>
              <a:t>   </a:t>
            </a:r>
            <a:r>
              <a:rPr lang="en-US" sz="1600" dirty="0">
                <a:solidFill>
                  <a:schemeClr val="bg1"/>
                </a:solidFill>
                <a:latin typeface="Arial" pitchFamily="18"/>
                <a:ea typeface="Microsoft YaHei" pitchFamily="2"/>
                <a:cs typeface="Mangal" pitchFamily="2"/>
              </a:rPr>
              <a:t>© Outstanding</a:t>
            </a:r>
            <a:endParaRPr lang="en-US" sz="1600"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192911209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395096483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8"/>
            <a:ext cx="6415088"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308453056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5"/>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0"/>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0"/>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5" y="6591300"/>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400">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9" r:id="rId7"/>
    <p:sldLayoutId id="2147483895" r:id="rId8"/>
    <p:sldLayoutId id="2147483896" r:id="rId9"/>
    <p:sldLayoutId id="2147483897" r:id="rId10"/>
    <p:sldLayoutId id="2147483898" r:id="rId11"/>
  </p:sldLayoutIdLst>
  <p:transition spd="slow"/>
  <p:hf hdr="0" ftr="0" dt="0"/>
  <p:txStyles>
    <p:title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5062" y="402483"/>
            <a:ext cx="9221689" cy="14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Text Placeholder 2"/>
          <p:cNvSpPr>
            <a:spLocks noGrp="1"/>
          </p:cNvSpPr>
          <p:nvPr>
            <p:ph type="body" idx="1"/>
          </p:nvPr>
        </p:nvSpPr>
        <p:spPr bwMode="auto">
          <a:xfrm>
            <a:off x="735062" y="2012414"/>
            <a:ext cx="9221689" cy="47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4" name="Date Placeholder 3"/>
          <p:cNvSpPr>
            <a:spLocks noGrp="1"/>
          </p:cNvSpPr>
          <p:nvPr>
            <p:ph type="dt" sz="half" idx="2"/>
          </p:nvPr>
        </p:nvSpPr>
        <p:spPr>
          <a:xfrm>
            <a:off x="735062" y="7006699"/>
            <a:ext cx="2405658" cy="402483"/>
          </a:xfrm>
          <a:prstGeom prst="rect">
            <a:avLst/>
          </a:prstGeom>
        </p:spPr>
        <p:txBody>
          <a:bodyPr vert="horz" lIns="91440" tIns="45720" rIns="91440" bIns="45720" rtlCol="0" anchor="ctr"/>
          <a:lstStyle>
            <a:lvl1pPr algn="l" eaLnBrk="1" hangingPunct="1">
              <a:defRPr sz="1323">
                <a:solidFill>
                  <a:schemeClr val="tx1">
                    <a:tint val="75000"/>
                  </a:schemeClr>
                </a:solidFill>
              </a:defRPr>
            </a:lvl1pPr>
          </a:lstStyle>
          <a:p>
            <a:pPr>
              <a:defRPr/>
            </a:pPr>
            <a:fld id="{DB8DAC48-4DEC-4D7C-9320-A754064833DE}" type="datetimeFigureOut">
              <a:rPr lang="en-US">
                <a:solidFill>
                  <a:prstClr val="black">
                    <a:tint val="75000"/>
                  </a:prstClr>
                </a:solidFill>
                <a:latin typeface="Arial" panose="020B0604020202020204" pitchFamily="34" charset="0"/>
              </a:rPr>
              <a:pPr>
                <a:defRPr/>
              </a:pPr>
              <a:t>5/18/2023</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541663" y="7006699"/>
            <a:ext cx="3608487" cy="402483"/>
          </a:xfrm>
          <a:prstGeom prst="rect">
            <a:avLst/>
          </a:prstGeom>
        </p:spPr>
        <p:txBody>
          <a:bodyPr vert="horz" lIns="91440" tIns="45720" rIns="91440" bIns="45720" rtlCol="0" anchor="ctr"/>
          <a:lstStyle>
            <a:lvl1pPr algn="ctr" eaLnBrk="1" hangingPunct="1">
              <a:defRPr sz="1323">
                <a:solidFill>
                  <a:schemeClr val="tx1">
                    <a:tint val="75000"/>
                  </a:schemeClr>
                </a:solidFill>
              </a:defRPr>
            </a:lvl1pPr>
          </a:lstStyle>
          <a:p>
            <a:pPr>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7551093" y="7006699"/>
            <a:ext cx="2405658" cy="402483"/>
          </a:xfrm>
          <a:prstGeom prst="rect">
            <a:avLst/>
          </a:prstGeom>
        </p:spPr>
        <p:txBody>
          <a:bodyPr vert="horz" lIns="91440" tIns="45720" rIns="91440" bIns="45720" rtlCol="0" anchor="ctr"/>
          <a:lstStyle>
            <a:lvl1pPr algn="r" eaLnBrk="1" hangingPunct="1">
              <a:defRPr sz="1323">
                <a:solidFill>
                  <a:schemeClr val="tx1">
                    <a:tint val="75000"/>
                  </a:schemeClr>
                </a:solidFill>
              </a:defRPr>
            </a:lvl1pPr>
          </a:lstStyle>
          <a:p>
            <a:pPr>
              <a:defRPr/>
            </a:pPr>
            <a:fld id="{AD719907-BBCB-4E6F-9567-96429B5EB455}" type="slidenum">
              <a:rPr lang="en-US">
                <a:solidFill>
                  <a:prstClr val="black">
                    <a:tint val="75000"/>
                  </a:prstClr>
                </a:solidFill>
                <a:latin typeface="Arial" panose="020B0604020202020204" pitchFamily="34" charset="0"/>
              </a:rPr>
              <a:pPr>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93511841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l" rtl="0" eaLnBrk="0" fontAlgn="base" hangingPunct="0">
        <a:lnSpc>
          <a:spcPct val="90000"/>
        </a:lnSpc>
        <a:spcBef>
          <a:spcPct val="0"/>
        </a:spcBef>
        <a:spcAft>
          <a:spcPct val="0"/>
        </a:spcAft>
        <a:defRPr sz="4850" kern="1200">
          <a:solidFill>
            <a:schemeClr val="tx1"/>
          </a:solidFill>
          <a:latin typeface="+mj-lt"/>
          <a:ea typeface="+mj-ea"/>
          <a:cs typeface="+mj-cs"/>
        </a:defRPr>
      </a:lvl1pPr>
      <a:lvl2pPr algn="l" rtl="0" eaLnBrk="0" fontAlgn="base" hangingPunct="0">
        <a:lnSpc>
          <a:spcPct val="90000"/>
        </a:lnSpc>
        <a:spcBef>
          <a:spcPct val="0"/>
        </a:spcBef>
        <a:spcAft>
          <a:spcPct val="0"/>
        </a:spcAft>
        <a:defRPr sz="485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85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85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850">
          <a:solidFill>
            <a:schemeClr val="tx1"/>
          </a:solidFill>
          <a:latin typeface="Calibri Light" panose="020F0302020204030204" pitchFamily="34" charset="0"/>
        </a:defRPr>
      </a:lvl5pPr>
      <a:lvl6pPr marL="503972" algn="l" rtl="0" fontAlgn="base">
        <a:lnSpc>
          <a:spcPct val="90000"/>
        </a:lnSpc>
        <a:spcBef>
          <a:spcPct val="0"/>
        </a:spcBef>
        <a:spcAft>
          <a:spcPct val="0"/>
        </a:spcAft>
        <a:defRPr sz="4850">
          <a:solidFill>
            <a:schemeClr val="tx1"/>
          </a:solidFill>
          <a:latin typeface="Calibri Light" panose="020F0302020204030204" pitchFamily="34" charset="0"/>
        </a:defRPr>
      </a:lvl6pPr>
      <a:lvl7pPr marL="1007943" algn="l" rtl="0" fontAlgn="base">
        <a:lnSpc>
          <a:spcPct val="90000"/>
        </a:lnSpc>
        <a:spcBef>
          <a:spcPct val="0"/>
        </a:spcBef>
        <a:spcAft>
          <a:spcPct val="0"/>
        </a:spcAft>
        <a:defRPr sz="4850">
          <a:solidFill>
            <a:schemeClr val="tx1"/>
          </a:solidFill>
          <a:latin typeface="Calibri Light" panose="020F0302020204030204" pitchFamily="34" charset="0"/>
        </a:defRPr>
      </a:lvl7pPr>
      <a:lvl8pPr marL="1511915" algn="l" rtl="0" fontAlgn="base">
        <a:lnSpc>
          <a:spcPct val="90000"/>
        </a:lnSpc>
        <a:spcBef>
          <a:spcPct val="0"/>
        </a:spcBef>
        <a:spcAft>
          <a:spcPct val="0"/>
        </a:spcAft>
        <a:defRPr sz="4850">
          <a:solidFill>
            <a:schemeClr val="tx1"/>
          </a:solidFill>
          <a:latin typeface="Calibri Light" panose="020F0302020204030204" pitchFamily="34" charset="0"/>
        </a:defRPr>
      </a:lvl8pPr>
      <a:lvl9pPr marL="2015886" algn="l" rtl="0" fontAlgn="base">
        <a:lnSpc>
          <a:spcPct val="90000"/>
        </a:lnSpc>
        <a:spcBef>
          <a:spcPct val="0"/>
        </a:spcBef>
        <a:spcAft>
          <a:spcPct val="0"/>
        </a:spcAft>
        <a:defRPr sz="4850">
          <a:solidFill>
            <a:schemeClr val="tx1"/>
          </a:solidFill>
          <a:latin typeface="Calibri Light" panose="020F0302020204030204" pitchFamily="34" charset="0"/>
        </a:defRPr>
      </a:lvl9pPr>
    </p:titleStyle>
    <p:bodyStyle>
      <a:lvl1pPr marL="251986" indent="-251986" algn="l" rtl="0" eaLnBrk="0" fontAlgn="base" hangingPunct="0">
        <a:lnSpc>
          <a:spcPct val="90000"/>
        </a:lnSpc>
        <a:spcBef>
          <a:spcPts val="1102"/>
        </a:spcBef>
        <a:spcAft>
          <a:spcPct val="0"/>
        </a:spcAft>
        <a:buFont typeface="Arial" panose="020B0604020202020204" pitchFamily="34" charset="0"/>
        <a:buChar char="•"/>
        <a:defRPr sz="3086" kern="1200">
          <a:solidFill>
            <a:schemeClr val="tx1"/>
          </a:solidFill>
          <a:latin typeface="+mn-lt"/>
          <a:ea typeface="+mn-ea"/>
          <a:cs typeface="+mn-cs"/>
        </a:defRPr>
      </a:lvl1pPr>
      <a:lvl2pPr marL="755957" indent="-251986" algn="l" rtl="0" eaLnBrk="0" fontAlgn="base" hangingPunct="0">
        <a:lnSpc>
          <a:spcPct val="90000"/>
        </a:lnSpc>
        <a:spcBef>
          <a:spcPts val="551"/>
        </a:spcBef>
        <a:spcAft>
          <a:spcPct val="0"/>
        </a:spcAft>
        <a:buFont typeface="Arial" panose="020B0604020202020204" pitchFamily="34" charset="0"/>
        <a:buChar char="•"/>
        <a:defRPr sz="2646" kern="1200">
          <a:solidFill>
            <a:schemeClr val="tx1"/>
          </a:solidFill>
          <a:latin typeface="+mn-lt"/>
          <a:ea typeface="+mn-ea"/>
          <a:cs typeface="+mn-cs"/>
        </a:defRPr>
      </a:lvl2pPr>
      <a:lvl3pPr marL="1259929" indent="-251986" algn="l" rtl="0" eaLnBrk="0" fontAlgn="base" hangingPunct="0">
        <a:lnSpc>
          <a:spcPct val="90000"/>
        </a:lnSpc>
        <a:spcBef>
          <a:spcPts val="551"/>
        </a:spcBef>
        <a:spcAft>
          <a:spcPct val="0"/>
        </a:spcAft>
        <a:buFont typeface="Arial" panose="020B0604020202020204" pitchFamily="34" charset="0"/>
        <a:buChar char="•"/>
        <a:defRPr sz="2205" kern="1200">
          <a:solidFill>
            <a:schemeClr val="tx1"/>
          </a:solidFill>
          <a:latin typeface="+mn-lt"/>
          <a:ea typeface="+mn-ea"/>
          <a:cs typeface="+mn-cs"/>
        </a:defRPr>
      </a:lvl3pPr>
      <a:lvl4pPr marL="1763900" indent="-251986" algn="l" rtl="0" eaLnBrk="0" fontAlgn="base" hangingPunct="0">
        <a:lnSpc>
          <a:spcPct val="90000"/>
        </a:lnSpc>
        <a:spcBef>
          <a:spcPts val="551"/>
        </a:spcBef>
        <a:spcAft>
          <a:spcPct val="0"/>
        </a:spcAft>
        <a:buFont typeface="Arial" panose="020B0604020202020204" pitchFamily="34" charset="0"/>
        <a:buChar char="•"/>
        <a:defRPr kern="1200">
          <a:solidFill>
            <a:schemeClr val="tx1"/>
          </a:solidFill>
          <a:latin typeface="+mn-lt"/>
          <a:ea typeface="+mn-ea"/>
          <a:cs typeface="+mn-cs"/>
        </a:defRPr>
      </a:lvl4pPr>
      <a:lvl5pPr marL="2267872" indent="-251986" algn="l" rtl="0" eaLnBrk="0" fontAlgn="base" hangingPunct="0">
        <a:lnSpc>
          <a:spcPct val="90000"/>
        </a:lnSpc>
        <a:spcBef>
          <a:spcPts val="551"/>
        </a:spcBef>
        <a:spcAft>
          <a:spcPct val="0"/>
        </a:spcAft>
        <a:buFont typeface="Arial" panose="020B0604020202020204" pitchFamily="34" charset="0"/>
        <a:buChar char="•"/>
        <a:defRPr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6"/>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1"/>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114"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1"/>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114"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6" y="6591301"/>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114">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extLst>
      <p:ext uri="{BB962C8B-B14F-4D97-AF65-F5344CB8AC3E}">
        <p14:creationId xmlns:p14="http://schemas.microsoft.com/office/powerpoint/2010/main" val="818877626"/>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spd="slow"/>
  <p:hf hdr="0" ftr="0" dt="0"/>
  <p:txStyles>
    <p:titleStyle>
      <a:lvl1pPr algn="ctr" rtl="0" eaLnBrk="0" fontAlgn="base" hangingPunct="0">
        <a:spcBef>
          <a:spcPct val="0"/>
        </a:spcBef>
        <a:spcAft>
          <a:spcPct val="0"/>
        </a:spcAft>
        <a:defRPr lang="en-US" sz="3103"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5pPr>
      <a:lvl6pPr marL="363755"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6pPr>
      <a:lvl7pPr marL="727510"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7pPr>
      <a:lvl8pPr marL="1091265"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8pPr>
      <a:lvl9pPr marL="1455019" algn="ctr" rtl="0" eaLnBrk="0" fontAlgn="base" hangingPunct="0">
        <a:spcBef>
          <a:spcPct val="0"/>
        </a:spcBef>
        <a:spcAft>
          <a:spcPct val="0"/>
        </a:spcAft>
        <a:defRPr sz="3103">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015"/>
        </a:spcAft>
        <a:defRPr lang="en-US" sz="2228" kern="1200">
          <a:solidFill>
            <a:schemeClr val="tx1"/>
          </a:solidFill>
          <a:latin typeface="Arial" pitchFamily="18"/>
          <a:ea typeface="Microsoft YaHei" pitchFamily="2"/>
          <a:cs typeface="Mangal" pitchFamily="2"/>
        </a:defRPr>
      </a:lvl1pPr>
      <a:lvl2pPr marL="591102" indent="-227346" algn="l" rtl="0" eaLnBrk="0" fontAlgn="base" hangingPunct="0">
        <a:spcBef>
          <a:spcPct val="20000"/>
        </a:spcBef>
        <a:spcAft>
          <a:spcPct val="0"/>
        </a:spcAft>
        <a:buChar char="–"/>
        <a:defRPr sz="2228">
          <a:solidFill>
            <a:schemeClr val="tx1"/>
          </a:solidFill>
          <a:latin typeface="Arial" charset="0"/>
          <a:ea typeface="Microsoft YaHei" charset="-122"/>
        </a:defRPr>
      </a:lvl2pPr>
      <a:lvl3pPr marL="909388" indent="-181878" algn="l" rtl="0" eaLnBrk="0" fontAlgn="base" hangingPunct="0">
        <a:spcBef>
          <a:spcPct val="20000"/>
        </a:spcBef>
        <a:spcAft>
          <a:spcPct val="0"/>
        </a:spcAft>
        <a:buChar char="•"/>
        <a:defRPr sz="1909">
          <a:solidFill>
            <a:schemeClr val="tx1"/>
          </a:solidFill>
          <a:latin typeface="Arial" charset="0"/>
          <a:ea typeface="Microsoft YaHei" charset="-122"/>
        </a:defRPr>
      </a:lvl3pPr>
      <a:lvl4pPr marL="1273142" indent="-181878" algn="l" rtl="0" eaLnBrk="0" fontAlgn="base" hangingPunct="0">
        <a:spcBef>
          <a:spcPct val="20000"/>
        </a:spcBef>
        <a:spcAft>
          <a:spcPct val="0"/>
        </a:spcAft>
        <a:buChar char="–"/>
        <a:defRPr sz="1591">
          <a:solidFill>
            <a:schemeClr val="tx1"/>
          </a:solidFill>
          <a:latin typeface="Arial" charset="0"/>
          <a:ea typeface="Microsoft YaHei" charset="-122"/>
        </a:defRPr>
      </a:lvl4pPr>
      <a:lvl5pPr marL="1636897" indent="-181878" algn="l" rtl="0" eaLnBrk="0" fontAlgn="base" hangingPunct="0">
        <a:spcBef>
          <a:spcPct val="20000"/>
        </a:spcBef>
        <a:spcAft>
          <a:spcPct val="0"/>
        </a:spcAft>
        <a:buChar char="»"/>
        <a:defRPr sz="1591">
          <a:solidFill>
            <a:schemeClr val="tx1"/>
          </a:solidFill>
          <a:latin typeface="Arial" charset="0"/>
          <a:ea typeface="Microsoft YaHei" charset="-122"/>
        </a:defRPr>
      </a:lvl5pPr>
      <a:lvl6pPr marL="2000652" indent="-181878" algn="l" rtl="0" eaLnBrk="0" fontAlgn="base" hangingPunct="0">
        <a:spcBef>
          <a:spcPct val="20000"/>
        </a:spcBef>
        <a:spcAft>
          <a:spcPct val="0"/>
        </a:spcAft>
        <a:buChar char="»"/>
        <a:defRPr sz="1591">
          <a:solidFill>
            <a:schemeClr val="tx1"/>
          </a:solidFill>
          <a:latin typeface="Arial" charset="0"/>
          <a:ea typeface="Microsoft YaHei" charset="-122"/>
        </a:defRPr>
      </a:lvl6pPr>
      <a:lvl7pPr marL="2364407" indent="-181878" algn="l" rtl="0" eaLnBrk="0" fontAlgn="base" hangingPunct="0">
        <a:spcBef>
          <a:spcPct val="20000"/>
        </a:spcBef>
        <a:spcAft>
          <a:spcPct val="0"/>
        </a:spcAft>
        <a:buChar char="»"/>
        <a:defRPr sz="1591">
          <a:solidFill>
            <a:schemeClr val="tx1"/>
          </a:solidFill>
          <a:latin typeface="Arial" charset="0"/>
          <a:ea typeface="Microsoft YaHei" charset="-122"/>
        </a:defRPr>
      </a:lvl7pPr>
      <a:lvl8pPr marL="2728162" indent="-181878" algn="l" rtl="0" eaLnBrk="0" fontAlgn="base" hangingPunct="0">
        <a:spcBef>
          <a:spcPct val="20000"/>
        </a:spcBef>
        <a:spcAft>
          <a:spcPct val="0"/>
        </a:spcAft>
        <a:buChar char="»"/>
        <a:defRPr sz="1591">
          <a:solidFill>
            <a:schemeClr val="tx1"/>
          </a:solidFill>
          <a:latin typeface="Arial" charset="0"/>
          <a:ea typeface="Microsoft YaHei" charset="-122"/>
        </a:defRPr>
      </a:lvl8pPr>
      <a:lvl9pPr marL="3091917" indent="-181878" algn="l" rtl="0" eaLnBrk="0" fontAlgn="base" hangingPunct="0">
        <a:spcBef>
          <a:spcPct val="20000"/>
        </a:spcBef>
        <a:spcAft>
          <a:spcPct val="0"/>
        </a:spcAft>
        <a:buChar char="»"/>
        <a:defRPr sz="1591">
          <a:solidFill>
            <a:schemeClr val="tx1"/>
          </a:solidFill>
          <a:latin typeface="Arial" charset="0"/>
          <a:ea typeface="Microsoft YaHei" charset="-122"/>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534591" y="1763926"/>
            <a:ext cx="9622632" cy="4989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534591" y="7006700"/>
            <a:ext cx="2494756"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D006A674-D305-4741-9D2F-48883960B748}" type="datetimeFigureOut">
              <a:rPr lang="en-GB" smtClean="0"/>
              <a:pPr/>
              <a:t>17/05/2023</a:t>
            </a:fld>
            <a:endParaRPr lang="en-GB"/>
          </a:p>
        </p:txBody>
      </p:sp>
      <p:sp>
        <p:nvSpPr>
          <p:cNvPr id="5" name="Footer Placeholder 4"/>
          <p:cNvSpPr>
            <a:spLocks noGrp="1"/>
          </p:cNvSpPr>
          <p:nvPr>
            <p:ph type="ftr" sz="quarter" idx="3"/>
          </p:nvPr>
        </p:nvSpPr>
        <p:spPr>
          <a:xfrm>
            <a:off x="3653036" y="7006700"/>
            <a:ext cx="3385741"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662466" y="7006700"/>
            <a:ext cx="2494756"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F8F95609-6211-4A2B-B122-B5A06C06A834}" type="slidenum">
              <a:rPr lang="en-GB" smtClean="0"/>
              <a:pPr/>
              <a:t>‹#›</a:t>
            </a:fld>
            <a:endParaRPr lang="en-GB"/>
          </a:p>
        </p:txBody>
      </p:sp>
    </p:spTree>
    <p:extLst>
      <p:ext uri="{BB962C8B-B14F-4D97-AF65-F5344CB8AC3E}">
        <p14:creationId xmlns:p14="http://schemas.microsoft.com/office/powerpoint/2010/main" val="116114250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801929" rtl="0" eaLnBrk="1" latinLnBrk="0" hangingPunct="1">
        <a:spcBef>
          <a:spcPct val="0"/>
        </a:spcBef>
        <a:buNone/>
        <a:defRPr sz="3859" kern="1200">
          <a:solidFill>
            <a:schemeClr val="tx1"/>
          </a:solidFill>
          <a:latin typeface="+mj-lt"/>
          <a:ea typeface="+mj-ea"/>
          <a:cs typeface="+mj-cs"/>
        </a:defRPr>
      </a:lvl1pPr>
    </p:titleStyle>
    <p:bodyStyle>
      <a:lvl1pPr marL="300723" indent="-300723" algn="l" defTabSz="801929" rtl="0" eaLnBrk="1" latinLnBrk="0" hangingPunct="1">
        <a:spcBef>
          <a:spcPct val="20000"/>
        </a:spcBef>
        <a:buFont typeface="Arial" pitchFamily="34" charset="0"/>
        <a:buChar char="•"/>
        <a:defRPr sz="2806" kern="1200">
          <a:solidFill>
            <a:schemeClr val="tx1"/>
          </a:solidFill>
          <a:latin typeface="+mn-lt"/>
          <a:ea typeface="+mn-ea"/>
          <a:cs typeface="+mn-cs"/>
        </a:defRPr>
      </a:lvl1pPr>
      <a:lvl2pPr marL="651567" indent="-250603" algn="l" defTabSz="801929" rtl="0" eaLnBrk="1" latinLnBrk="0" hangingPunct="1">
        <a:spcBef>
          <a:spcPct val="20000"/>
        </a:spcBef>
        <a:buFont typeface="Arial" pitchFamily="34" charset="0"/>
        <a:buChar char="–"/>
        <a:defRPr sz="2456" kern="1200">
          <a:solidFill>
            <a:schemeClr val="tx1"/>
          </a:solidFill>
          <a:latin typeface="+mn-lt"/>
          <a:ea typeface="+mn-ea"/>
          <a:cs typeface="+mn-cs"/>
        </a:defRPr>
      </a:lvl2pPr>
      <a:lvl3pPr marL="1002411" indent="-200482" algn="l" defTabSz="801929" rtl="0" eaLnBrk="1" latinLnBrk="0" hangingPunct="1">
        <a:spcBef>
          <a:spcPct val="20000"/>
        </a:spcBef>
        <a:buFont typeface="Arial" pitchFamily="34" charset="0"/>
        <a:buChar char="•"/>
        <a:defRPr sz="2105" kern="1200">
          <a:solidFill>
            <a:schemeClr val="tx1"/>
          </a:solidFill>
          <a:latin typeface="+mn-lt"/>
          <a:ea typeface="+mn-ea"/>
          <a:cs typeface="+mn-cs"/>
        </a:defRPr>
      </a:lvl3pPr>
      <a:lvl4pPr marL="1403375"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4pPr>
      <a:lvl5pPr marL="1804340"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5pPr>
      <a:lvl6pPr marL="2205304"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6pPr>
      <a:lvl7pPr marL="2606269"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7pPr>
      <a:lvl8pPr marL="3007233"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8pPr>
      <a:lvl9pPr marL="3408197" indent="-200482" algn="l" defTabSz="801929" rtl="0" eaLnBrk="1" latinLnBrk="0" hangingPunct="1">
        <a:spcBef>
          <a:spcPct val="20000"/>
        </a:spcBef>
        <a:buFont typeface="Arial" pitchFamily="34" charset="0"/>
        <a:buChar char="•"/>
        <a:defRPr sz="1754"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chinendaimoku@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Rosemary%27s_Baby_(fil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hyperlink" Target="https://endritualabuse.org/?s=wikipedia"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en.wikipedia.org/wiki/List_of_satanic_ritual_abuse_allegations" TargetMode="External"/><Relationship Id="rId5" Type="http://schemas.openxmlformats.org/officeDocument/2006/relationships/hyperlink" Target="https://en.wikipedia.org/wiki/Broxtowe,_Nottingham" TargetMode="External"/><Relationship Id="rId4" Type="http://schemas.openxmlformats.org/officeDocument/2006/relationships/hyperlink" Target="https://www.theguardian.com/uk-news/2019/jul/31/nottinghamshire-children-in-care-abused-for-decades-report#:~:text=Hundreds%20of%20children%20in%20council,mistakes%2C%20an%20inquiry%20has%20found"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clinicds.co.uk/" TargetMode="External"/><Relationship Id="rId3" Type="http://schemas.openxmlformats.org/officeDocument/2006/relationships/hyperlink" Target="http://www.timeshighereducation.co.uk/94959.article" TargetMode="External"/><Relationship Id="rId7" Type="http://schemas.openxmlformats.org/officeDocument/2006/relationships/hyperlink" Target="http://valeriesinason.co.uk/allpublications.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theguardian.com/uk/2000/feb/10/davidbrindle" TargetMode="External"/><Relationship Id="rId5" Type="http://schemas.openxmlformats.org/officeDocument/2006/relationships/image" Target="../media/image19.jpeg"/><Relationship Id="rId4" Type="http://schemas.openxmlformats.org/officeDocument/2006/relationships/hyperlink" Target="http://elearning.lse.ac.uk/dart/interviews/lafontaine.html"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thepsychologist.bps.org.uk/volume-8/edition-5" TargetMode="Externa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Kylie_Minogue" TargetMode="External"/><Relationship Id="rId13" Type="http://schemas.openxmlformats.org/officeDocument/2006/relationships/hyperlink" Target="https://en.wikipedia.org/wiki/Victor_Van_Vugt" TargetMode="External"/><Relationship Id="rId3" Type="http://schemas.openxmlformats.org/officeDocument/2006/relationships/hyperlink" Target="https://en.wikipedia.org/wiki/Murder_ballad" TargetMode="External"/><Relationship Id="rId7" Type="http://schemas.openxmlformats.org/officeDocument/2006/relationships/hyperlink" Target="https://en.wikipedia.org/wiki/Pop_music" TargetMode="External"/><Relationship Id="rId12" Type="http://schemas.openxmlformats.org/officeDocument/2006/relationships/hyperlink" Target="https://en.wikipedia.org/wiki/Tony_Cohen"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en.wikipedia.org/wiki/Nick_Cave_and_the_Bad_Seeds" TargetMode="External"/><Relationship Id="rId11" Type="http://schemas.openxmlformats.org/officeDocument/2006/relationships/hyperlink" Target="https://en.wikipedia.org/wiki/Nick_Cave" TargetMode="External"/><Relationship Id="rId5" Type="http://schemas.openxmlformats.org/officeDocument/2006/relationships/hyperlink" Target="https://en.wikipedia.org/wiki/Rock_music" TargetMode="External"/><Relationship Id="rId15" Type="http://schemas.openxmlformats.org/officeDocument/2006/relationships/hyperlink" Target="https://www.theguardian.com/music/2023/may/03/nick-cave-reveals-inexplicable-attachment-to-british-royals-ahead-of-attending-kings-coronation" TargetMode="External"/><Relationship Id="rId10" Type="http://schemas.openxmlformats.org/officeDocument/2006/relationships/hyperlink" Target="https://en.wikipedia.org/wiki/Mute_Records" TargetMode="External"/><Relationship Id="rId4" Type="http://schemas.openxmlformats.org/officeDocument/2006/relationships/hyperlink" Target="https://en.wikipedia.org/wiki/Where_the_Wild_Roses_Grow#cite_note-NME-2" TargetMode="External"/><Relationship Id="rId9" Type="http://schemas.openxmlformats.org/officeDocument/2006/relationships/hyperlink" Target="https://en.wikipedia.org/wiki/Murder_Ballads" TargetMode="External"/><Relationship Id="rId14" Type="http://schemas.openxmlformats.org/officeDocument/2006/relationships/hyperlink" Target="https://ew.com/article/2006/05/12/darker-side-nick-cav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walesonline.co.uk/all-about/ian%20watkins?pageNumber=1"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standard.co.uk/news/london/london-council-loses-control-of-child-protection-7932131.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bbc.co.uk/news/uk-england-london-19906619"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hyperlink" Target="http://www.imdb.com/title/tt0406984/"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www.bbc.co.uk/drama/may33rd/" TargetMode="Externa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udiscovermusic.com/stories/whos-who-on-the-beatles-sgt-peppers-lonely-hearts-club-band-album-cover/"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en.wikipedia.org/wiki/Their_Satanic_Majesties_Request"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hyperlink" Target="https://onlinelibrary.wiley.com/doi/full/10.1002/acp.3220"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onlinelibrary.wiley.com/toc/10990720/2017/31/1"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www.youtube.com/watch?v=2wPj1lSkaKU" TargetMode="Externa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hyperlink" Target="mailto:ichinendaimoku@gmail.com"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J3RzGoQC4s" TargetMode="External"/><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s://onlinelibrary.wiley.com/authored-by/ContribAuthorRaw/Schwartz/Joseph" TargetMode="External"/><Relationship Id="rId2" Type="http://schemas.openxmlformats.org/officeDocument/2006/relationships/hyperlink" Target="https://onlinelibrary.wiley.com/doi/10.1111/bjp.12149" TargetMode="External"/><Relationship Id="rId1"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562" y="1722437"/>
            <a:ext cx="9459811" cy="916746"/>
          </a:xfrm>
          <a:prstGeom prst="rect">
            <a:avLst/>
          </a:prstGeom>
          <a:noFill/>
          <a:ln>
            <a:noFill/>
          </a:ln>
        </p:spPr>
        <p:txBody>
          <a:bodyPr wrap="none"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The Enmeshment of the British False Memory Society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and the British Psychological Society </a:t>
            </a:r>
          </a:p>
        </p:txBody>
      </p:sp>
      <p:sp>
        <p:nvSpPr>
          <p:cNvPr id="6" name="TextBox 5"/>
          <p:cNvSpPr txBox="1"/>
          <p:nvPr/>
        </p:nvSpPr>
        <p:spPr>
          <a:xfrm>
            <a:off x="3632267" y="350837"/>
            <a:ext cx="3392400" cy="707886"/>
          </a:xfrm>
          <a:prstGeom prst="rect">
            <a:avLst/>
          </a:prstGeom>
          <a:noFill/>
        </p:spPr>
        <p:txBody>
          <a:bodyPr wrap="square" rtlCol="0">
            <a:spAutoFit/>
          </a:bodyPr>
          <a:lstStyle/>
          <a:p>
            <a:pPr algn="ctr"/>
            <a:r>
              <a:rPr lang="en-GB" sz="2000" b="1" dirty="0">
                <a:solidFill>
                  <a:schemeClr val="bg1">
                    <a:lumMod val="50000"/>
                  </a:schemeClr>
                </a:solidFill>
                <a:latin typeface="Arial" panose="020B0604020202020204" pitchFamily="34" charset="0"/>
              </a:rPr>
              <a:t>Survivorship Conference </a:t>
            </a:r>
          </a:p>
          <a:p>
            <a:pPr algn="ctr"/>
            <a:r>
              <a:rPr lang="en-GB" sz="2000" b="1" dirty="0">
                <a:solidFill>
                  <a:schemeClr val="bg1">
                    <a:lumMod val="50000"/>
                  </a:schemeClr>
                </a:solidFill>
                <a:latin typeface="Arial" panose="020B0604020202020204" pitchFamily="34" charset="0"/>
              </a:rPr>
              <a:t>19th May 2023</a:t>
            </a:r>
          </a:p>
        </p:txBody>
      </p:sp>
      <p:sp>
        <p:nvSpPr>
          <p:cNvPr id="2" name="TextBox 1">
            <a:extLst>
              <a:ext uri="{FF2B5EF4-FFF2-40B4-BE49-F238E27FC236}">
                <a16:creationId xmlns:a16="http://schemas.microsoft.com/office/drawing/2014/main" id="{E66DA50D-5E26-3EF7-2EC1-9AEF058DB0B4}"/>
              </a:ext>
            </a:extLst>
          </p:cNvPr>
          <p:cNvSpPr txBox="1"/>
          <p:nvPr/>
        </p:nvSpPr>
        <p:spPr>
          <a:xfrm>
            <a:off x="-1" y="2722046"/>
            <a:ext cx="10691813" cy="105795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Dr</a:t>
            </a:r>
            <a:r>
              <a:rPr lang="en-US" sz="2228" dirty="0">
                <a:solidFill>
                  <a:prstClr val="white">
                    <a:lumMod val="50000"/>
                  </a:prstClr>
                </a:solidFill>
                <a:latin typeface="Arial" pitchFamily="18"/>
                <a:ea typeface="Microsoft YaHei" pitchFamily="2"/>
                <a:cs typeface="Mangal" pitchFamily="2"/>
              </a:rPr>
              <a:t> Rainer Hermann </a:t>
            </a:r>
            <a:r>
              <a:rPr lang="en-US" sz="2228" dirty="0" err="1">
                <a:solidFill>
                  <a:prstClr val="white">
                    <a:lumMod val="50000"/>
                  </a:prstClr>
                </a:solidFill>
                <a:latin typeface="Arial" pitchFamily="18"/>
                <a:ea typeface="Microsoft YaHei" pitchFamily="2"/>
                <a:cs typeface="Mangal" pitchFamily="2"/>
              </a:rPr>
              <a:t>Kurz</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C.Psychol</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a:solidFill>
                  <a:srgbClr val="7F7F7F"/>
                </a:solidFill>
                <a:latin typeface="Arial" pitchFamily="18"/>
                <a:ea typeface="Microsoft YaHei" pitchFamily="2"/>
                <a:cs typeface="Mangal" pitchFamily="2"/>
                <a:hlinkClick r:id="rId3"/>
              </a:rPr>
              <a:t>ichinendaimoku@gmail.com</a:t>
            </a:r>
            <a:endParaRPr lang="en-US" sz="2228" dirty="0">
              <a:solidFill>
                <a:srgbClr val="7F7F7F"/>
              </a:solidFill>
              <a:latin typeface="Arial" pitchFamily="18"/>
              <a:ea typeface="Microsoft YaHei" pitchFamily="2"/>
              <a:cs typeface="Mangal" pitchFamily="2"/>
            </a:endParaRPr>
          </a:p>
        </p:txBody>
      </p:sp>
      <p:pic>
        <p:nvPicPr>
          <p:cNvPr id="4" name="Picture 3">
            <a:extLst>
              <a:ext uri="{FF2B5EF4-FFF2-40B4-BE49-F238E27FC236}">
                <a16:creationId xmlns:a16="http://schemas.microsoft.com/office/drawing/2014/main" id="{70AC47AB-18D1-74BF-2773-FD23BB72F4CB}"/>
              </a:ext>
            </a:extLst>
          </p:cNvPr>
          <p:cNvPicPr>
            <a:picLocks noChangeAspect="1"/>
          </p:cNvPicPr>
          <p:nvPr/>
        </p:nvPicPr>
        <p:blipFill rotWithShape="1">
          <a:blip r:embed="rId4"/>
          <a:srcRect l="63750" t="58812" r="20469" b="5792"/>
          <a:stretch/>
        </p:blipFill>
        <p:spPr>
          <a:xfrm>
            <a:off x="4502255" y="4375404"/>
            <a:ext cx="1687302" cy="2046481"/>
          </a:xfrm>
          <a:prstGeom prst="rect">
            <a:avLst/>
          </a:prstGeom>
        </p:spPr>
      </p:pic>
      <p:sp>
        <p:nvSpPr>
          <p:cNvPr id="7" name="TextBox 6">
            <a:extLst>
              <a:ext uri="{FF2B5EF4-FFF2-40B4-BE49-F238E27FC236}">
                <a16:creationId xmlns:a16="http://schemas.microsoft.com/office/drawing/2014/main" id="{67942FB1-A774-968B-1D5C-91C5F32DC0B7}"/>
              </a:ext>
            </a:extLst>
          </p:cNvPr>
          <p:cNvSpPr txBox="1"/>
          <p:nvPr/>
        </p:nvSpPr>
        <p:spPr>
          <a:xfrm>
            <a:off x="85855" y="6662380"/>
            <a:ext cx="4069371" cy="470257"/>
          </a:xfrm>
          <a:prstGeom prst="rect">
            <a:avLst/>
          </a:prstGeom>
          <a:noFill/>
        </p:spPr>
        <p:txBody>
          <a:bodyPr wrap="square">
            <a:spAutoFit/>
          </a:bodyPr>
          <a:lstStyle/>
          <a:p>
            <a:pPr defTabSz="801929" fontAlgn="auto">
              <a:spcBef>
                <a:spcPts val="0"/>
              </a:spcBef>
              <a:spcAft>
                <a:spcPts val="0"/>
              </a:spcAft>
            </a:pPr>
            <a:r>
              <a:rPr lang="en-GB" sz="1228" dirty="0">
                <a:solidFill>
                  <a:prstClr val="black"/>
                </a:solidFill>
                <a:latin typeface="Arial" panose="020B0604020202020204" pitchFamily="34" charset="0"/>
              </a:rPr>
              <a:t>Adapted from Kurz (2015). A discourse of disbelief? Reader’s Letter in The Psychologist, 12, BPS: Leicester. </a:t>
            </a:r>
          </a:p>
        </p:txBody>
      </p:sp>
      <p:pic>
        <p:nvPicPr>
          <p:cNvPr id="8" name="Picture 7">
            <a:extLst>
              <a:ext uri="{FF2B5EF4-FFF2-40B4-BE49-F238E27FC236}">
                <a16:creationId xmlns:a16="http://schemas.microsoft.com/office/drawing/2014/main" id="{F4A985BB-D8D3-1E9E-9C6C-D3CF26B4245B}"/>
              </a:ext>
            </a:extLst>
          </p:cNvPr>
          <p:cNvPicPr>
            <a:picLocks noChangeAspect="1"/>
          </p:cNvPicPr>
          <p:nvPr/>
        </p:nvPicPr>
        <p:blipFill rotWithShape="1">
          <a:blip r:embed="rId5"/>
          <a:srcRect l="47424" t="39045" r="27334" b="3416"/>
          <a:stretch/>
        </p:blipFill>
        <p:spPr>
          <a:xfrm>
            <a:off x="4155227" y="4183799"/>
            <a:ext cx="2381358" cy="2937420"/>
          </a:xfrm>
          <a:prstGeom prst="rect">
            <a:avLst/>
          </a:prstGeom>
        </p:spPr>
      </p:pic>
    </p:spTree>
    <p:extLst>
      <p:ext uri="{BB962C8B-B14F-4D97-AF65-F5344CB8AC3E}">
        <p14:creationId xmlns:p14="http://schemas.microsoft.com/office/powerpoint/2010/main" val="10762515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71664C-BFD5-ED77-0BAF-63A7B8AAB18E}"/>
              </a:ext>
            </a:extLst>
          </p:cNvPr>
          <p:cNvSpPr txBox="1"/>
          <p:nvPr/>
        </p:nvSpPr>
        <p:spPr>
          <a:xfrm>
            <a:off x="1404887" y="4660110"/>
            <a:ext cx="7962869" cy="1949223"/>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rPr>
              <a:t>Rosemary's Baby is a 1968 American psychological horror film written and directed by Roman Polanski, based on Ira Levin's 1967 novel of the same name. The film stars Mia Farrow as a young (soon pregnant) wife living in Manhattan who comes to suspect that her elderly </a:t>
            </a:r>
            <a:r>
              <a:rPr lang="en-GB" sz="1591" dirty="0" err="1">
                <a:solidFill>
                  <a:prstClr val="white">
                    <a:lumMod val="50000"/>
                  </a:prstClr>
                </a:solidFill>
                <a:latin typeface="Arial" panose="020B0604020202020204" pitchFamily="34" charset="0"/>
                <a:cs typeface="+mn-cs"/>
              </a:rPr>
              <a:t>neighbors</a:t>
            </a:r>
            <a:r>
              <a:rPr lang="en-GB" sz="1591" dirty="0">
                <a:solidFill>
                  <a:prstClr val="white">
                    <a:lumMod val="50000"/>
                  </a:prstClr>
                </a:solidFill>
                <a:latin typeface="Arial" panose="020B0604020202020204" pitchFamily="34" charset="0"/>
                <a:cs typeface="+mn-cs"/>
              </a:rPr>
              <a:t> are members of a Satanic cult and are grooming her in order to use her baby for their rituals. </a:t>
            </a:r>
          </a:p>
          <a:p>
            <a:pPr defTabSz="801929" eaLnBrk="0" fontAlgn="auto" hangingPunct="0">
              <a:spcBef>
                <a:spcPts val="0"/>
              </a:spcBef>
              <a:spcAft>
                <a:spcPts val="0"/>
              </a:spcAft>
              <a:defRPr/>
            </a:pPr>
            <a:endParaRPr lang="en-GB" sz="1591" dirty="0">
              <a:solidFill>
                <a:prstClr val="white">
                  <a:lumMod val="50000"/>
                </a:prstClr>
              </a:solidFill>
              <a:latin typeface="Arial" panose="020B0604020202020204" pitchFamily="34" charset="0"/>
              <a:cs typeface="+mn-cs"/>
              <a:hlinkClick r:id="rId3"/>
            </a:endParaRPr>
          </a:p>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hlinkClick r:id="rId3"/>
              </a:rPr>
              <a:t>https://en.wikipedia.org/wiki/Rosemary%27s_Baby_(film)</a:t>
            </a:r>
            <a:endParaRPr lang="en-GB" sz="1591"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endParaRPr lang="en-GB" sz="1591" dirty="0">
              <a:solidFill>
                <a:prstClr val="white">
                  <a:lumMod val="50000"/>
                </a:prstClr>
              </a:solidFill>
              <a:latin typeface="Arial" panose="020B0604020202020204" pitchFamily="34" charset="0"/>
              <a:cs typeface="+mn-cs"/>
            </a:endParaRPr>
          </a:p>
        </p:txBody>
      </p:sp>
      <p:pic>
        <p:nvPicPr>
          <p:cNvPr id="3" name="Picture 2">
            <a:extLst>
              <a:ext uri="{FF2B5EF4-FFF2-40B4-BE49-F238E27FC236}">
                <a16:creationId xmlns:a16="http://schemas.microsoft.com/office/drawing/2014/main" id="{8B689DA6-4D38-ED4F-9F6B-433FAC3E6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363" y="1895607"/>
            <a:ext cx="1670596" cy="2505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E21315-C33C-6EBE-2DA8-F39CB3CC9522}"/>
              </a:ext>
            </a:extLst>
          </p:cNvPr>
          <p:cNvSpPr txBox="1"/>
          <p:nvPr/>
        </p:nvSpPr>
        <p:spPr>
          <a:xfrm>
            <a:off x="1483191" y="350837"/>
            <a:ext cx="7884565" cy="1057954"/>
          </a:xfrm>
          <a:prstGeom prst="rect">
            <a:avLst/>
          </a:prstGeom>
          <a:noFill/>
          <a:ln>
            <a:noFill/>
          </a:ln>
        </p:spPr>
        <p:txBody>
          <a:bodyPr lIns="71600" tIns="35800" rIns="71600" bIns="35800" compatLnSpc="0">
            <a:spAutoFit/>
          </a:bodyPr>
          <a:lstStyle/>
          <a:p>
            <a:pPr algn="ctr" defTabSz="801929" fontAlgn="auto" hangingPunct="0">
              <a:spcBef>
                <a:spcPts val="0"/>
              </a:spcBef>
              <a:spcAft>
                <a:spcPts val="0"/>
              </a:spcAft>
              <a:defRPr sz="1650"/>
            </a:pPr>
            <a:r>
              <a:rPr lang="en-GB" sz="2228" b="1" dirty="0">
                <a:solidFill>
                  <a:prstClr val="white">
                    <a:lumMod val="50000"/>
                  </a:prstClr>
                </a:solidFill>
                <a:latin typeface="Arial" panose="020B0604020202020204" pitchFamily="34" charset="0"/>
                <a:cs typeface="+mn-cs"/>
              </a:rPr>
              <a:t>2. BPS &amp;</a:t>
            </a:r>
          </a:p>
          <a:p>
            <a:pPr algn="ctr" defTabSz="801929" fontAlgn="auto" hangingPunct="0">
              <a:spcBef>
                <a:spcPts val="0"/>
              </a:spcBef>
              <a:spcAft>
                <a:spcPts val="0"/>
              </a:spcAft>
              <a:defRPr sz="1650"/>
            </a:pPr>
            <a:r>
              <a:rPr lang="en-GB" sz="2228" b="1" dirty="0">
                <a:solidFill>
                  <a:prstClr val="white">
                    <a:lumMod val="50000"/>
                  </a:prstClr>
                </a:solidFill>
                <a:latin typeface="Arial" panose="020B0604020202020204" pitchFamily="34" charset="0"/>
                <a:cs typeface="+mn-cs"/>
              </a:rPr>
              <a:t>Memory Wars</a:t>
            </a:r>
          </a:p>
          <a:p>
            <a:pPr algn="ctr" defTabSz="801929" fontAlgn="auto" hangingPunct="0">
              <a:spcBef>
                <a:spcPts val="0"/>
              </a:spcBef>
              <a:spcAft>
                <a:spcPts val="0"/>
              </a:spcAft>
              <a:defRPr sz="1650"/>
            </a:pPr>
            <a:endParaRPr lang="en-GB" sz="2228" b="1" dirty="0">
              <a:solidFill>
                <a:prstClr val="white">
                  <a:lumMod val="50000"/>
                </a:prst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203861056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DC4487-E7D6-DE0C-E99C-1764BC3F87DF}"/>
              </a:ext>
            </a:extLst>
          </p:cNvPr>
          <p:cNvPicPr>
            <a:picLocks noChangeAspect="1"/>
          </p:cNvPicPr>
          <p:nvPr/>
        </p:nvPicPr>
        <p:blipFill rotWithShape="1">
          <a:blip r:embed="rId3"/>
          <a:srcRect l="7350" t="11886" r="33250" b="1973"/>
          <a:stretch/>
        </p:blipFill>
        <p:spPr>
          <a:xfrm>
            <a:off x="453901" y="1828844"/>
            <a:ext cx="6041375" cy="4741014"/>
          </a:xfrm>
          <a:prstGeom prst="rect">
            <a:avLst/>
          </a:prstGeom>
        </p:spPr>
      </p:pic>
      <p:sp>
        <p:nvSpPr>
          <p:cNvPr id="3" name="TextBox 2">
            <a:extLst>
              <a:ext uri="{FF2B5EF4-FFF2-40B4-BE49-F238E27FC236}">
                <a16:creationId xmlns:a16="http://schemas.microsoft.com/office/drawing/2014/main" id="{4408D34F-58D3-4D72-22F3-6DDBBCB6BF4F}"/>
              </a:ext>
            </a:extLst>
          </p:cNvPr>
          <p:cNvSpPr txBox="1"/>
          <p:nvPr/>
        </p:nvSpPr>
        <p:spPr>
          <a:xfrm>
            <a:off x="317412" y="6569858"/>
            <a:ext cx="10531435" cy="362279"/>
          </a:xfrm>
          <a:prstGeom prst="rect">
            <a:avLst/>
          </a:prstGeom>
          <a:noFill/>
        </p:spPr>
        <p:txBody>
          <a:bodyPr wrap="square">
            <a:spAutoFit/>
          </a:bodyPr>
          <a:lstStyle/>
          <a:p>
            <a:pPr defTabSz="801929" fontAlgn="auto">
              <a:spcBef>
                <a:spcPts val="0"/>
              </a:spcBef>
              <a:spcAft>
                <a:spcPts val="0"/>
              </a:spcAft>
            </a:pPr>
            <a:r>
              <a:rPr lang="en-GB" sz="877" dirty="0">
                <a:solidFill>
                  <a:prstClr val="black"/>
                </a:solidFill>
                <a:latin typeface="Calibri"/>
                <a:cs typeface="+mn-cs"/>
                <a:hlinkClick r:id="rId4"/>
              </a:rPr>
              <a:t>https://www.theguardian.com/uk-news/2019/jul/31/nottinghamshire-children-in-care-abused-for-decades-report#:~:text=Hundreds%20of%20children%20in%20council,mistakes%2C%20an%20inquiry%20has%20found</a:t>
            </a:r>
            <a:r>
              <a:rPr lang="en-GB" sz="877" dirty="0">
                <a:solidFill>
                  <a:prstClr val="black"/>
                </a:solidFill>
                <a:latin typeface="Calibri"/>
                <a:cs typeface="+mn-cs"/>
              </a:rPr>
              <a:t>.</a:t>
            </a:r>
          </a:p>
          <a:p>
            <a:pPr defTabSz="801929" fontAlgn="auto">
              <a:spcBef>
                <a:spcPts val="0"/>
              </a:spcBef>
              <a:spcAft>
                <a:spcPts val="0"/>
              </a:spcAft>
            </a:pPr>
            <a:endParaRPr lang="en-GB" sz="877" dirty="0">
              <a:solidFill>
                <a:prstClr val="black"/>
              </a:solidFill>
              <a:latin typeface="Calibri"/>
              <a:cs typeface="+mn-cs"/>
            </a:endParaRPr>
          </a:p>
        </p:txBody>
      </p:sp>
      <p:sp>
        <p:nvSpPr>
          <p:cNvPr id="4" name="TextBox 3">
            <a:extLst>
              <a:ext uri="{FF2B5EF4-FFF2-40B4-BE49-F238E27FC236}">
                <a16:creationId xmlns:a16="http://schemas.microsoft.com/office/drawing/2014/main" id="{3BD9A0E2-5FD7-D713-547C-591BABE7104E}"/>
              </a:ext>
            </a:extLst>
          </p:cNvPr>
          <p:cNvSpPr txBox="1"/>
          <p:nvPr/>
        </p:nvSpPr>
        <p:spPr>
          <a:xfrm>
            <a:off x="6650459" y="2093284"/>
            <a:ext cx="3784967" cy="1550424"/>
          </a:xfrm>
          <a:prstGeom prst="rect">
            <a:avLst/>
          </a:prstGeom>
          <a:noFill/>
        </p:spPr>
        <p:txBody>
          <a:bodyPr wrap="square">
            <a:spAutoFit/>
          </a:bodyPr>
          <a:lstStyle/>
          <a:p>
            <a:pPr defTabSz="801929" fontAlgn="auto">
              <a:spcBef>
                <a:spcPts val="0"/>
              </a:spcBef>
              <a:spcAft>
                <a:spcPts val="0"/>
              </a:spcAft>
            </a:pPr>
            <a:r>
              <a:rPr lang="en-GB" sz="1579" b="1" dirty="0">
                <a:solidFill>
                  <a:srgbClr val="000000"/>
                </a:solidFill>
                <a:latin typeface="Arial" panose="020B0604020202020204" pitchFamily="34" charset="0"/>
                <a:cs typeface="+mn-cs"/>
              </a:rPr>
              <a:t>Broxtowe</a:t>
            </a:r>
          </a:p>
          <a:p>
            <a:pPr defTabSz="801929" fontAlgn="auto">
              <a:spcBef>
                <a:spcPts val="0"/>
              </a:spcBef>
              <a:spcAft>
                <a:spcPts val="0"/>
              </a:spcAft>
            </a:pPr>
            <a:r>
              <a:rPr lang="en-GB" sz="1579" dirty="0">
                <a:solidFill>
                  <a:srgbClr val="202122"/>
                </a:solidFill>
                <a:latin typeface="Arial" panose="020B0604020202020204" pitchFamily="34" charset="0"/>
                <a:cs typeface="+mn-cs"/>
              </a:rPr>
              <a:t>In October 1987 children were removed from their families in Nottingham, and in February 1989 a </a:t>
            </a:r>
            <a:r>
              <a:rPr lang="en-GB" sz="1579" dirty="0">
                <a:solidFill>
                  <a:srgbClr val="3366CC"/>
                </a:solidFill>
                <a:latin typeface="Arial" panose="020B0604020202020204" pitchFamily="34" charset="0"/>
                <a:cs typeface="+mn-cs"/>
                <a:hlinkClick r:id="rId5" tooltip="Broxtowe, Nottingham"/>
              </a:rPr>
              <a:t>Broxtowe</a:t>
            </a:r>
            <a:r>
              <a:rPr lang="en-GB" sz="1579" dirty="0">
                <a:solidFill>
                  <a:srgbClr val="202122"/>
                </a:solidFill>
                <a:latin typeface="Arial" panose="020B0604020202020204" pitchFamily="34" charset="0"/>
                <a:cs typeface="+mn-cs"/>
              </a:rPr>
              <a:t> family was charged with multigenerational child sexual abuse and neglect. </a:t>
            </a:r>
          </a:p>
        </p:txBody>
      </p:sp>
      <p:sp>
        <p:nvSpPr>
          <p:cNvPr id="5" name="TextBox 4">
            <a:extLst>
              <a:ext uri="{FF2B5EF4-FFF2-40B4-BE49-F238E27FC236}">
                <a16:creationId xmlns:a16="http://schemas.microsoft.com/office/drawing/2014/main" id="{86F99B6A-C0E6-96BA-14B4-DA11AA116861}"/>
              </a:ext>
            </a:extLst>
          </p:cNvPr>
          <p:cNvSpPr txBox="1"/>
          <p:nvPr/>
        </p:nvSpPr>
        <p:spPr>
          <a:xfrm>
            <a:off x="6650459" y="3763733"/>
            <a:ext cx="4286456" cy="362279"/>
          </a:xfrm>
          <a:prstGeom prst="rect">
            <a:avLst/>
          </a:prstGeom>
          <a:noFill/>
        </p:spPr>
        <p:txBody>
          <a:bodyPr wrap="square">
            <a:spAutoFit/>
          </a:bodyPr>
          <a:lstStyle/>
          <a:p>
            <a:pPr defTabSz="801929" fontAlgn="auto">
              <a:spcBef>
                <a:spcPts val="0"/>
              </a:spcBef>
              <a:spcAft>
                <a:spcPts val="0"/>
              </a:spcAft>
            </a:pPr>
            <a:r>
              <a:rPr lang="en-GB" sz="877" dirty="0">
                <a:solidFill>
                  <a:prstClr val="black"/>
                </a:solidFill>
                <a:latin typeface="Arial" panose="020B0604020202020204" pitchFamily="34" charset="0"/>
                <a:hlinkClick r:id="rId6"/>
              </a:rPr>
              <a:t>https://en.wikipedia.org/wiki/List_of_satanic_ritual_abuse_allegations</a:t>
            </a:r>
            <a:endParaRPr lang="en-GB" sz="877" dirty="0">
              <a:solidFill>
                <a:prstClr val="black"/>
              </a:solidFill>
              <a:latin typeface="Arial" panose="020B0604020202020204" pitchFamily="34" charset="0"/>
            </a:endParaRPr>
          </a:p>
          <a:p>
            <a:pPr defTabSz="801929" fontAlgn="auto">
              <a:spcBef>
                <a:spcPts val="0"/>
              </a:spcBef>
              <a:spcAft>
                <a:spcPts val="0"/>
              </a:spcAft>
            </a:pPr>
            <a:endParaRPr lang="en-GB" sz="877"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F3FBF9EC-EBD8-DE5A-8F4A-0D2A047D3F92}"/>
              </a:ext>
            </a:extLst>
          </p:cNvPr>
          <p:cNvSpPr txBox="1"/>
          <p:nvPr/>
        </p:nvSpPr>
        <p:spPr>
          <a:xfrm>
            <a:off x="6729927" y="6111019"/>
            <a:ext cx="4127520" cy="470322"/>
          </a:xfrm>
          <a:prstGeom prst="rect">
            <a:avLst/>
          </a:prstGeom>
          <a:noFill/>
        </p:spPr>
        <p:txBody>
          <a:bodyPr wrap="square">
            <a:spAutoFit/>
          </a:bodyPr>
          <a:lstStyle/>
          <a:p>
            <a:pPr defTabSz="801929" fontAlgn="auto">
              <a:spcBef>
                <a:spcPts val="0"/>
              </a:spcBef>
              <a:spcAft>
                <a:spcPts val="0"/>
              </a:spcAft>
            </a:pPr>
            <a:r>
              <a:rPr lang="en-GB" sz="877" dirty="0">
                <a:solidFill>
                  <a:prstClr val="black"/>
                </a:solidFill>
                <a:latin typeface="Calibri"/>
                <a:cs typeface="+mn-cs"/>
                <a:hlinkClick r:id="rId7"/>
              </a:rPr>
              <a:t>https://endritualabuse.org/?s=wikipedia</a:t>
            </a:r>
            <a:endParaRPr lang="en-GB" sz="877" dirty="0">
              <a:solidFill>
                <a:prstClr val="black"/>
              </a:solidFill>
              <a:latin typeface="Calibri"/>
              <a:cs typeface="+mn-cs"/>
            </a:endParaRPr>
          </a:p>
          <a:p>
            <a:pPr defTabSz="801929" fontAlgn="auto">
              <a:spcBef>
                <a:spcPts val="0"/>
              </a:spcBef>
              <a:spcAft>
                <a:spcPts val="0"/>
              </a:spcAft>
            </a:pPr>
            <a:endParaRPr lang="en-GB" sz="1579" dirty="0">
              <a:solidFill>
                <a:prstClr val="black"/>
              </a:solidFill>
              <a:latin typeface="Calibri"/>
              <a:cs typeface="+mn-cs"/>
            </a:endParaRPr>
          </a:p>
        </p:txBody>
      </p:sp>
      <p:pic>
        <p:nvPicPr>
          <p:cNvPr id="8" name="Picture 7">
            <a:extLst>
              <a:ext uri="{FF2B5EF4-FFF2-40B4-BE49-F238E27FC236}">
                <a16:creationId xmlns:a16="http://schemas.microsoft.com/office/drawing/2014/main" id="{AAFA3319-2666-DB4C-8C06-4EFF92663F93}"/>
              </a:ext>
            </a:extLst>
          </p:cNvPr>
          <p:cNvPicPr>
            <a:picLocks noChangeAspect="1"/>
          </p:cNvPicPr>
          <p:nvPr/>
        </p:nvPicPr>
        <p:blipFill rotWithShape="1">
          <a:blip r:embed="rId8"/>
          <a:srcRect l="25194" t="33147" r="25947" b="26082"/>
          <a:stretch/>
        </p:blipFill>
        <p:spPr>
          <a:xfrm>
            <a:off x="6479182" y="4086499"/>
            <a:ext cx="4127521" cy="1863844"/>
          </a:xfrm>
          <a:prstGeom prst="rect">
            <a:avLst/>
          </a:prstGeom>
        </p:spPr>
      </p:pic>
      <p:sp>
        <p:nvSpPr>
          <p:cNvPr id="9" name="TextBox 8">
            <a:extLst>
              <a:ext uri="{FF2B5EF4-FFF2-40B4-BE49-F238E27FC236}">
                <a16:creationId xmlns:a16="http://schemas.microsoft.com/office/drawing/2014/main" id="{DC415DAE-0339-731C-0309-541F703714DD}"/>
              </a:ext>
            </a:extLst>
          </p:cNvPr>
          <p:cNvSpPr txBox="1"/>
          <p:nvPr/>
        </p:nvSpPr>
        <p:spPr>
          <a:xfrm>
            <a:off x="1444670" y="315996"/>
            <a:ext cx="7884565" cy="1057954"/>
          </a:xfrm>
          <a:prstGeom prst="rect">
            <a:avLst/>
          </a:prstGeom>
          <a:noFill/>
          <a:ln>
            <a:noFill/>
          </a:ln>
        </p:spPr>
        <p:txBody>
          <a:bodyPr lIns="71600" tIns="35800" rIns="71600" bIns="35800" compatLnSpc="0">
            <a:spAutoFit/>
          </a:bodyPr>
          <a:lstStyle/>
          <a:p>
            <a:pPr algn="ctr" defTabSz="801929" fontAlgn="auto" hangingPunct="0">
              <a:spcBef>
                <a:spcPts val="0"/>
              </a:spcBef>
              <a:spcAft>
                <a:spcPts val="0"/>
              </a:spcAft>
              <a:defRPr sz="1650"/>
            </a:pPr>
            <a:r>
              <a:rPr lang="en-GB" sz="2228" b="1" dirty="0">
                <a:solidFill>
                  <a:prstClr val="white">
                    <a:lumMod val="50000"/>
                  </a:prstClr>
                </a:solidFill>
                <a:latin typeface="Arial" panose="020B0604020202020204" pitchFamily="34" charset="0"/>
                <a:cs typeface="+mn-cs"/>
              </a:rPr>
              <a:t>UK Organised </a:t>
            </a:r>
          </a:p>
          <a:p>
            <a:pPr algn="ctr" defTabSz="801929" fontAlgn="auto" hangingPunct="0">
              <a:spcBef>
                <a:spcPts val="0"/>
              </a:spcBef>
              <a:spcAft>
                <a:spcPts val="0"/>
              </a:spcAft>
              <a:defRPr sz="1650"/>
            </a:pPr>
            <a:r>
              <a:rPr lang="en-GB" sz="2228" b="1" dirty="0">
                <a:solidFill>
                  <a:prstClr val="white">
                    <a:lumMod val="50000"/>
                  </a:prstClr>
                </a:solidFill>
                <a:latin typeface="Arial" panose="020B0604020202020204" pitchFamily="34" charset="0"/>
                <a:cs typeface="+mn-cs"/>
              </a:rPr>
              <a:t>Child Sexual Abuse</a:t>
            </a:r>
          </a:p>
          <a:p>
            <a:pPr algn="ctr" defTabSz="801929" fontAlgn="auto" hangingPunct="0">
              <a:spcBef>
                <a:spcPts val="0"/>
              </a:spcBef>
              <a:spcAft>
                <a:spcPts val="0"/>
              </a:spcAft>
              <a:defRPr sz="1650"/>
            </a:pPr>
            <a:endParaRPr lang="en-GB" sz="2228" b="1" dirty="0">
              <a:solidFill>
                <a:prstClr val="white">
                  <a:lumMod val="50000"/>
                </a:prst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3570605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BA0D7E-804E-4829-E42A-3029260DCBEB}"/>
              </a:ext>
            </a:extLst>
          </p:cNvPr>
          <p:cNvSpPr txBox="1"/>
          <p:nvPr/>
        </p:nvSpPr>
        <p:spPr>
          <a:xfrm>
            <a:off x="1344265" y="3779838"/>
            <a:ext cx="3942915" cy="2137480"/>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273" b="1" dirty="0">
                <a:solidFill>
                  <a:prstClr val="white">
                    <a:lumMod val="50000"/>
                  </a:prstClr>
                </a:solidFill>
                <a:latin typeface="Arial" panose="020B0604020202020204" pitchFamily="34" charset="0"/>
                <a:cs typeface="+mn-cs"/>
              </a:rPr>
              <a:t>Prof Jean La Fontaine </a:t>
            </a:r>
            <a:r>
              <a:rPr lang="en-GB" sz="1273" dirty="0">
                <a:solidFill>
                  <a:prstClr val="white">
                    <a:lumMod val="50000"/>
                  </a:prstClr>
                </a:solidFill>
                <a:latin typeface="Arial" panose="020B0604020202020204" pitchFamily="34" charset="0"/>
                <a:cs typeface="+mn-cs"/>
              </a:rPr>
              <a:t>is an Anthropologists trained in Cambridge who taught at the LSE where she is Professor Emeritus. She has written extensively on ritual, gender and kinship, witchcraft and </a:t>
            </a:r>
            <a:r>
              <a:rPr lang="en-GB" sz="1273" dirty="0" err="1">
                <a:solidFill>
                  <a:prstClr val="white">
                    <a:lumMod val="50000"/>
                  </a:prstClr>
                </a:solidFill>
                <a:latin typeface="Arial" panose="020B0604020202020204" pitchFamily="34" charset="0"/>
                <a:cs typeface="+mn-cs"/>
              </a:rPr>
              <a:t>satanism</a:t>
            </a:r>
            <a:r>
              <a:rPr lang="en-GB" sz="1273" dirty="0">
                <a:solidFill>
                  <a:prstClr val="white">
                    <a:lumMod val="50000"/>
                  </a:prstClr>
                </a:solidFill>
                <a:latin typeface="Arial" panose="020B0604020202020204" pitchFamily="34" charset="0"/>
                <a:cs typeface="+mn-cs"/>
              </a:rPr>
              <a:t>, child abuse and incest. She made front-page headlines in mid-1994, when she found herself in the centre of a public furore over her research into child sexual abuse ‘The Extent and Nature of Organised and Ritual Abuse’, commissioned by the Department of Health, was widely read as denying the existence of satanic abuse.</a:t>
            </a:r>
            <a:endParaRPr lang="en-GB" sz="955" dirty="0">
              <a:solidFill>
                <a:prstClr val="white">
                  <a:lumMod val="50000"/>
                </a:prstClr>
              </a:solidFill>
              <a:latin typeface="Arial" panose="020B0604020202020204" pitchFamily="34" charset="0"/>
              <a:cs typeface="+mn-cs"/>
            </a:endParaRPr>
          </a:p>
        </p:txBody>
      </p:sp>
      <p:sp>
        <p:nvSpPr>
          <p:cNvPr id="3" name="TextBox 2">
            <a:extLst>
              <a:ext uri="{FF2B5EF4-FFF2-40B4-BE49-F238E27FC236}">
                <a16:creationId xmlns:a16="http://schemas.microsoft.com/office/drawing/2014/main" id="{7553F171-C98A-7356-B9D9-438DF1C9AF7E}"/>
              </a:ext>
            </a:extLst>
          </p:cNvPr>
          <p:cNvSpPr txBox="1"/>
          <p:nvPr/>
        </p:nvSpPr>
        <p:spPr>
          <a:xfrm>
            <a:off x="1498806" y="389005"/>
            <a:ext cx="7884565" cy="729402"/>
          </a:xfrm>
          <a:prstGeom prst="rect">
            <a:avLst/>
          </a:prstGeom>
          <a:noFill/>
          <a:ln>
            <a:noFill/>
          </a:ln>
        </p:spPr>
        <p:txBody>
          <a:bodyPr lIns="71600" tIns="35800" rIns="71600" bIns="35800" compatLnSpc="0">
            <a:spAutoFit/>
          </a:bodyPr>
          <a:lstStyle/>
          <a:p>
            <a:pPr algn="ctr" defTabSz="801929" fontAlgn="auto" hangingPunct="0">
              <a:spcBef>
                <a:spcPts val="0"/>
              </a:spcBef>
              <a:spcAft>
                <a:spcPts val="0"/>
              </a:spcAft>
              <a:defRPr sz="1650"/>
            </a:pPr>
            <a:r>
              <a:rPr lang="en-GB" sz="2228" b="1" dirty="0">
                <a:solidFill>
                  <a:prstClr val="white">
                    <a:lumMod val="50000"/>
                  </a:prstClr>
                </a:solidFill>
                <a:latin typeface="Arial" pitchFamily="18"/>
                <a:ea typeface="Microsoft YaHei" pitchFamily="2"/>
                <a:cs typeface="Mangal" pitchFamily="2"/>
              </a:rPr>
              <a:t>Intergenerational</a:t>
            </a:r>
          </a:p>
          <a:p>
            <a:pPr algn="ctr" defTabSz="801929" fontAlgn="auto" hangingPunct="0">
              <a:spcBef>
                <a:spcPts val="0"/>
              </a:spcBef>
              <a:spcAft>
                <a:spcPts val="0"/>
              </a:spcAft>
              <a:defRPr sz="1650"/>
            </a:pPr>
            <a:r>
              <a:rPr lang="en-GB" sz="2228" b="1" dirty="0">
                <a:solidFill>
                  <a:prstClr val="white">
                    <a:lumMod val="50000"/>
                  </a:prstClr>
                </a:solidFill>
                <a:latin typeface="Arial" pitchFamily="18"/>
                <a:ea typeface="Microsoft YaHei" pitchFamily="2"/>
                <a:cs typeface="Mangal" pitchFamily="2"/>
              </a:rPr>
              <a:t>Abuse</a:t>
            </a:r>
          </a:p>
        </p:txBody>
      </p:sp>
      <p:sp>
        <p:nvSpPr>
          <p:cNvPr id="4" name="TextBox 3">
            <a:extLst>
              <a:ext uri="{FF2B5EF4-FFF2-40B4-BE49-F238E27FC236}">
                <a16:creationId xmlns:a16="http://schemas.microsoft.com/office/drawing/2014/main" id="{E96DF7E8-94EB-F89E-EF79-3D637BD9A16B}"/>
              </a:ext>
            </a:extLst>
          </p:cNvPr>
          <p:cNvSpPr txBox="1"/>
          <p:nvPr/>
        </p:nvSpPr>
        <p:spPr>
          <a:xfrm>
            <a:off x="5466518" y="4056423"/>
            <a:ext cx="3942915" cy="1761993"/>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273" b="1" dirty="0">
                <a:solidFill>
                  <a:prstClr val="white">
                    <a:lumMod val="50000"/>
                  </a:prstClr>
                </a:solidFill>
                <a:latin typeface="Arial" panose="020B0604020202020204" pitchFamily="34" charset="0"/>
                <a:cs typeface="+mn-cs"/>
              </a:rPr>
              <a:t>Dr Valerie </a:t>
            </a:r>
            <a:r>
              <a:rPr lang="en-GB" sz="1273" b="1" dirty="0" err="1">
                <a:solidFill>
                  <a:prstClr val="white">
                    <a:lumMod val="50000"/>
                  </a:prstClr>
                </a:solidFill>
                <a:latin typeface="Arial" panose="020B0604020202020204" pitchFamily="34" charset="0"/>
                <a:cs typeface="+mn-cs"/>
              </a:rPr>
              <a:t>Sinason</a:t>
            </a:r>
            <a:r>
              <a:rPr lang="en-GB" sz="1273" b="1" dirty="0">
                <a:solidFill>
                  <a:prstClr val="white">
                    <a:lumMod val="50000"/>
                  </a:prstClr>
                </a:solidFill>
                <a:latin typeface="Arial" panose="020B0604020202020204" pitchFamily="34" charset="0"/>
                <a:cs typeface="+mn-cs"/>
              </a:rPr>
              <a:t> </a:t>
            </a:r>
            <a:r>
              <a:rPr lang="en-GB" sz="1273" dirty="0">
                <a:solidFill>
                  <a:prstClr val="white">
                    <a:lumMod val="50000"/>
                  </a:prstClr>
                </a:solidFill>
                <a:latin typeface="Arial" panose="020B0604020202020204" pitchFamily="34" charset="0"/>
                <a:cs typeface="+mn-cs"/>
              </a:rPr>
              <a:t>is a British poet, writer, psychoanalyst and psychotherapist who is known for promoting the idea that people with a developmental disability can benefit from psychoanalysis and that satanic ritual abuse is widely practiced in the UK. In 1994, Sinason edited a collection of essays entitled Treating Survivors of Satanist Abuse that claimed satanic ritual abuse existed in the United Kingdom and that she had treated victims.</a:t>
            </a:r>
            <a:endParaRPr lang="en-GB" sz="1273" u="sng" dirty="0">
              <a:solidFill>
                <a:prstClr val="white">
                  <a:lumMod val="50000"/>
                </a:prstClr>
              </a:solidFill>
              <a:latin typeface="Arial" panose="020B0604020202020204" pitchFamily="34" charset="0"/>
              <a:cs typeface="+mn-cs"/>
            </a:endParaRPr>
          </a:p>
        </p:txBody>
      </p:sp>
      <p:sp>
        <p:nvSpPr>
          <p:cNvPr id="5" name="TextBox 4">
            <a:extLst>
              <a:ext uri="{FF2B5EF4-FFF2-40B4-BE49-F238E27FC236}">
                <a16:creationId xmlns:a16="http://schemas.microsoft.com/office/drawing/2014/main" id="{197032AC-9EEF-AD73-4FD6-3613B2C35E0B}"/>
              </a:ext>
            </a:extLst>
          </p:cNvPr>
          <p:cNvSpPr txBox="1"/>
          <p:nvPr/>
        </p:nvSpPr>
        <p:spPr>
          <a:xfrm>
            <a:off x="1422567" y="5867486"/>
            <a:ext cx="3942915" cy="213107"/>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endParaRPr lang="en-GB" sz="955" dirty="0">
              <a:solidFill>
                <a:prstClr val="white">
                  <a:lumMod val="50000"/>
                </a:prstClr>
              </a:solidFill>
              <a:latin typeface="Arial" panose="020B0604020202020204" pitchFamily="34" charset="0"/>
              <a:cs typeface="+mn-cs"/>
            </a:endParaRPr>
          </a:p>
        </p:txBody>
      </p:sp>
      <p:sp>
        <p:nvSpPr>
          <p:cNvPr id="6" name="TextBox 5">
            <a:extLst>
              <a:ext uri="{FF2B5EF4-FFF2-40B4-BE49-F238E27FC236}">
                <a16:creationId xmlns:a16="http://schemas.microsoft.com/office/drawing/2014/main" id="{FC1A0FD4-4DA3-C557-3B24-A895E29F3CDB}"/>
              </a:ext>
            </a:extLst>
          </p:cNvPr>
          <p:cNvSpPr txBox="1"/>
          <p:nvPr/>
        </p:nvSpPr>
        <p:spPr>
          <a:xfrm>
            <a:off x="1344265" y="6126390"/>
            <a:ext cx="4535235" cy="236575"/>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114" dirty="0">
                <a:solidFill>
                  <a:prstClr val="white">
                    <a:lumMod val="50000"/>
                  </a:prstClr>
                </a:solidFill>
                <a:latin typeface="Arial" panose="020B0604020202020204" pitchFamily="34" charset="0"/>
                <a:cs typeface="+mn-cs"/>
                <a:hlinkClick r:id="rId3"/>
              </a:rPr>
              <a:t>http://www.timeshighereducation.co.uk/94959.article</a:t>
            </a:r>
            <a:r>
              <a:rPr lang="en-GB" sz="1114" dirty="0">
                <a:solidFill>
                  <a:prstClr val="white">
                    <a:lumMod val="50000"/>
                  </a:prstClr>
                </a:solidFill>
                <a:latin typeface="Arial" panose="020B0604020202020204" pitchFamily="34" charset="0"/>
                <a:cs typeface="+mn-cs"/>
              </a:rPr>
              <a:t> 28/08/1995</a:t>
            </a:r>
          </a:p>
        </p:txBody>
      </p:sp>
      <p:sp>
        <p:nvSpPr>
          <p:cNvPr id="7" name="TextBox 6">
            <a:extLst>
              <a:ext uri="{FF2B5EF4-FFF2-40B4-BE49-F238E27FC236}">
                <a16:creationId xmlns:a16="http://schemas.microsoft.com/office/drawing/2014/main" id="{31D73DA7-C8B4-9798-B2F8-6AB72F049AD7}"/>
              </a:ext>
            </a:extLst>
          </p:cNvPr>
          <p:cNvSpPr txBox="1"/>
          <p:nvPr/>
        </p:nvSpPr>
        <p:spPr>
          <a:xfrm>
            <a:off x="1344265" y="5920530"/>
            <a:ext cx="4122253" cy="236575"/>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114" dirty="0">
                <a:solidFill>
                  <a:prstClr val="white">
                    <a:lumMod val="50000"/>
                  </a:prstClr>
                </a:solidFill>
                <a:latin typeface="Arial" panose="020B0604020202020204" pitchFamily="34" charset="0"/>
                <a:cs typeface="+mn-cs"/>
                <a:hlinkClick r:id="rId4"/>
              </a:rPr>
              <a:t>http://elearning.lse.ac.uk/dart/interviews/lafontaine.html</a:t>
            </a:r>
            <a:r>
              <a:rPr lang="en-GB" sz="1114" dirty="0">
                <a:solidFill>
                  <a:prstClr val="white">
                    <a:lumMod val="50000"/>
                  </a:prstClr>
                </a:solidFill>
                <a:latin typeface="Arial" panose="020B0604020202020204" pitchFamily="34" charset="0"/>
                <a:cs typeface="+mn-cs"/>
              </a:rPr>
              <a:t> </a:t>
            </a:r>
          </a:p>
        </p:txBody>
      </p:sp>
      <p:pic>
        <p:nvPicPr>
          <p:cNvPr id="8" name="Picture 7">
            <a:extLst>
              <a:ext uri="{FF2B5EF4-FFF2-40B4-BE49-F238E27FC236}">
                <a16:creationId xmlns:a16="http://schemas.microsoft.com/office/drawing/2014/main" id="{1FF40B3C-B3E3-67CF-126D-4263E87DBD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6751" y="2021819"/>
            <a:ext cx="2212680" cy="165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A894F4-DD45-B654-2246-363EDF2FD242}"/>
              </a:ext>
            </a:extLst>
          </p:cNvPr>
          <p:cNvSpPr txBox="1"/>
          <p:nvPr/>
        </p:nvSpPr>
        <p:spPr>
          <a:xfrm>
            <a:off x="1344265" y="6356247"/>
            <a:ext cx="4535235" cy="377383"/>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114" dirty="0">
                <a:solidFill>
                  <a:prstClr val="white">
                    <a:lumMod val="50000"/>
                  </a:prstClr>
                </a:solidFill>
                <a:latin typeface="Arial" panose="020B0604020202020204" pitchFamily="34" charset="0"/>
                <a:cs typeface="+mn-cs"/>
                <a:hlinkClick r:id="rId6"/>
              </a:rPr>
              <a:t>http://www.theguardian.com/uk/2000/feb/10/davidbrindle#</a:t>
            </a:r>
            <a:r>
              <a:rPr lang="en-GB" sz="1114" dirty="0">
                <a:solidFill>
                  <a:prstClr val="white">
                    <a:lumMod val="50000"/>
                  </a:prstClr>
                </a:solidFill>
                <a:latin typeface="Arial" panose="020B0604020202020204" pitchFamily="34" charset="0"/>
                <a:cs typeface="+mn-cs"/>
              </a:rPr>
              <a:t> 2000</a:t>
            </a:r>
          </a:p>
          <a:p>
            <a:pPr defTabSz="801929" eaLnBrk="0" fontAlgn="auto" hangingPunct="0">
              <a:spcBef>
                <a:spcPts val="0"/>
              </a:spcBef>
              <a:spcAft>
                <a:spcPts val="0"/>
              </a:spcAft>
              <a:defRPr/>
            </a:pPr>
            <a:endParaRPr lang="en-GB" sz="955" dirty="0">
              <a:solidFill>
                <a:prstClr val="white">
                  <a:lumMod val="50000"/>
                </a:prstClr>
              </a:solidFill>
              <a:latin typeface="Arial" panose="020B0604020202020204" pitchFamily="34" charset="0"/>
              <a:cs typeface="+mn-cs"/>
            </a:endParaRPr>
          </a:p>
        </p:txBody>
      </p:sp>
      <p:sp>
        <p:nvSpPr>
          <p:cNvPr id="10" name="TextBox 9">
            <a:extLst>
              <a:ext uri="{FF2B5EF4-FFF2-40B4-BE49-F238E27FC236}">
                <a16:creationId xmlns:a16="http://schemas.microsoft.com/office/drawing/2014/main" id="{86935916-47B2-C3D3-7C7C-007960DC398E}"/>
              </a:ext>
            </a:extLst>
          </p:cNvPr>
          <p:cNvSpPr txBox="1">
            <a:spLocks noChangeArrowheads="1"/>
          </p:cNvSpPr>
          <p:nvPr/>
        </p:nvSpPr>
        <p:spPr bwMode="auto">
          <a:xfrm>
            <a:off x="5440707" y="1579740"/>
            <a:ext cx="3940389" cy="24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defTabSz="801929" eaLnBrk="1" fontAlgn="auto" hangingPunct="1">
              <a:spcBef>
                <a:spcPts val="0"/>
              </a:spcBef>
              <a:spcAft>
                <a:spcPct val="0"/>
              </a:spcAft>
            </a:pPr>
            <a:r>
              <a:rPr lang="en-GB" altLang="en-US" sz="1273" dirty="0">
                <a:solidFill>
                  <a:prstClr val="black"/>
                </a:solidFill>
                <a:latin typeface="Calibri" pitchFamily="34" charset="0"/>
                <a:cs typeface="Arial" pitchFamily="34" charset="0"/>
              </a:rPr>
              <a:t>Please ignore the Wikipedia entry under my name for the time being. I find it extremely useful for many subjects but for some, especially contentious areas that involve forensic issues, as fast as colleagues try to correct and add material it is damaged by other editors who are not following Wikipedia guidelines, e.g. they rely on unchecked newspaper articles and unvalidated or old and biased quotes. It is therefore of interest that whilst my disability work gets a small mention, most space is given to sceptical or downright attacks on the existence of ritual abuse and especially abuse by Satanist </a:t>
            </a:r>
            <a:r>
              <a:rPr lang="en-GB" altLang="en-US" sz="1273" dirty="0" err="1">
                <a:solidFill>
                  <a:prstClr val="black"/>
                </a:solidFill>
                <a:latin typeface="Calibri" pitchFamily="34" charset="0"/>
                <a:cs typeface="Arial" pitchFamily="34" charset="0"/>
              </a:rPr>
              <a:t>pedophiles</a:t>
            </a:r>
            <a:r>
              <a:rPr lang="en-GB" altLang="en-US" sz="1273" dirty="0">
                <a:solidFill>
                  <a:prstClr val="black"/>
                </a:solidFill>
                <a:latin typeface="Calibri" pitchFamily="34" charset="0"/>
                <a:cs typeface="Arial" pitchFamily="34" charset="0"/>
              </a:rPr>
              <a:t>. </a:t>
            </a:r>
            <a:endParaRPr lang="en-GB" altLang="en-US" sz="1432" dirty="0">
              <a:solidFill>
                <a:prstClr val="black"/>
              </a:solidFill>
              <a:latin typeface="Calibri" pitchFamily="34" charset="0"/>
              <a:cs typeface="Arial" pitchFamily="34" charset="0"/>
            </a:endParaRPr>
          </a:p>
        </p:txBody>
      </p:sp>
      <p:sp>
        <p:nvSpPr>
          <p:cNvPr id="11" name="TextBox 10">
            <a:extLst>
              <a:ext uri="{FF2B5EF4-FFF2-40B4-BE49-F238E27FC236}">
                <a16:creationId xmlns:a16="http://schemas.microsoft.com/office/drawing/2014/main" id="{45B45EEA-8778-5D6F-E551-A32E4390437C}"/>
              </a:ext>
            </a:extLst>
          </p:cNvPr>
          <p:cNvSpPr txBox="1"/>
          <p:nvPr/>
        </p:nvSpPr>
        <p:spPr>
          <a:xfrm>
            <a:off x="5479148" y="5840965"/>
            <a:ext cx="4533973" cy="541658"/>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114" dirty="0">
                <a:solidFill>
                  <a:prstClr val="white">
                    <a:lumMod val="50000"/>
                  </a:prstClr>
                </a:solidFill>
                <a:latin typeface="Arial" panose="020B0604020202020204" pitchFamily="34" charset="0"/>
                <a:cs typeface="+mn-cs"/>
                <a:hlinkClick r:id="rId7"/>
              </a:rPr>
              <a:t>http://valeriesinason.co.uk/allpublications.html</a:t>
            </a:r>
            <a:endParaRPr lang="en-GB" sz="1114"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endParaRPr lang="en-GB" sz="1114"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endParaRPr lang="en-GB" sz="955" dirty="0">
              <a:solidFill>
                <a:prstClr val="white">
                  <a:lumMod val="50000"/>
                </a:prstClr>
              </a:solidFill>
              <a:latin typeface="Arial" panose="020B0604020202020204" pitchFamily="34" charset="0"/>
              <a:cs typeface="+mn-cs"/>
            </a:endParaRPr>
          </a:p>
        </p:txBody>
      </p:sp>
      <p:sp>
        <p:nvSpPr>
          <p:cNvPr id="12" name="TextBox 11">
            <a:extLst>
              <a:ext uri="{FF2B5EF4-FFF2-40B4-BE49-F238E27FC236}">
                <a16:creationId xmlns:a16="http://schemas.microsoft.com/office/drawing/2014/main" id="{91EA1F0D-1E1E-DA0D-0D09-3C3BFCEC2C6C}"/>
              </a:ext>
            </a:extLst>
          </p:cNvPr>
          <p:cNvSpPr txBox="1"/>
          <p:nvPr/>
        </p:nvSpPr>
        <p:spPr>
          <a:xfrm>
            <a:off x="5467781" y="6204693"/>
            <a:ext cx="3697903" cy="236575"/>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114" dirty="0">
                <a:solidFill>
                  <a:prstClr val="white">
                    <a:lumMod val="50000"/>
                  </a:prstClr>
                </a:solidFill>
                <a:latin typeface="Arial" panose="020B0604020202020204" pitchFamily="34" charset="0"/>
                <a:cs typeface="+mn-cs"/>
                <a:hlinkClick r:id="rId8"/>
              </a:rPr>
              <a:t>http://clinicds.co.uk/</a:t>
            </a:r>
            <a:r>
              <a:rPr lang="en-GB" sz="1114" dirty="0">
                <a:solidFill>
                  <a:prstClr val="white">
                    <a:lumMod val="50000"/>
                  </a:prstClr>
                </a:solidFill>
                <a:latin typeface="Arial" panose="020B0604020202020204" pitchFamily="34" charset="0"/>
                <a:cs typeface="+mn-cs"/>
              </a:rPr>
              <a:t> </a:t>
            </a:r>
            <a:endParaRPr lang="en-GB" sz="955" dirty="0">
              <a:solidFill>
                <a:prstClr val="white">
                  <a:lumMod val="50000"/>
                </a:prstClr>
              </a:solidFill>
              <a:latin typeface="Arial" panose="020B0604020202020204" pitchFamily="34" charset="0"/>
              <a:cs typeface="+mn-cs"/>
            </a:endParaRPr>
          </a:p>
        </p:txBody>
      </p:sp>
    </p:spTree>
    <p:extLst>
      <p:ext uri="{BB962C8B-B14F-4D97-AF65-F5344CB8AC3E}">
        <p14:creationId xmlns:p14="http://schemas.microsoft.com/office/powerpoint/2010/main" val="3613712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772765"/>
            <a:ext cx="10691813" cy="1049495"/>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fontAlgn="auto">
              <a:spcBef>
                <a:spcPts val="0"/>
              </a:spcBef>
              <a:spcAft>
                <a:spcPts val="0"/>
              </a:spcAft>
            </a:pPr>
            <a:endParaRPr lang="en-GB" sz="1579">
              <a:solidFill>
                <a:prstClr val="white"/>
              </a:solidFill>
              <a:latin typeface="Calibri"/>
            </a:endParaRPr>
          </a:p>
        </p:txBody>
      </p:sp>
      <p:sp>
        <p:nvSpPr>
          <p:cNvPr id="5" name="Content Placeholder 4"/>
          <p:cNvSpPr>
            <a:spLocks noGrp="1"/>
          </p:cNvSpPr>
          <p:nvPr>
            <p:ph idx="1"/>
          </p:nvPr>
        </p:nvSpPr>
        <p:spPr>
          <a:xfrm>
            <a:off x="583898" y="2176065"/>
            <a:ext cx="8920680" cy="4255973"/>
          </a:xfrm>
        </p:spPr>
        <p:txBody>
          <a:bodyPr>
            <a:normAutofit fontScale="92500" lnSpcReduction="10000"/>
          </a:bodyPr>
          <a:lstStyle/>
          <a:p>
            <a:r>
              <a:rPr lang="en-GB" sz="2105" b="1" dirty="0">
                <a:solidFill>
                  <a:schemeClr val="accent4">
                    <a:lumMod val="75000"/>
                  </a:schemeClr>
                </a:solidFill>
              </a:rPr>
              <a:t>Covers full spectrum from complex trauma through to false memories</a:t>
            </a:r>
          </a:p>
          <a:p>
            <a:r>
              <a:rPr lang="en-GB" sz="2105" b="1" dirty="0">
                <a:solidFill>
                  <a:schemeClr val="accent4">
                    <a:lumMod val="75000"/>
                  </a:schemeClr>
                </a:solidFill>
              </a:rPr>
              <a:t>Mentions Dissociative Disorders (formerly Multiple Personality Disorder)</a:t>
            </a:r>
          </a:p>
          <a:p>
            <a:r>
              <a:rPr lang="en-GB" sz="2105" b="1" dirty="0">
                <a:solidFill>
                  <a:schemeClr val="accent4">
                    <a:lumMod val="75000"/>
                  </a:schemeClr>
                </a:solidFill>
              </a:rPr>
              <a:t>UK Psychologists: Bernice Andrews, John Morton, Debra A. </a:t>
            </a:r>
            <a:r>
              <a:rPr lang="en-GB" sz="2105" b="1" dirty="0" err="1">
                <a:solidFill>
                  <a:schemeClr val="accent4">
                    <a:lumMod val="75000"/>
                  </a:schemeClr>
                </a:solidFill>
              </a:rPr>
              <a:t>Bekerian</a:t>
            </a:r>
            <a:r>
              <a:rPr lang="en-GB" sz="2105" b="1" dirty="0">
                <a:solidFill>
                  <a:schemeClr val="accent4">
                    <a:lumMod val="75000"/>
                  </a:schemeClr>
                </a:solidFill>
              </a:rPr>
              <a:t>, Chris R. Brewin, Graham M. Davies, Phil Morton  </a:t>
            </a:r>
          </a:p>
          <a:p>
            <a:r>
              <a:rPr lang="en-GB" sz="2105" b="1" dirty="0">
                <a:solidFill>
                  <a:schemeClr val="accent4">
                    <a:lumMod val="75000"/>
                  </a:schemeClr>
                </a:solidFill>
              </a:rPr>
              <a:t>In line with Trauma literature</a:t>
            </a:r>
          </a:p>
          <a:p>
            <a:r>
              <a:rPr lang="en-GB" sz="2105" b="1" dirty="0">
                <a:solidFill>
                  <a:schemeClr val="accent4">
                    <a:lumMod val="75000"/>
                  </a:schemeClr>
                </a:solidFill>
              </a:rPr>
              <a:t>Not on BPS website – request from BPS Office or ichinendaimoku@gmail.com </a:t>
            </a:r>
          </a:p>
          <a:p>
            <a:endParaRPr lang="en-GB" sz="2105" b="1" dirty="0">
              <a:solidFill>
                <a:schemeClr val="accent4">
                  <a:lumMod val="75000"/>
                </a:schemeClr>
              </a:solidFill>
            </a:endParaRPr>
          </a:p>
          <a:p>
            <a:pPr marL="0" indent="0">
              <a:buNone/>
            </a:pPr>
            <a:r>
              <a:rPr lang="en-GB" sz="2105" b="1" dirty="0">
                <a:solidFill>
                  <a:schemeClr val="accent4">
                    <a:lumMod val="75000"/>
                  </a:schemeClr>
                </a:solidFill>
              </a:rPr>
              <a:t>Article in The Psychologist May 1995 (pp. 209-214):</a:t>
            </a:r>
          </a:p>
          <a:p>
            <a:pPr marL="0" indent="0">
              <a:buNone/>
            </a:pPr>
            <a:endParaRPr lang="en-GB" sz="2105" b="1" dirty="0">
              <a:solidFill>
                <a:schemeClr val="accent4">
                  <a:lumMod val="75000"/>
                </a:schemeClr>
              </a:solidFill>
              <a:hlinkClick r:id="rId2"/>
            </a:endParaRPr>
          </a:p>
          <a:p>
            <a:pPr marL="0" indent="0">
              <a:buNone/>
            </a:pPr>
            <a:r>
              <a:rPr lang="en-GB" sz="2105" b="1" dirty="0">
                <a:solidFill>
                  <a:schemeClr val="accent4">
                    <a:lumMod val="75000"/>
                  </a:schemeClr>
                </a:solidFill>
                <a:hlinkClick r:id="rId2"/>
              </a:rPr>
              <a:t>https://thepsychologist.bps.org.uk/volume-8/edition-5</a:t>
            </a:r>
            <a:endParaRPr lang="en-GB" sz="2105" b="1" dirty="0">
              <a:solidFill>
                <a:schemeClr val="accent4">
                  <a:lumMod val="75000"/>
                </a:schemeClr>
              </a:solidFill>
            </a:endParaRPr>
          </a:p>
          <a:p>
            <a:endParaRPr lang="en-GB" sz="2105" b="1" dirty="0">
              <a:solidFill>
                <a:schemeClr val="accent4">
                  <a:lumMod val="75000"/>
                </a:schemeClr>
              </a:solidFill>
            </a:endParaRPr>
          </a:p>
          <a:p>
            <a:pPr marL="0" indent="0">
              <a:buNone/>
            </a:pPr>
            <a:r>
              <a:rPr lang="en-GB" sz="2105" b="1" dirty="0">
                <a:solidFill>
                  <a:schemeClr val="accent4">
                    <a:lumMod val="75000"/>
                  </a:schemeClr>
                </a:solidFill>
              </a:rPr>
              <a:t>Across 1083 survey respondents (overall responsive rate: 27%) 13% of respondents worked with clients reporting SRA and believed them (15% had clients reporting SRA)</a:t>
            </a:r>
          </a:p>
          <a:p>
            <a:endParaRPr lang="en-GB" dirty="0">
              <a:solidFill>
                <a:schemeClr val="accent4">
                  <a:lumMod val="75000"/>
                </a:schemeClr>
              </a:solidFill>
            </a:endParaRPr>
          </a:p>
        </p:txBody>
      </p:sp>
      <p:sp>
        <p:nvSpPr>
          <p:cNvPr id="8" name="TextBox 7"/>
          <p:cNvSpPr txBox="1"/>
          <p:nvPr/>
        </p:nvSpPr>
        <p:spPr>
          <a:xfrm>
            <a:off x="1493900" y="913240"/>
            <a:ext cx="7767160" cy="1226105"/>
          </a:xfrm>
          <a:prstGeom prst="rect">
            <a:avLst/>
          </a:prstGeom>
          <a:noFill/>
        </p:spPr>
        <p:txBody>
          <a:bodyPr wrap="square" rtlCol="0">
            <a:spAutoFit/>
          </a:bodyPr>
          <a:lstStyle/>
          <a:p>
            <a:pPr defTabSz="801929" fontAlgn="auto">
              <a:spcBef>
                <a:spcPts val="0"/>
              </a:spcBef>
              <a:spcAft>
                <a:spcPts val="0"/>
              </a:spcAft>
            </a:pPr>
            <a:r>
              <a:rPr lang="en-GB" altLang="de-DE" sz="2456" dirty="0">
                <a:solidFill>
                  <a:prstClr val="white"/>
                </a:solidFill>
                <a:latin typeface="Arial" panose="020B0604020202020204" pitchFamily="34" charset="0"/>
                <a:cs typeface="+mn-cs"/>
              </a:rPr>
              <a:t>“</a:t>
            </a:r>
            <a:r>
              <a:rPr lang="en-GB" sz="2456" dirty="0">
                <a:solidFill>
                  <a:prstClr val="white"/>
                </a:solidFill>
                <a:effectLst>
                  <a:outerShdw blurRad="38100" dist="38100" dir="2700000" algn="tl">
                    <a:srgbClr val="000000">
                      <a:alpha val="43137"/>
                    </a:srgbClr>
                  </a:outerShdw>
                </a:effectLst>
                <a:latin typeface="Calibri"/>
                <a:cs typeface="+mn-cs"/>
              </a:rPr>
              <a:t>Recovered Memories. The Report of the Working Party of The British Psychological Society” (1995)</a:t>
            </a:r>
          </a:p>
          <a:p>
            <a:pPr defTabSz="801929" fontAlgn="auto">
              <a:spcBef>
                <a:spcPts val="0"/>
              </a:spcBef>
              <a:spcAft>
                <a:spcPts val="0"/>
              </a:spcAft>
            </a:pPr>
            <a:endParaRPr lang="en-GB" sz="2456" dirty="0">
              <a:solidFill>
                <a:prstClr val="white"/>
              </a:solidFill>
              <a:effectLst>
                <a:outerShdw blurRad="38100" dist="38100" dir="2700000" algn="tl">
                  <a:srgbClr val="000000">
                    <a:alpha val="43137"/>
                  </a:srgbClr>
                </a:outerShdw>
              </a:effectLst>
              <a:latin typeface="Calibri"/>
              <a:cs typeface="+mn-cs"/>
            </a:endParaRPr>
          </a:p>
        </p:txBody>
      </p:sp>
    </p:spTree>
    <p:extLst>
      <p:ext uri="{BB962C8B-B14F-4D97-AF65-F5344CB8AC3E}">
        <p14:creationId xmlns:p14="http://schemas.microsoft.com/office/powerpoint/2010/main" val="64484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783EE-FFCC-FEB0-32C5-B8024071C9D5}"/>
              </a:ext>
            </a:extLst>
          </p:cNvPr>
          <p:cNvPicPr>
            <a:picLocks noChangeAspect="1"/>
          </p:cNvPicPr>
          <p:nvPr/>
        </p:nvPicPr>
        <p:blipFill rotWithShape="1">
          <a:blip r:embed="rId2"/>
          <a:srcRect l="36000" t="25330" r="25075" b="13411"/>
          <a:stretch/>
        </p:blipFill>
        <p:spPr>
          <a:xfrm rot="5400000">
            <a:off x="5216607" y="1311379"/>
            <a:ext cx="5796966" cy="4936916"/>
          </a:xfrm>
          <a:prstGeom prst="rect">
            <a:avLst/>
          </a:prstGeom>
        </p:spPr>
      </p:pic>
      <p:pic>
        <p:nvPicPr>
          <p:cNvPr id="5" name="Picture 4">
            <a:extLst>
              <a:ext uri="{FF2B5EF4-FFF2-40B4-BE49-F238E27FC236}">
                <a16:creationId xmlns:a16="http://schemas.microsoft.com/office/drawing/2014/main" id="{C37F95D2-450E-577F-68A8-897D33E0486C}"/>
              </a:ext>
            </a:extLst>
          </p:cNvPr>
          <p:cNvPicPr>
            <a:picLocks noChangeAspect="1"/>
          </p:cNvPicPr>
          <p:nvPr/>
        </p:nvPicPr>
        <p:blipFill rotWithShape="1">
          <a:blip r:embed="rId3"/>
          <a:srcRect l="37422" t="25265" r="26640" b="17132"/>
          <a:stretch/>
        </p:blipFill>
        <p:spPr>
          <a:xfrm rot="5400000">
            <a:off x="89286" y="1254641"/>
            <a:ext cx="5629908" cy="4883334"/>
          </a:xfrm>
          <a:prstGeom prst="rect">
            <a:avLst/>
          </a:prstGeom>
        </p:spPr>
      </p:pic>
    </p:spTree>
    <p:extLst>
      <p:ext uri="{BB962C8B-B14F-4D97-AF65-F5344CB8AC3E}">
        <p14:creationId xmlns:p14="http://schemas.microsoft.com/office/powerpoint/2010/main" val="3252938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7B6AC-2D78-72FA-B006-C9E3142BF184}"/>
              </a:ext>
            </a:extLst>
          </p:cNvPr>
          <p:cNvPicPr>
            <a:picLocks noChangeAspect="1"/>
          </p:cNvPicPr>
          <p:nvPr/>
        </p:nvPicPr>
        <p:blipFill rotWithShape="1">
          <a:blip r:embed="rId2"/>
          <a:srcRect l="42596" t="19961" r="24418" b="1458"/>
          <a:stretch/>
        </p:blipFill>
        <p:spPr>
          <a:xfrm>
            <a:off x="31139" y="772765"/>
            <a:ext cx="4601672" cy="5932398"/>
          </a:xfrm>
          <a:prstGeom prst="rect">
            <a:avLst/>
          </a:prstGeom>
        </p:spPr>
      </p:pic>
      <p:pic>
        <p:nvPicPr>
          <p:cNvPr id="7" name="Picture 6">
            <a:extLst>
              <a:ext uri="{FF2B5EF4-FFF2-40B4-BE49-F238E27FC236}">
                <a16:creationId xmlns:a16="http://schemas.microsoft.com/office/drawing/2014/main" id="{B4993B71-BB6B-5651-06AC-FAD706D5EBE3}"/>
              </a:ext>
            </a:extLst>
          </p:cNvPr>
          <p:cNvPicPr>
            <a:picLocks noChangeAspect="1"/>
          </p:cNvPicPr>
          <p:nvPr/>
        </p:nvPicPr>
        <p:blipFill rotWithShape="1">
          <a:blip r:embed="rId3"/>
          <a:srcRect l="37354" t="21306" r="34757" b="4418"/>
          <a:stretch/>
        </p:blipFill>
        <p:spPr>
          <a:xfrm>
            <a:off x="6563010" y="772765"/>
            <a:ext cx="4097663" cy="5905771"/>
          </a:xfrm>
          <a:prstGeom prst="rect">
            <a:avLst/>
          </a:prstGeom>
        </p:spPr>
      </p:pic>
      <p:pic>
        <p:nvPicPr>
          <p:cNvPr id="8" name="Picture 7">
            <a:extLst>
              <a:ext uri="{FF2B5EF4-FFF2-40B4-BE49-F238E27FC236}">
                <a16:creationId xmlns:a16="http://schemas.microsoft.com/office/drawing/2014/main" id="{17038A4D-F444-2D26-3DA8-B3D7D79DC614}"/>
              </a:ext>
            </a:extLst>
          </p:cNvPr>
          <p:cNvPicPr>
            <a:picLocks noChangeAspect="1"/>
          </p:cNvPicPr>
          <p:nvPr/>
        </p:nvPicPr>
        <p:blipFill rotWithShape="1">
          <a:blip r:embed="rId4"/>
          <a:srcRect l="59959" t="48017" r="13106" b="24398"/>
          <a:stretch/>
        </p:blipFill>
        <p:spPr>
          <a:xfrm>
            <a:off x="4206656" y="888925"/>
            <a:ext cx="2506613" cy="1389145"/>
          </a:xfrm>
          <a:prstGeom prst="rect">
            <a:avLst/>
          </a:prstGeom>
        </p:spPr>
      </p:pic>
    </p:spTree>
    <p:extLst>
      <p:ext uri="{BB962C8B-B14F-4D97-AF65-F5344CB8AC3E}">
        <p14:creationId xmlns:p14="http://schemas.microsoft.com/office/powerpoint/2010/main" val="265653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ACA1E4-EE9B-4AC0-A474-01A5082F5D14}"/>
              </a:ext>
            </a:extLst>
          </p:cNvPr>
          <p:cNvSpPr txBox="1"/>
          <p:nvPr/>
        </p:nvSpPr>
        <p:spPr>
          <a:xfrm>
            <a:off x="388144" y="274638"/>
            <a:ext cx="9910762" cy="7986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rPr>
              <a:t>3. Dr Ashley Conway</a:t>
            </a:r>
          </a:p>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ea typeface="Microsoft YaHei" pitchFamily="2"/>
                <a:cs typeface="Mangal" pitchFamily="2"/>
              </a:rPr>
              <a:t>Book Chapters</a:t>
            </a:r>
            <a:endParaRPr lang="en-GB" sz="2400" b="1" dirty="0">
              <a:solidFill>
                <a:schemeClr val="bg1">
                  <a:lumMod val="50000"/>
                </a:schemeClr>
              </a:solidFill>
              <a:latin typeface="Arial" pitchFamily="18"/>
              <a:ea typeface="Microsoft YaHei" pitchFamily="2"/>
              <a:cs typeface="Mangal" pitchFamily="2"/>
            </a:endParaRPr>
          </a:p>
        </p:txBody>
      </p:sp>
      <p:pic>
        <p:nvPicPr>
          <p:cNvPr id="8" name="Picture 7">
            <a:extLst>
              <a:ext uri="{FF2B5EF4-FFF2-40B4-BE49-F238E27FC236}">
                <a16:creationId xmlns:a16="http://schemas.microsoft.com/office/drawing/2014/main" id="{5C07C837-4327-9172-3AC1-03E516438D76}"/>
              </a:ext>
            </a:extLst>
          </p:cNvPr>
          <p:cNvPicPr>
            <a:picLocks noChangeAspect="1"/>
          </p:cNvPicPr>
          <p:nvPr/>
        </p:nvPicPr>
        <p:blipFill rotWithShape="1">
          <a:blip r:embed="rId3"/>
          <a:srcRect l="19177" t="23659" r="47862" b="17074"/>
          <a:stretch/>
        </p:blipFill>
        <p:spPr>
          <a:xfrm>
            <a:off x="5343525" y="1243457"/>
            <a:ext cx="3371794" cy="3280718"/>
          </a:xfrm>
          <a:prstGeom prst="rect">
            <a:avLst/>
          </a:prstGeom>
        </p:spPr>
      </p:pic>
      <p:sp>
        <p:nvSpPr>
          <p:cNvPr id="10" name="TextBox 9">
            <a:extLst>
              <a:ext uri="{FF2B5EF4-FFF2-40B4-BE49-F238E27FC236}">
                <a16:creationId xmlns:a16="http://schemas.microsoft.com/office/drawing/2014/main" id="{6034A002-D842-1F3D-C08B-5DD3E2A7E5B4}"/>
              </a:ext>
            </a:extLst>
          </p:cNvPr>
          <p:cNvSpPr txBox="1"/>
          <p:nvPr/>
        </p:nvSpPr>
        <p:spPr>
          <a:xfrm>
            <a:off x="413728" y="2201370"/>
            <a:ext cx="5657794" cy="5078313"/>
          </a:xfrm>
          <a:prstGeom prst="rect">
            <a:avLst/>
          </a:prstGeom>
          <a:noFill/>
        </p:spPr>
        <p:txBody>
          <a:bodyPr wrap="square">
            <a:spAutoFit/>
          </a:bodyPr>
          <a:lstStyle/>
          <a:p>
            <a:r>
              <a:rPr lang="en-GB" dirty="0"/>
              <a:t>She likes to draw pictures of herself</a:t>
            </a:r>
          </a:p>
          <a:p>
            <a:r>
              <a:rPr lang="en-GB" dirty="0"/>
              <a:t>And giant men in a dwarf world</a:t>
            </a:r>
          </a:p>
          <a:p>
            <a:r>
              <a:rPr lang="en-GB" dirty="0"/>
              <a:t>She knows stories she never tells</a:t>
            </a:r>
          </a:p>
          <a:p>
            <a:r>
              <a:rPr lang="en-GB" dirty="0"/>
              <a:t>Most of them she has experienced herself</a:t>
            </a:r>
          </a:p>
          <a:p>
            <a:r>
              <a:rPr lang="en-GB" dirty="0"/>
              <a:t>Like the one about the big bad wolf</a:t>
            </a:r>
          </a:p>
          <a:p>
            <a:r>
              <a:rPr lang="en-GB" dirty="0"/>
              <a:t>Who comes now and then</a:t>
            </a:r>
          </a:p>
          <a:p>
            <a:r>
              <a:rPr lang="en-GB" dirty="0"/>
              <a:t>And every time he asks her</a:t>
            </a:r>
          </a:p>
          <a:p>
            <a:r>
              <a:rPr lang="en-GB" dirty="0"/>
              <a:t>That she should never say a word</a:t>
            </a:r>
          </a:p>
          <a:p>
            <a:r>
              <a:rPr lang="en-GB" dirty="0"/>
              <a:t>Or he'll punish her terribly</a:t>
            </a:r>
          </a:p>
          <a:p>
            <a:endParaRPr lang="en-GB" dirty="0"/>
          </a:p>
          <a:p>
            <a:r>
              <a:rPr lang="en-GB" dirty="0"/>
              <a:t>When her mommy takes her in her arms</a:t>
            </a:r>
          </a:p>
          <a:p>
            <a:r>
              <a:rPr lang="en-GB" dirty="0"/>
              <a:t>She wants to cry and confess everything</a:t>
            </a:r>
          </a:p>
          <a:p>
            <a:r>
              <a:rPr lang="en-GB" dirty="0"/>
              <a:t>But she's afraid and ashamed</a:t>
            </a:r>
          </a:p>
          <a:p>
            <a:r>
              <a:rPr lang="en-GB" dirty="0"/>
              <a:t>She doesn't know what to do and tries to look away</a:t>
            </a:r>
          </a:p>
          <a:p>
            <a:r>
              <a:rPr lang="en-GB" dirty="0"/>
              <a:t>When the bad wolf comes every now and then</a:t>
            </a:r>
          </a:p>
          <a:p>
            <a:r>
              <a:rPr lang="en-GB" dirty="0"/>
              <a:t>And asks her every time</a:t>
            </a:r>
          </a:p>
          <a:p>
            <a:r>
              <a:rPr lang="en-GB" dirty="0"/>
              <a:t>That she never say a word</a:t>
            </a:r>
          </a:p>
          <a:p>
            <a:r>
              <a:rPr lang="en-GB" dirty="0"/>
              <a:t>Because he'll punish her terribly if she does</a:t>
            </a:r>
          </a:p>
        </p:txBody>
      </p:sp>
      <p:sp>
        <p:nvSpPr>
          <p:cNvPr id="11" name="TextBox 10">
            <a:extLst>
              <a:ext uri="{FF2B5EF4-FFF2-40B4-BE49-F238E27FC236}">
                <a16:creationId xmlns:a16="http://schemas.microsoft.com/office/drawing/2014/main" id="{68DB0AE4-91E9-1AAB-4090-A95506CE87B7}"/>
              </a:ext>
            </a:extLst>
          </p:cNvPr>
          <p:cNvSpPr txBox="1"/>
          <p:nvPr/>
        </p:nvSpPr>
        <p:spPr>
          <a:xfrm>
            <a:off x="5345906" y="4618037"/>
            <a:ext cx="5285545" cy="2862322"/>
          </a:xfrm>
          <a:prstGeom prst="rect">
            <a:avLst/>
          </a:prstGeom>
          <a:noFill/>
        </p:spPr>
        <p:txBody>
          <a:bodyPr wrap="square">
            <a:spAutoFit/>
          </a:bodyPr>
          <a:lstStyle/>
          <a:p>
            <a:r>
              <a:rPr lang="en-GB" dirty="0"/>
              <a:t>She's as shy as a deer</a:t>
            </a:r>
          </a:p>
          <a:p>
            <a:r>
              <a:rPr lang="en-GB" dirty="0"/>
              <a:t>You hardly notice her, because she doesn't talk much She prefers to keep to herself</a:t>
            </a:r>
          </a:p>
          <a:p>
            <a:r>
              <a:rPr lang="en-GB" dirty="0"/>
              <a:t>Prays to God and wishes</a:t>
            </a:r>
          </a:p>
          <a:p>
            <a:r>
              <a:rPr lang="en-GB" dirty="0"/>
              <a:t>That the wicked wolf never comes again</a:t>
            </a:r>
          </a:p>
          <a:p>
            <a:r>
              <a:rPr lang="en-GB" dirty="0"/>
              <a:t>And with a firm grip around her neck demands</a:t>
            </a:r>
          </a:p>
          <a:p>
            <a:r>
              <a:rPr lang="en-GB" dirty="0"/>
              <a:t>That she never says a word to anyone</a:t>
            </a:r>
          </a:p>
          <a:p>
            <a:r>
              <a:rPr lang="en-GB" dirty="0"/>
              <a:t>Because otherwise he will punish her terribly</a:t>
            </a:r>
          </a:p>
          <a:p>
            <a:r>
              <a:rPr lang="en-GB" dirty="0"/>
              <a:t>That she never says a word to anyone</a:t>
            </a:r>
          </a:p>
          <a:p>
            <a:r>
              <a:rPr lang="en-GB" dirty="0"/>
              <a:t>Because he'll punish her terribly if she does</a:t>
            </a:r>
          </a:p>
        </p:txBody>
      </p:sp>
      <p:sp>
        <p:nvSpPr>
          <p:cNvPr id="13" name="TextBox 12">
            <a:extLst>
              <a:ext uri="{FF2B5EF4-FFF2-40B4-BE49-F238E27FC236}">
                <a16:creationId xmlns:a16="http://schemas.microsoft.com/office/drawing/2014/main" id="{4E9CFF69-5F7C-DBAB-E32A-608201B549A9}"/>
              </a:ext>
            </a:extLst>
          </p:cNvPr>
          <p:cNvSpPr txBox="1"/>
          <p:nvPr/>
        </p:nvSpPr>
        <p:spPr>
          <a:xfrm>
            <a:off x="469106" y="1452656"/>
            <a:ext cx="5364126" cy="646331"/>
          </a:xfrm>
          <a:prstGeom prst="rect">
            <a:avLst/>
          </a:prstGeom>
          <a:noFill/>
        </p:spPr>
        <p:txBody>
          <a:bodyPr wrap="square">
            <a:spAutoFit/>
          </a:bodyPr>
          <a:lstStyle/>
          <a:p>
            <a:r>
              <a:rPr lang="en-GB" b="1" dirty="0"/>
              <a:t>Die </a:t>
            </a:r>
            <a:r>
              <a:rPr lang="en-GB" b="1" dirty="0" err="1"/>
              <a:t>Toten</a:t>
            </a:r>
            <a:r>
              <a:rPr lang="en-GB" b="1" dirty="0"/>
              <a:t> Hosen:</a:t>
            </a:r>
          </a:p>
          <a:p>
            <a:r>
              <a:rPr lang="en-GB" b="1" dirty="0"/>
              <a:t>Bad Wolf (1996)</a:t>
            </a:r>
          </a:p>
        </p:txBody>
      </p:sp>
    </p:spTree>
    <p:extLst>
      <p:ext uri="{BB962C8B-B14F-4D97-AF65-F5344CB8AC3E}">
        <p14:creationId xmlns:p14="http://schemas.microsoft.com/office/powerpoint/2010/main" val="71078472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3300D-5D26-41EC-878F-190112A35D2D}"/>
              </a:ext>
            </a:extLst>
          </p:cNvPr>
          <p:cNvPicPr>
            <a:picLocks noChangeAspect="1"/>
          </p:cNvPicPr>
          <p:nvPr/>
        </p:nvPicPr>
        <p:blipFill rotWithShape="1">
          <a:blip r:embed="rId3"/>
          <a:srcRect l="34321" t="17058" r="38597" b="9455"/>
          <a:stretch/>
        </p:blipFill>
        <p:spPr>
          <a:xfrm>
            <a:off x="392906" y="1632200"/>
            <a:ext cx="3276600" cy="5001126"/>
          </a:xfrm>
          <a:prstGeom prst="rect">
            <a:avLst/>
          </a:prstGeom>
        </p:spPr>
      </p:pic>
      <p:pic>
        <p:nvPicPr>
          <p:cNvPr id="3" name="Picture 2">
            <a:extLst>
              <a:ext uri="{FF2B5EF4-FFF2-40B4-BE49-F238E27FC236}">
                <a16:creationId xmlns:a16="http://schemas.microsoft.com/office/drawing/2014/main" id="{3C302810-4233-498E-A336-BF36E02A2CE5}"/>
              </a:ext>
            </a:extLst>
          </p:cNvPr>
          <p:cNvPicPr>
            <a:picLocks noChangeAspect="1"/>
          </p:cNvPicPr>
          <p:nvPr/>
        </p:nvPicPr>
        <p:blipFill rotWithShape="1">
          <a:blip r:embed="rId4"/>
          <a:srcRect l="37172" t="22126" r="41448" b="61403"/>
          <a:stretch/>
        </p:blipFill>
        <p:spPr>
          <a:xfrm>
            <a:off x="3945000" y="2332037"/>
            <a:ext cx="6154615" cy="2667000"/>
          </a:xfrm>
          <a:prstGeom prst="rect">
            <a:avLst/>
          </a:prstGeom>
        </p:spPr>
      </p:pic>
      <p:pic>
        <p:nvPicPr>
          <p:cNvPr id="4" name="Picture 3">
            <a:extLst>
              <a:ext uri="{FF2B5EF4-FFF2-40B4-BE49-F238E27FC236}">
                <a16:creationId xmlns:a16="http://schemas.microsoft.com/office/drawing/2014/main" id="{7F1E30A7-6759-4078-8A91-AAAB1E40BDFA}"/>
              </a:ext>
            </a:extLst>
          </p:cNvPr>
          <p:cNvPicPr>
            <a:picLocks noChangeAspect="1"/>
          </p:cNvPicPr>
          <p:nvPr/>
        </p:nvPicPr>
        <p:blipFill rotWithShape="1">
          <a:blip r:embed="rId5"/>
          <a:srcRect l="37336" t="32262" r="43349" b="63650"/>
          <a:stretch/>
        </p:blipFill>
        <p:spPr>
          <a:xfrm>
            <a:off x="3821905" y="1265237"/>
            <a:ext cx="6400801" cy="762000"/>
          </a:xfrm>
          <a:prstGeom prst="rect">
            <a:avLst/>
          </a:prstGeom>
        </p:spPr>
      </p:pic>
      <p:pic>
        <p:nvPicPr>
          <p:cNvPr id="5" name="Picture 4">
            <a:extLst>
              <a:ext uri="{FF2B5EF4-FFF2-40B4-BE49-F238E27FC236}">
                <a16:creationId xmlns:a16="http://schemas.microsoft.com/office/drawing/2014/main" id="{4D532596-29D5-4A9E-B158-9F7FBEB1AC63}"/>
              </a:ext>
            </a:extLst>
          </p:cNvPr>
          <p:cNvPicPr>
            <a:picLocks noChangeAspect="1"/>
          </p:cNvPicPr>
          <p:nvPr/>
        </p:nvPicPr>
        <p:blipFill rotWithShape="1">
          <a:blip r:embed="rId6"/>
          <a:srcRect l="32895" t="50000" r="34321" b="37330"/>
          <a:stretch/>
        </p:blipFill>
        <p:spPr>
          <a:xfrm>
            <a:off x="4065075" y="5245321"/>
            <a:ext cx="6228017" cy="1353916"/>
          </a:xfrm>
          <a:prstGeom prst="rect">
            <a:avLst/>
          </a:prstGeom>
        </p:spPr>
      </p:pic>
      <p:sp>
        <p:nvSpPr>
          <p:cNvPr id="6" name="TextBox 5">
            <a:extLst>
              <a:ext uri="{FF2B5EF4-FFF2-40B4-BE49-F238E27FC236}">
                <a16:creationId xmlns:a16="http://schemas.microsoft.com/office/drawing/2014/main" id="{D1ACA1E4-EE9B-4AC0-A474-01A5082F5D14}"/>
              </a:ext>
            </a:extLst>
          </p:cNvPr>
          <p:cNvSpPr txBox="1"/>
          <p:nvPr/>
        </p:nvSpPr>
        <p:spPr>
          <a:xfrm>
            <a:off x="388144" y="274638"/>
            <a:ext cx="9910762" cy="7986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rPr>
              <a:t>3. Dr Ashley Conway</a:t>
            </a:r>
          </a:p>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ea typeface="Microsoft YaHei" pitchFamily="2"/>
                <a:cs typeface="Mangal" pitchFamily="2"/>
              </a:rPr>
              <a:t>Book Chapter 1998</a:t>
            </a:r>
            <a:endParaRPr lang="en-GB" sz="2400" b="1"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402139654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06984" y="274637"/>
            <a:ext cx="3392400" cy="830997"/>
          </a:xfrm>
          <a:prstGeom prst="rect">
            <a:avLst/>
          </a:prstGeom>
          <a:noFill/>
        </p:spPr>
        <p:txBody>
          <a:bodyPr wrap="square" rtlCol="0">
            <a:spAutoFit/>
          </a:bodyPr>
          <a:lstStyle/>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rPr>
              <a:t>TRAUMA &amp; MEMORY</a:t>
            </a:r>
          </a:p>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ea typeface="Microsoft YaHei" pitchFamily="2"/>
                <a:cs typeface="Mangal" pitchFamily="2"/>
              </a:rPr>
              <a:t>(2021)</a:t>
            </a:r>
            <a:endParaRPr lang="en-GB" sz="2400" b="1" dirty="0">
              <a:solidFill>
                <a:schemeClr val="bg1">
                  <a:lumMod val="50000"/>
                </a:schemeClr>
              </a:solidFill>
              <a:latin typeface="Arial" pitchFamily="18"/>
              <a:ea typeface="Microsoft YaHei" pitchFamily="2"/>
              <a:cs typeface="Mangal" pitchFamily="2"/>
            </a:endParaRPr>
          </a:p>
        </p:txBody>
      </p:sp>
      <p:pic>
        <p:nvPicPr>
          <p:cNvPr id="4" name="Picture 3">
            <a:extLst>
              <a:ext uri="{FF2B5EF4-FFF2-40B4-BE49-F238E27FC236}">
                <a16:creationId xmlns:a16="http://schemas.microsoft.com/office/drawing/2014/main" id="{8D793A47-63DF-4E4C-94C3-EDFB4272150B}"/>
              </a:ext>
            </a:extLst>
          </p:cNvPr>
          <p:cNvPicPr>
            <a:picLocks noChangeAspect="1"/>
          </p:cNvPicPr>
          <p:nvPr/>
        </p:nvPicPr>
        <p:blipFill rotWithShape="1">
          <a:blip r:embed="rId3"/>
          <a:srcRect l="2332" t="53011" r="82895" b="6038"/>
          <a:stretch/>
        </p:blipFill>
        <p:spPr>
          <a:xfrm>
            <a:off x="478970" y="1622266"/>
            <a:ext cx="3114336" cy="4672171"/>
          </a:xfrm>
          <a:prstGeom prst="rect">
            <a:avLst/>
          </a:prstGeom>
        </p:spPr>
      </p:pic>
      <p:pic>
        <p:nvPicPr>
          <p:cNvPr id="10" name="Picture 9">
            <a:extLst>
              <a:ext uri="{FF2B5EF4-FFF2-40B4-BE49-F238E27FC236}">
                <a16:creationId xmlns:a16="http://schemas.microsoft.com/office/drawing/2014/main" id="{00FBEC45-7A0A-CF43-2883-176A9663297A}"/>
              </a:ext>
            </a:extLst>
          </p:cNvPr>
          <p:cNvPicPr>
            <a:picLocks noChangeAspect="1"/>
          </p:cNvPicPr>
          <p:nvPr/>
        </p:nvPicPr>
        <p:blipFill rotWithShape="1">
          <a:blip r:embed="rId4"/>
          <a:srcRect l="25768" t="26294" r="43586" b="23660"/>
          <a:stretch/>
        </p:blipFill>
        <p:spPr>
          <a:xfrm>
            <a:off x="3660590" y="1265237"/>
            <a:ext cx="6639424" cy="5867400"/>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D7840-91E0-36C7-0AC2-2C0D02567A5A}"/>
              </a:ext>
            </a:extLst>
          </p:cNvPr>
          <p:cNvPicPr>
            <a:picLocks noChangeAspect="1"/>
          </p:cNvPicPr>
          <p:nvPr/>
        </p:nvPicPr>
        <p:blipFill rotWithShape="1">
          <a:blip r:embed="rId3"/>
          <a:srcRect l="26481" t="27611" r="43586" b="13124"/>
          <a:stretch/>
        </p:blipFill>
        <p:spPr>
          <a:xfrm>
            <a:off x="353212" y="1908506"/>
            <a:ext cx="5231454" cy="5605131"/>
          </a:xfrm>
          <a:prstGeom prst="rect">
            <a:avLst/>
          </a:prstGeom>
        </p:spPr>
      </p:pic>
      <p:pic>
        <p:nvPicPr>
          <p:cNvPr id="5" name="Picture 4">
            <a:extLst>
              <a:ext uri="{FF2B5EF4-FFF2-40B4-BE49-F238E27FC236}">
                <a16:creationId xmlns:a16="http://schemas.microsoft.com/office/drawing/2014/main" id="{EE127003-ACCD-8C89-27E4-0039D4DAFD54}"/>
              </a:ext>
            </a:extLst>
          </p:cNvPr>
          <p:cNvPicPr>
            <a:picLocks noChangeAspect="1"/>
          </p:cNvPicPr>
          <p:nvPr/>
        </p:nvPicPr>
        <p:blipFill rotWithShape="1">
          <a:blip r:embed="rId4"/>
          <a:srcRect l="24232" t="29341" r="46311" b="26604"/>
          <a:stretch/>
        </p:blipFill>
        <p:spPr>
          <a:xfrm>
            <a:off x="5117306" y="3170237"/>
            <a:ext cx="5410200" cy="4378551"/>
          </a:xfrm>
          <a:prstGeom prst="rect">
            <a:avLst/>
          </a:prstGeom>
        </p:spPr>
      </p:pic>
      <p:pic>
        <p:nvPicPr>
          <p:cNvPr id="7" name="Picture 6">
            <a:extLst>
              <a:ext uri="{FF2B5EF4-FFF2-40B4-BE49-F238E27FC236}">
                <a16:creationId xmlns:a16="http://schemas.microsoft.com/office/drawing/2014/main" id="{286662B0-5CB6-4643-EAA6-80C25738871C}"/>
              </a:ext>
            </a:extLst>
          </p:cNvPr>
          <p:cNvPicPr>
            <a:picLocks noChangeAspect="1"/>
          </p:cNvPicPr>
          <p:nvPr/>
        </p:nvPicPr>
        <p:blipFill rotWithShape="1">
          <a:blip r:embed="rId5"/>
          <a:srcRect l="26481" t="60536" r="43586" b="13123"/>
          <a:stretch/>
        </p:blipFill>
        <p:spPr>
          <a:xfrm>
            <a:off x="6178084" y="1189037"/>
            <a:ext cx="4160517" cy="1981200"/>
          </a:xfrm>
          <a:prstGeom prst="rect">
            <a:avLst/>
          </a:prstGeom>
        </p:spPr>
      </p:pic>
      <p:sp>
        <p:nvSpPr>
          <p:cNvPr id="8" name="TextBox 7">
            <a:extLst>
              <a:ext uri="{FF2B5EF4-FFF2-40B4-BE49-F238E27FC236}">
                <a16:creationId xmlns:a16="http://schemas.microsoft.com/office/drawing/2014/main" id="{EA4688F5-61E6-7913-23C7-B9D5B6D865B5}"/>
              </a:ext>
            </a:extLst>
          </p:cNvPr>
          <p:cNvSpPr txBox="1"/>
          <p:nvPr/>
        </p:nvSpPr>
        <p:spPr>
          <a:xfrm>
            <a:off x="3606984" y="274637"/>
            <a:ext cx="3392400" cy="830997"/>
          </a:xfrm>
          <a:prstGeom prst="rect">
            <a:avLst/>
          </a:prstGeom>
          <a:noFill/>
        </p:spPr>
        <p:txBody>
          <a:bodyPr wrap="square" rtlCol="0">
            <a:spAutoFit/>
          </a:bodyPr>
          <a:lstStyle/>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rPr>
              <a:t>TRAUMA &amp; MEMORY</a:t>
            </a:r>
          </a:p>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ea typeface="Microsoft YaHei" pitchFamily="2"/>
                <a:cs typeface="Mangal" pitchFamily="2"/>
              </a:rPr>
              <a:t>Content &amp; Dedication</a:t>
            </a:r>
            <a:endParaRPr lang="en-GB" sz="2400" b="1"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30837948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6BE809-EC8C-72B4-7A64-B98F9B6B5444}"/>
              </a:ext>
            </a:extLst>
          </p:cNvPr>
          <p:cNvSpPr txBox="1"/>
          <p:nvPr/>
        </p:nvSpPr>
        <p:spPr>
          <a:xfrm>
            <a:off x="295667" y="1825530"/>
            <a:ext cx="10010739" cy="4680192"/>
          </a:xfrm>
          <a:prstGeom prst="rect">
            <a:avLst/>
          </a:prstGeom>
          <a:noFill/>
        </p:spPr>
        <p:txBody>
          <a:bodyPr wrap="square">
            <a:spAutoFit/>
          </a:bodyPr>
          <a:lstStyle/>
          <a:p>
            <a:pPr defTabSz="801929">
              <a:spcBef>
                <a:spcPts val="0"/>
              </a:spcBef>
              <a:spcAft>
                <a:spcPts val="0"/>
              </a:spcAft>
            </a:pPr>
            <a:r>
              <a:rPr lang="en-GB" sz="1754" b="1" dirty="0">
                <a:solidFill>
                  <a:srgbClr val="373737"/>
                </a:solidFill>
                <a:latin typeface="Arial" panose="020B0604020202020204" pitchFamily="34" charset="0"/>
              </a:rPr>
              <a:t>The Enmeshment of the British False Memory Society and the British Psychological Society </a:t>
            </a:r>
          </a:p>
          <a:p>
            <a:pPr defTabSz="801929">
              <a:spcBef>
                <a:spcPts val="0"/>
              </a:spcBef>
              <a:spcAft>
                <a:spcPts val="0"/>
              </a:spcAft>
            </a:pPr>
            <a:r>
              <a:rPr lang="en-GB" sz="1754" dirty="0">
                <a:solidFill>
                  <a:srgbClr val="373737"/>
                </a:solidFill>
                <a:latin typeface="Arial" panose="020B0604020202020204" pitchFamily="34" charset="0"/>
              </a:rPr>
              <a:t>- </a:t>
            </a:r>
            <a:r>
              <a:rPr lang="en-GB" sz="1754" dirty="0" err="1">
                <a:solidFill>
                  <a:srgbClr val="373737"/>
                </a:solidFill>
                <a:latin typeface="Arial" panose="020B0604020202020204" pitchFamily="34" charset="0"/>
              </a:rPr>
              <a:t>Dr.</a:t>
            </a:r>
            <a:r>
              <a:rPr lang="en-GB" sz="1754" dirty="0">
                <a:solidFill>
                  <a:srgbClr val="373737"/>
                </a:solidFill>
                <a:latin typeface="Arial" panose="020B0604020202020204" pitchFamily="34" charset="0"/>
              </a:rPr>
              <a:t> Rainer Hermann Kurz</a:t>
            </a:r>
          </a:p>
          <a:p>
            <a:pPr defTabSz="801929">
              <a:spcBef>
                <a:spcPts val="0"/>
              </a:spcBef>
              <a:spcAft>
                <a:spcPts val="0"/>
              </a:spcAft>
            </a:pPr>
            <a:endParaRPr lang="en-GB" sz="1052" dirty="0">
              <a:solidFill>
                <a:srgbClr val="373737"/>
              </a:solidFill>
              <a:latin typeface="Arial" panose="020B0604020202020204" pitchFamily="34" charset="0"/>
            </a:endParaRPr>
          </a:p>
          <a:p>
            <a:pPr defTabSz="801929">
              <a:spcBef>
                <a:spcPts val="0"/>
              </a:spcBef>
              <a:spcAft>
                <a:spcPts val="0"/>
              </a:spcAft>
            </a:pPr>
            <a:r>
              <a:rPr lang="en-GB" sz="1403" dirty="0">
                <a:solidFill>
                  <a:srgbClr val="373737"/>
                </a:solidFill>
                <a:latin typeface="Arial" panose="020B0604020202020204" pitchFamily="34" charset="0"/>
              </a:rPr>
              <a:t>This presentation builds on an article ‘The Policy Alignment of the British False Memory Society and the British Psychological Society’ published in 2022 by Dr Ashley Conway and Prof David Pilgrim in the Journal of Trauma &amp; Dissociation. It outlines the exemplary response of the British Psychological Society (BPS) in 1995 to the ‘Memory Wars’, subsequent ‘policy capture’ in 2008 through individuals associated with the British False Memory Society (BFMS), and the ongoing battle to restore a credible position on Memory-Based Evidence that moves from a biased ‘false-positive-only‘ view of the uncertainties about testimonies involving historical trauma to equally consider ‘false-negatives’.</a:t>
            </a:r>
          </a:p>
          <a:p>
            <a:pPr defTabSz="801929">
              <a:spcBef>
                <a:spcPts val="0"/>
              </a:spcBef>
              <a:spcAft>
                <a:spcPts val="0"/>
              </a:spcAft>
            </a:pPr>
            <a:r>
              <a:rPr lang="en-GB" sz="1403" dirty="0">
                <a:solidFill>
                  <a:srgbClr val="373737"/>
                </a:solidFill>
                <a:latin typeface="Arial" panose="020B0604020202020204" pitchFamily="34" charset="0"/>
              </a:rPr>
              <a:t> </a:t>
            </a:r>
          </a:p>
          <a:p>
            <a:pPr defTabSz="801929">
              <a:spcBef>
                <a:spcPts val="0"/>
              </a:spcBef>
              <a:spcAft>
                <a:spcPts val="0"/>
              </a:spcAft>
            </a:pPr>
            <a:r>
              <a:rPr lang="en-GB" sz="1403" dirty="0">
                <a:solidFill>
                  <a:srgbClr val="373737"/>
                </a:solidFill>
                <a:latin typeface="Arial" panose="020B0604020202020204" pitchFamily="34" charset="0"/>
              </a:rPr>
              <a:t>The presentation will feature examples where a Discourse of Disbelief derailed proper procedures in the UK. Furthermore, the practical relevance of the questions raised will be illustrated with the analysis of 27 US cases in </a:t>
            </a:r>
            <a:r>
              <a:rPr lang="en-GB" sz="1403" dirty="0" err="1">
                <a:solidFill>
                  <a:srgbClr val="373737"/>
                </a:solidFill>
                <a:latin typeface="Arial" panose="020B0604020202020204" pitchFamily="34" charset="0"/>
              </a:rPr>
              <a:t>Silberg</a:t>
            </a:r>
            <a:r>
              <a:rPr lang="en-GB" sz="1403" dirty="0">
                <a:solidFill>
                  <a:srgbClr val="373737"/>
                </a:solidFill>
                <a:latin typeface="Arial" panose="020B0604020202020204" pitchFamily="34" charset="0"/>
              </a:rPr>
              <a:t> &amp; </a:t>
            </a:r>
            <a:r>
              <a:rPr lang="en-GB" sz="1403" dirty="0" err="1">
                <a:solidFill>
                  <a:srgbClr val="373737"/>
                </a:solidFill>
                <a:latin typeface="Arial" panose="020B0604020202020204" pitchFamily="34" charset="0"/>
              </a:rPr>
              <a:t>Dallam</a:t>
            </a:r>
            <a:r>
              <a:rPr lang="en-GB" sz="1403" dirty="0">
                <a:solidFill>
                  <a:srgbClr val="373737"/>
                </a:solidFill>
                <a:latin typeface="Arial" panose="020B0604020202020204" pitchFamily="34" charset="0"/>
              </a:rPr>
              <a:t> (2019) where allegations of child sexual abuse were initially dismissed by family courts but the custody decisions that followed overturned later on. In 67% of the cases the rationale of the judge not protecting at Time 1 was ‘Pathology’ of the protective parent leveraging the ‘Discourse of Disbelief’ propelled by False Memory research claims. Based on their analysis they offer 9 recommendations to improve outcomes for children who have the misfortune to be both abused and entangled in a custody dispute several of which relate to trauma-informed practice. Most central is their call that ‘all evidence admitted in custody and parenting adjudications should be subject to evidentiary admissibility standards and courts must reject pseudoscientific concepts that pathologize parents seeking to protect children’. Brewin, Li, </a:t>
            </a:r>
            <a:r>
              <a:rPr lang="en-GB" sz="1403" dirty="0" err="1">
                <a:solidFill>
                  <a:srgbClr val="373737"/>
                </a:solidFill>
                <a:latin typeface="Arial" panose="020B0604020202020204" pitchFamily="34" charset="0"/>
              </a:rPr>
              <a:t>McNeilis</a:t>
            </a:r>
            <a:r>
              <a:rPr lang="en-GB" sz="1403" dirty="0">
                <a:solidFill>
                  <a:srgbClr val="373737"/>
                </a:solidFill>
                <a:latin typeface="Arial" panose="020B0604020202020204" pitchFamily="34" charset="0"/>
              </a:rPr>
              <a:t>, </a:t>
            </a:r>
            <a:r>
              <a:rPr lang="en-GB" sz="1403" dirty="0" err="1">
                <a:solidFill>
                  <a:srgbClr val="373737"/>
                </a:solidFill>
                <a:latin typeface="Arial" panose="020B0604020202020204" pitchFamily="34" charset="0"/>
              </a:rPr>
              <a:t>Ntarantana</a:t>
            </a:r>
            <a:r>
              <a:rPr lang="en-GB" sz="1403" dirty="0">
                <a:solidFill>
                  <a:srgbClr val="373737"/>
                </a:solidFill>
                <a:latin typeface="Arial" panose="020B0604020202020204" pitchFamily="34" charset="0"/>
              </a:rPr>
              <a:t>, &amp; Unsworth (2020) warn in a similar vein about the increasing bias towards invalid false memory arguments and assumptions that sway medico-legal decision making.</a:t>
            </a:r>
          </a:p>
        </p:txBody>
      </p:sp>
      <p:sp>
        <p:nvSpPr>
          <p:cNvPr id="3" name="TextBox 2">
            <a:extLst>
              <a:ext uri="{FF2B5EF4-FFF2-40B4-BE49-F238E27FC236}">
                <a16:creationId xmlns:a16="http://schemas.microsoft.com/office/drawing/2014/main" id="{EA72D6DF-A3C3-94A9-A684-37E1FA8E84B3}"/>
              </a:ext>
            </a:extLst>
          </p:cNvPr>
          <p:cNvSpPr txBox="1"/>
          <p:nvPr/>
        </p:nvSpPr>
        <p:spPr>
          <a:xfrm>
            <a:off x="3614047" y="515413"/>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Abstract</a:t>
            </a:r>
          </a:p>
        </p:txBody>
      </p:sp>
    </p:spTree>
    <p:extLst>
      <p:ext uri="{BB962C8B-B14F-4D97-AF65-F5344CB8AC3E}">
        <p14:creationId xmlns:p14="http://schemas.microsoft.com/office/powerpoint/2010/main" val="7581934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ACA1E4-EE9B-4AC0-A474-01A5082F5D14}"/>
              </a:ext>
            </a:extLst>
          </p:cNvPr>
          <p:cNvSpPr txBox="1"/>
          <p:nvPr/>
        </p:nvSpPr>
        <p:spPr>
          <a:xfrm>
            <a:off x="388144" y="274638"/>
            <a:ext cx="9910762" cy="7986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rPr>
              <a:t>Dr Ashley Conway</a:t>
            </a:r>
          </a:p>
          <a:p>
            <a:pPr algn="ctr" fontAlgn="auto" hangingPunct="0">
              <a:spcBef>
                <a:spcPts val="0"/>
              </a:spcBef>
              <a:spcAft>
                <a:spcPts val="0"/>
              </a:spcAft>
              <a:defRPr sz="1650"/>
            </a:pPr>
            <a:r>
              <a:rPr lang="en-GB" sz="2400" b="1" dirty="0">
                <a:solidFill>
                  <a:schemeClr val="bg1">
                    <a:lumMod val="50000"/>
                  </a:schemeClr>
                </a:solidFill>
                <a:latin typeface="Arial" panose="020B0604020202020204" pitchFamily="34" charset="0"/>
                <a:ea typeface="Microsoft YaHei" pitchFamily="2"/>
                <a:cs typeface="Mangal" pitchFamily="2"/>
              </a:rPr>
              <a:t>Publications</a:t>
            </a:r>
            <a:endParaRPr lang="en-GB" sz="2400" b="1" dirty="0">
              <a:solidFill>
                <a:schemeClr val="bg1">
                  <a:lumMod val="50000"/>
                </a:schemeClr>
              </a:solidFill>
              <a:latin typeface="Arial" pitchFamily="18"/>
              <a:ea typeface="Microsoft YaHei" pitchFamily="2"/>
              <a:cs typeface="Mangal" pitchFamily="2"/>
            </a:endParaRPr>
          </a:p>
        </p:txBody>
      </p:sp>
      <p:sp>
        <p:nvSpPr>
          <p:cNvPr id="7" name="Rectangle 6">
            <a:extLst>
              <a:ext uri="{FF2B5EF4-FFF2-40B4-BE49-F238E27FC236}">
                <a16:creationId xmlns:a16="http://schemas.microsoft.com/office/drawing/2014/main" id="{EA6D2818-341B-4825-A230-746DD9E2FC01}"/>
              </a:ext>
            </a:extLst>
          </p:cNvPr>
          <p:cNvSpPr/>
          <p:nvPr/>
        </p:nvSpPr>
        <p:spPr>
          <a:xfrm>
            <a:off x="388144" y="1194514"/>
            <a:ext cx="9910762" cy="6186309"/>
          </a:xfrm>
          <a:prstGeom prst="rect">
            <a:avLst/>
          </a:prstGeom>
        </p:spPr>
        <p:txBody>
          <a:bodyPr wrap="square">
            <a:spAutoFit/>
          </a:bodyPr>
          <a:lstStyle/>
          <a:p>
            <a:pPr hangingPunct="0">
              <a:spcAft>
                <a:spcPts val="0"/>
              </a:spcAft>
            </a:pPr>
            <a:r>
              <a:rPr lang="en-GB" sz="1200" u="sng" dirty="0">
                <a:latin typeface="Tahoma" panose="020B0604030504040204" pitchFamily="34" charset="0"/>
                <a:ea typeface="Times New Roman" panose="02020603050405020304" pitchFamily="18" charset="0"/>
                <a:cs typeface="Times New Roman" panose="02020603050405020304" pitchFamily="18" charset="0"/>
              </a:rPr>
              <a:t>Books</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Dr Ashley Conway (2014). </a:t>
            </a:r>
            <a:r>
              <a:rPr lang="en-GB" sz="1200" i="1" dirty="0">
                <a:latin typeface="Tahoma" panose="020B0604030504040204" pitchFamily="34" charset="0"/>
                <a:ea typeface="Times New Roman" panose="02020603050405020304" pitchFamily="18" charset="0"/>
                <a:cs typeface="Times New Roman" panose="02020603050405020304" pitchFamily="18" charset="0"/>
              </a:rPr>
              <a:t>A Short Book on Child Sexual Abuse (and how men can overcome the effects of it)</a:t>
            </a:r>
            <a:r>
              <a:rPr lang="en-GB" sz="1200" dirty="0">
                <a:latin typeface="Tahoma" panose="020B0604030504040204" pitchFamily="34" charset="0"/>
                <a:ea typeface="Times New Roman" panose="02020603050405020304" pitchFamily="18" charset="0"/>
                <a:cs typeface="Times New Roman" panose="02020603050405020304" pitchFamily="18" charset="0"/>
              </a:rPr>
              <a:t>. London: Short Books.</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Dr Ashley Conway (2014). </a:t>
            </a:r>
            <a:r>
              <a:rPr lang="en-GB" sz="1200" i="1" dirty="0">
                <a:latin typeface="Tahoma" panose="020B0604030504040204" pitchFamily="34" charset="0"/>
                <a:ea typeface="Times New Roman" panose="02020603050405020304" pitchFamily="18" charset="0"/>
                <a:cs typeface="Times New Roman" panose="02020603050405020304" pitchFamily="18" charset="0"/>
              </a:rPr>
              <a:t>A Short Book on Child Sexual Abuse (and how women can overcome the effects of it).</a:t>
            </a:r>
            <a:r>
              <a:rPr lang="en-GB" sz="1200" dirty="0">
                <a:latin typeface="Tahoma" panose="020B0604030504040204" pitchFamily="34" charset="0"/>
                <a:ea typeface="Times New Roman" panose="02020603050405020304" pitchFamily="18" charset="0"/>
                <a:cs typeface="Times New Roman" panose="02020603050405020304" pitchFamily="18" charset="0"/>
              </a:rPr>
              <a:t> London: Short Books.</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Dr Ashley Conway (2013). </a:t>
            </a:r>
            <a:r>
              <a:rPr lang="en-GB" sz="1200" i="1" dirty="0">
                <a:latin typeface="Tahoma" panose="020B0604030504040204" pitchFamily="34" charset="0"/>
                <a:ea typeface="Times New Roman" panose="02020603050405020304" pitchFamily="18" charset="0"/>
                <a:cs typeface="Times New Roman" panose="02020603050405020304" pitchFamily="18" charset="0"/>
              </a:rPr>
              <a:t>A Short Book on Trauma and Post-Traumatic Stress Disorder (and how to overcome it)</a:t>
            </a:r>
            <a:r>
              <a:rPr lang="en-GB" sz="1200" dirty="0">
                <a:latin typeface="Tahoma" panose="020B0604030504040204" pitchFamily="34" charset="0"/>
                <a:ea typeface="Times New Roman" panose="02020603050405020304" pitchFamily="18" charset="0"/>
                <a:cs typeface="Times New Roman" panose="02020603050405020304" pitchFamily="18" charset="0"/>
              </a:rPr>
              <a:t>. London: Short Books.</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u="sng" dirty="0">
                <a:latin typeface="Tahoma" panose="020B0604030504040204" pitchFamily="34" charset="0"/>
                <a:ea typeface="Times New Roman" panose="02020603050405020304" pitchFamily="18" charset="0"/>
                <a:cs typeface="Times New Roman" panose="02020603050405020304" pitchFamily="18" charset="0"/>
              </a:rPr>
              <a:t>Chapters</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(2021) The abuse of science to silence the abused. In: Sinason, V. (Ed) </a:t>
            </a:r>
            <a:r>
              <a:rPr lang="en-GB" sz="1200" i="1" dirty="0">
                <a:latin typeface="Tahoma" panose="020B0604030504040204" pitchFamily="34" charset="0"/>
                <a:ea typeface="Times New Roman" panose="02020603050405020304" pitchFamily="18" charset="0"/>
                <a:cs typeface="Times New Roman" panose="02020603050405020304" pitchFamily="18" charset="0"/>
              </a:rPr>
              <a:t>Memory and Trauma:  Who’s Dispute?</a:t>
            </a:r>
            <a:r>
              <a:rPr lang="en-GB" sz="1200" dirty="0">
                <a:latin typeface="Tahoma" panose="020B0604030504040204" pitchFamily="34" charset="0"/>
                <a:ea typeface="Times New Roman" panose="02020603050405020304" pitchFamily="18" charset="0"/>
                <a:cs typeface="Times New Roman" panose="02020603050405020304" pitchFamily="18" charset="0"/>
              </a:rPr>
              <a:t>  Routledge.</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(1998) Recovered Memories: Shooting the messenger. In: Sinason, V. (Ed) </a:t>
            </a:r>
            <a:r>
              <a:rPr lang="en-GB" sz="1200" i="1" dirty="0">
                <a:latin typeface="Tahoma" panose="020B0604030504040204" pitchFamily="34" charset="0"/>
                <a:ea typeface="Times New Roman" panose="02020603050405020304" pitchFamily="18" charset="0"/>
                <a:cs typeface="Times New Roman" panose="02020603050405020304" pitchFamily="18" charset="0"/>
              </a:rPr>
              <a:t>Memory in Dispute</a:t>
            </a:r>
            <a:r>
              <a:rPr lang="en-GB" sz="1200" dirty="0">
                <a:latin typeface="Tahoma" panose="020B0604030504040204" pitchFamily="34" charset="0"/>
                <a:ea typeface="Times New Roman" panose="02020603050405020304" pitchFamily="18" charset="0"/>
                <a:cs typeface="Times New Roman" panose="02020603050405020304" pitchFamily="18" charset="0"/>
              </a:rPr>
              <a:t>. London: </a:t>
            </a:r>
            <a:r>
              <a:rPr lang="en-GB" sz="1200" dirty="0" err="1">
                <a:latin typeface="Tahoma" panose="020B0604030504040204" pitchFamily="34" charset="0"/>
                <a:ea typeface="Times New Roman" panose="02020603050405020304" pitchFamily="18" charset="0"/>
                <a:cs typeface="Times New Roman" panose="02020603050405020304" pitchFamily="18" charset="0"/>
              </a:rPr>
              <a:t>Karnac</a:t>
            </a:r>
            <a:r>
              <a:rPr lang="en-GB" sz="1200" dirty="0">
                <a:latin typeface="Tahoma" panose="020B0604030504040204" pitchFamily="34" charset="0"/>
                <a:ea typeface="Times New Roman" panose="02020603050405020304" pitchFamily="18" charset="0"/>
                <a:cs typeface="Times New Roman" panose="02020603050405020304" pitchFamily="18" charset="0"/>
              </a:rPr>
              <a:t>.</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(1997) Trauma, hyperventilation &amp; memory In: Read, J.D., &amp; Lindsay, D.S. </a:t>
            </a:r>
            <a:r>
              <a:rPr lang="en-GB" sz="1200" i="1" dirty="0">
                <a:latin typeface="Tahoma" panose="020B0604030504040204" pitchFamily="34" charset="0"/>
                <a:ea typeface="Times New Roman" panose="02020603050405020304" pitchFamily="18" charset="0"/>
                <a:cs typeface="Times New Roman" panose="02020603050405020304" pitchFamily="18" charset="0"/>
              </a:rPr>
              <a:t>Recollections of Trauma: Scientific evidence and clinical practice</a:t>
            </a:r>
            <a:r>
              <a:rPr lang="en-GB" sz="1200" dirty="0">
                <a:latin typeface="Tahoma" panose="020B0604030504040204" pitchFamily="34" charset="0"/>
                <a:ea typeface="Times New Roman" panose="02020603050405020304" pitchFamily="18" charset="0"/>
                <a:cs typeface="Times New Roman" panose="02020603050405020304" pitchFamily="18" charset="0"/>
              </a:rPr>
              <a:t>.  NATO ASI Series. New York: Plenum.</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(1994) Trance-formations of abuse.  In: Sinason, V. </a:t>
            </a:r>
            <a:r>
              <a:rPr lang="en-GB" sz="1200" i="1" dirty="0">
                <a:latin typeface="Tahoma" panose="020B0604030504040204" pitchFamily="34" charset="0"/>
                <a:ea typeface="Times New Roman" panose="02020603050405020304" pitchFamily="18" charset="0"/>
                <a:cs typeface="Times New Roman" panose="02020603050405020304" pitchFamily="18" charset="0"/>
              </a:rPr>
              <a:t>Treating Survivors of Satanist Abuse</a:t>
            </a:r>
            <a:r>
              <a:rPr lang="en-GB" sz="1200" dirty="0">
                <a:latin typeface="Tahoma" panose="020B0604030504040204" pitchFamily="34" charset="0"/>
                <a:ea typeface="Times New Roman" panose="02020603050405020304" pitchFamily="18" charset="0"/>
                <a:cs typeface="Times New Roman" panose="02020603050405020304" pitchFamily="18" charset="0"/>
              </a:rPr>
              <a:t>. London: Routledge.</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u="sng" dirty="0">
                <a:latin typeface="Tahoma" panose="020B0604030504040204" pitchFamily="34" charset="0"/>
                <a:ea typeface="Times New Roman" panose="02020603050405020304" pitchFamily="18" charset="0"/>
                <a:cs typeface="Times New Roman" panose="02020603050405020304" pitchFamily="18" charset="0"/>
              </a:rPr>
              <a:t>Letters</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Ashley et al. (2018). False Memories – A call for clarity.  </a:t>
            </a:r>
            <a:r>
              <a:rPr lang="en-GB" sz="1200" i="1" dirty="0">
                <a:latin typeface="Tahoma" panose="020B0604030504040204" pitchFamily="34" charset="0"/>
                <a:ea typeface="Times New Roman" panose="02020603050405020304" pitchFamily="18" charset="0"/>
                <a:cs typeface="Times New Roman" panose="02020603050405020304" pitchFamily="18" charset="0"/>
              </a:rPr>
              <a:t>The Psychologist</a:t>
            </a:r>
            <a:r>
              <a:rPr lang="en-GB" sz="1200" dirty="0">
                <a:latin typeface="Tahoma" panose="020B0604030504040204" pitchFamily="34" charset="0"/>
                <a:ea typeface="Times New Roman" panose="02020603050405020304" pitchFamily="18" charset="0"/>
                <a:cs typeface="Times New Roman" panose="02020603050405020304" pitchFamily="18" charset="0"/>
              </a:rPr>
              <a:t>, 31, p. 4</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Ashley (2017). No Congratulations Here.  </a:t>
            </a:r>
            <a:r>
              <a:rPr lang="en-GB" sz="1200" i="1" dirty="0">
                <a:latin typeface="Tahoma" panose="020B0604030504040204" pitchFamily="34" charset="0"/>
                <a:ea typeface="Times New Roman" panose="02020603050405020304" pitchFamily="18" charset="0"/>
                <a:cs typeface="Times New Roman" panose="02020603050405020304" pitchFamily="18" charset="0"/>
              </a:rPr>
              <a:t>The Psychologist</a:t>
            </a:r>
            <a:r>
              <a:rPr lang="en-GB" sz="1200" dirty="0">
                <a:latin typeface="Tahoma" panose="020B0604030504040204" pitchFamily="34" charset="0"/>
                <a:ea typeface="Times New Roman" panose="02020603050405020304" pitchFamily="18" charset="0"/>
                <a:cs typeface="Times New Roman" panose="02020603050405020304" pitchFamily="18" charset="0"/>
              </a:rPr>
              <a:t>, 30, p 3.</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(2015). Memory recovery and therapy.  </a:t>
            </a:r>
            <a:r>
              <a:rPr lang="en-GB" sz="1200" i="1" dirty="0">
                <a:latin typeface="Tahoma" panose="020B0604030504040204" pitchFamily="34" charset="0"/>
                <a:ea typeface="Times New Roman" panose="02020603050405020304" pitchFamily="18" charset="0"/>
                <a:cs typeface="Times New Roman" panose="02020603050405020304" pitchFamily="18" charset="0"/>
              </a:rPr>
              <a:t>New Scientist</a:t>
            </a:r>
            <a:r>
              <a:rPr lang="en-GB" sz="1200" dirty="0">
                <a:latin typeface="Tahoma" panose="020B0604030504040204" pitchFamily="34" charset="0"/>
                <a:ea typeface="Times New Roman" panose="02020603050405020304" pitchFamily="18" charset="0"/>
                <a:cs typeface="Times New Roman" panose="02020603050405020304" pitchFamily="18" charset="0"/>
              </a:rPr>
              <a:t>, 228, No. 3046, p52</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(2014). BPS – Obsessed with the False Memory Syndrome.  </a:t>
            </a:r>
            <a:r>
              <a:rPr lang="en-GB" sz="1200" i="1" dirty="0">
                <a:latin typeface="Tahoma" panose="020B0604030504040204" pitchFamily="34" charset="0"/>
                <a:ea typeface="Times New Roman" panose="02020603050405020304" pitchFamily="18" charset="0"/>
                <a:cs typeface="Times New Roman" panose="02020603050405020304" pitchFamily="18" charset="0"/>
              </a:rPr>
              <a:t>The Psychologist</a:t>
            </a:r>
            <a:r>
              <a:rPr lang="en-GB" sz="1200" dirty="0">
                <a:latin typeface="Tahoma" panose="020B0604030504040204" pitchFamily="34" charset="0"/>
                <a:ea typeface="Times New Roman" panose="02020603050405020304" pitchFamily="18" charset="0"/>
                <a:cs typeface="Times New Roman" panose="02020603050405020304" pitchFamily="18" charset="0"/>
              </a:rPr>
              <a:t>, 27, 302 - 303</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(2008). One on One raises Two.  </a:t>
            </a:r>
            <a:r>
              <a:rPr lang="en-GB" sz="1200" i="1" dirty="0">
                <a:latin typeface="Tahoma" panose="020B0604030504040204" pitchFamily="34" charset="0"/>
                <a:ea typeface="Times New Roman" panose="02020603050405020304" pitchFamily="18" charset="0"/>
                <a:cs typeface="Times New Roman" panose="02020603050405020304" pitchFamily="18" charset="0"/>
              </a:rPr>
              <a:t>The Psychologist</a:t>
            </a:r>
            <a:r>
              <a:rPr lang="en-GB" sz="1200" dirty="0">
                <a:latin typeface="Tahoma" panose="020B0604030504040204" pitchFamily="34" charset="0"/>
                <a:ea typeface="Times New Roman" panose="02020603050405020304" pitchFamily="18" charset="0"/>
                <a:cs typeface="Times New Roman" panose="02020603050405020304" pitchFamily="18" charset="0"/>
              </a:rPr>
              <a:t>, 21, p 1071.</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hangingPunct="0">
              <a:spcAft>
                <a:spcPts val="0"/>
              </a:spcAft>
            </a:pPr>
            <a:r>
              <a:rPr lang="en-GB" sz="1200" dirty="0">
                <a:latin typeface="Tahoma" panose="020B0604030504040204" pitchFamily="34" charset="0"/>
                <a:ea typeface="Times New Roman" panose="02020603050405020304" pitchFamily="18" charset="0"/>
                <a:cs typeface="Times New Roman" panose="02020603050405020304" pitchFamily="18" charset="0"/>
              </a:rPr>
              <a:t>Conway, A.V. (2002). A forgotten subject (Re. the so-called False Memory Syndrome).  </a:t>
            </a:r>
            <a:r>
              <a:rPr lang="en-GB" sz="1200" i="1" dirty="0">
                <a:latin typeface="Tahoma" panose="020B0604030504040204" pitchFamily="34" charset="0"/>
                <a:ea typeface="Times New Roman" panose="02020603050405020304" pitchFamily="18" charset="0"/>
                <a:cs typeface="Times New Roman" panose="02020603050405020304" pitchFamily="18" charset="0"/>
              </a:rPr>
              <a:t>The Psychologist</a:t>
            </a:r>
            <a:r>
              <a:rPr lang="en-GB" sz="1200" dirty="0">
                <a:latin typeface="Tahoma" panose="020B0604030504040204" pitchFamily="34" charset="0"/>
                <a:ea typeface="Times New Roman" panose="02020603050405020304" pitchFamily="18" charset="0"/>
                <a:cs typeface="Times New Roman" panose="02020603050405020304" pitchFamily="18" charset="0"/>
              </a:rPr>
              <a:t>, 15, p 56.</a:t>
            </a:r>
            <a:endParaRPr lang="en-GB"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789347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4338" y="1417637"/>
            <a:ext cx="9910762" cy="6284882"/>
          </a:xfrm>
          <a:prstGeom prst="rect">
            <a:avLst/>
          </a:prstGeom>
          <a:noFill/>
          <a:ln>
            <a:noFill/>
          </a:ln>
        </p:spPr>
        <p:txBody>
          <a:bodyPr lIns="90000" tIns="45000" rIns="90000" bIns="45000" compatLnSpc="0">
            <a:spAutoFit/>
          </a:bodyPr>
          <a:lstStyle/>
          <a:p>
            <a:pPr eaLnBrk="0" hangingPunct="0">
              <a:defRPr/>
            </a:pPr>
            <a:r>
              <a:rPr lang="en-GB" sz="2800" dirty="0">
                <a:solidFill>
                  <a:schemeClr val="bg1">
                    <a:lumMod val="50000"/>
                  </a:schemeClr>
                </a:solidFill>
                <a:latin typeface="Arial" panose="020B0604020202020204" pitchFamily="34" charset="0"/>
              </a:rPr>
              <a:t>I False Memories Discourse of Disbelief (Revisited)</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Theme 1: False + vs – Memories</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Theme 2: Bias about Beliefs in Abuse Reports</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Theme 3: Hypnosis Research</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Theme 4: Retraction Complexities</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Theme 5: Cop-out  vs. Denial</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Theme 6: Complex Trauma  Memory Fragmentation</a:t>
            </a:r>
          </a:p>
          <a:p>
            <a:pPr eaLnBrk="0" hangingPunct="0">
              <a:defRPr/>
            </a:pPr>
            <a:endParaRPr lang="en-GB" sz="2800" dirty="0">
              <a:solidFill>
                <a:schemeClr val="bg1">
                  <a:lumMod val="50000"/>
                </a:schemeClr>
              </a:solidFill>
              <a:latin typeface="Arial" panose="020B0604020202020204" pitchFamily="34" charset="0"/>
            </a:endParaRPr>
          </a:p>
          <a:p>
            <a:pPr eaLnBrk="0" hangingPunct="0">
              <a:defRPr/>
            </a:pPr>
            <a:r>
              <a:rPr lang="en-GB" sz="2800" dirty="0">
                <a:solidFill>
                  <a:schemeClr val="bg1">
                    <a:lumMod val="50000"/>
                  </a:schemeClr>
                </a:solidFill>
                <a:latin typeface="Arial" panose="020B0604020202020204" pitchFamily="34" charset="0"/>
              </a:rPr>
              <a:t>II Obfuscation of Complex Trauma</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The Nature of  Traumatic Memories</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British False Memory Society (BFMS) Position</a:t>
            </a:r>
          </a:p>
          <a:p>
            <a:pPr marL="457200" indent="-457200" eaLnBrk="0" hangingPunct="0">
              <a:buFont typeface="Arial" panose="020B0604020202020204" pitchFamily="34" charset="0"/>
              <a:buChar char="•"/>
              <a:defRPr/>
            </a:pPr>
            <a:r>
              <a:rPr lang="en-GB" sz="2800" dirty="0">
                <a:solidFill>
                  <a:schemeClr val="bg1">
                    <a:lumMod val="50000"/>
                  </a:schemeClr>
                </a:solidFill>
                <a:latin typeface="Arial" panose="020B0604020202020204" pitchFamily="34" charset="0"/>
              </a:rPr>
              <a:t>‘False Memory Syndrome’ Position</a:t>
            </a:r>
          </a:p>
          <a:p>
            <a:pPr eaLnBrk="0" hangingPunct="0">
              <a:defRPr/>
            </a:pPr>
            <a:endParaRPr lang="en-GB" sz="2800" dirty="0">
              <a:solidFill>
                <a:schemeClr val="bg1">
                  <a:lumMod val="50000"/>
                </a:schemeClr>
              </a:solidFill>
              <a:latin typeface="Arial" panose="020B0604020202020204" pitchFamily="34" charset="0"/>
            </a:endParaRPr>
          </a:p>
          <a:p>
            <a:pPr eaLnBrk="0" hangingPunct="0">
              <a:defRPr/>
            </a:pPr>
            <a:endParaRPr lang="en-GB" sz="2800" dirty="0">
              <a:solidFill>
                <a:schemeClr val="bg1">
                  <a:lumMod val="50000"/>
                </a:schemeClr>
              </a:solidFill>
              <a:latin typeface="Arial" panose="020B0604020202020204" pitchFamily="34" charset="0"/>
            </a:endParaRPr>
          </a:p>
          <a:p>
            <a:pPr eaLnBrk="0" hangingPunct="0">
              <a:defRPr/>
            </a:pPr>
            <a:endParaRPr lang="en-GB" sz="2800" dirty="0">
              <a:solidFill>
                <a:schemeClr val="bg1">
                  <a:lumMod val="50000"/>
                </a:schemeClr>
              </a:solidFill>
              <a:latin typeface="Arial" panose="020B0604020202020204" pitchFamily="34" charset="0"/>
            </a:endParaRPr>
          </a:p>
        </p:txBody>
      </p:sp>
      <p:sp>
        <p:nvSpPr>
          <p:cNvPr id="3" name="TextBox 2"/>
          <p:cNvSpPr txBox="1"/>
          <p:nvPr/>
        </p:nvSpPr>
        <p:spPr>
          <a:xfrm>
            <a:off x="414338" y="474663"/>
            <a:ext cx="9910762" cy="5032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Topics</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525" y="213300"/>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Theme 1:</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False + vs –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Memories</a:t>
            </a:r>
          </a:p>
        </p:txBody>
      </p:sp>
      <p:sp>
        <p:nvSpPr>
          <p:cNvPr id="2" name="Rectangle 1">
            <a:extLst>
              <a:ext uri="{FF2B5EF4-FFF2-40B4-BE49-F238E27FC236}">
                <a16:creationId xmlns:a16="http://schemas.microsoft.com/office/drawing/2014/main" id="{E859B772-35BD-464D-BE31-AA4A1D5970E1}"/>
              </a:ext>
            </a:extLst>
          </p:cNvPr>
          <p:cNvSpPr/>
          <p:nvPr/>
        </p:nvSpPr>
        <p:spPr>
          <a:xfrm>
            <a:off x="262562" y="1525541"/>
            <a:ext cx="10036969" cy="5559471"/>
          </a:xfrm>
          <a:prstGeom prst="rect">
            <a:avLst/>
          </a:prstGeom>
        </p:spPr>
        <p:txBody>
          <a:bodyPr wrap="square">
            <a:spAutoFit/>
          </a:bodyPr>
          <a:lstStyle/>
          <a:p>
            <a:pPr>
              <a:lnSpc>
                <a:spcPts val="2400"/>
              </a:lnSpc>
              <a:spcAft>
                <a:spcPts val="1200"/>
              </a:spcAft>
            </a:pPr>
            <a:r>
              <a:rPr lang="en-US" b="1" i="1" dirty="0">
                <a:solidFill>
                  <a:srgbClr val="000000"/>
                </a:solidFill>
                <a:latin typeface="Times New Roman" panose="02020603050405020304" pitchFamily="18" charset="0"/>
                <a:ea typeface="Arial Unicode MS"/>
                <a:cs typeface="Arial Unicode MS"/>
              </a:rPr>
              <a:t>1. One person can have pseudo-memories implanted by another person. </a:t>
            </a:r>
            <a:endParaRPr lang="en-GB" sz="1600" dirty="0">
              <a:solidFill>
                <a:srgbClr val="000000"/>
              </a:solidFill>
              <a:latin typeface="Helvetica Neue"/>
              <a:ea typeface="Arial Unicode MS"/>
              <a:cs typeface="Arial Unicode MS"/>
            </a:endParaRPr>
          </a:p>
          <a:p>
            <a:pPr>
              <a:lnSpc>
                <a:spcPts val="2300"/>
              </a:lnSpc>
              <a:spcAft>
                <a:spcPts val="1200"/>
              </a:spcAft>
            </a:pPr>
            <a:r>
              <a:rPr lang="en-US" i="1" dirty="0">
                <a:solidFill>
                  <a:srgbClr val="000000"/>
                </a:solidFill>
                <a:latin typeface="Times New Roman" panose="02020603050405020304" pitchFamily="18" charset="0"/>
                <a:ea typeface="Arial Unicode MS"/>
                <a:cs typeface="Arial Unicode MS"/>
              </a:rPr>
              <a:t>This is true. Memory is unreliable, and it is the case that people can have mistaken memories implanted or enhanced by an­ other. However, there is a logical flaw that occurs repeatedly in the false memory syndrome message--because some people under some circumstances can have some memories implanted, there is an implicit assumption that where individuals and their alleged abusers disagree over “the truth", then the accuser's memory must be false. </a:t>
            </a:r>
            <a:endParaRPr lang="en-GB" sz="1600" dirty="0">
              <a:solidFill>
                <a:srgbClr val="000000"/>
              </a:solidFill>
              <a:latin typeface="Helvetica Neue"/>
              <a:ea typeface="Arial Unicode MS"/>
              <a:cs typeface="Arial Unicode MS"/>
            </a:endParaRPr>
          </a:p>
          <a:p>
            <a:pPr>
              <a:lnSpc>
                <a:spcPct val="150000"/>
              </a:lnSpc>
              <a:spcAft>
                <a:spcPts val="800"/>
              </a:spcAft>
            </a:pPr>
            <a:r>
              <a:rPr lang="en-GB"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ea typeface="Calibri" panose="020F0502020204030204" pitchFamily="34" charset="0"/>
              <a:cs typeface="Times New Roman" panose="02020603050405020304" pitchFamily="18" charset="0"/>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Now, I would ask why there is so little widely-known laboratory research looking at the other side of that coin.  Whether false negative memories can be created as well as false positive, </a:t>
            </a:r>
            <a:r>
              <a:rPr lang="en-GB" dirty="0" err="1">
                <a:latin typeface="Times New Roman" panose="02020603050405020304" pitchFamily="18" charset="0"/>
                <a:ea typeface="Calibri" panose="020F0502020204030204" pitchFamily="34" charset="0"/>
                <a:cs typeface="Times New Roman" panose="02020603050405020304" pitchFamily="18" charset="0"/>
              </a:rPr>
              <a:t>ie</a:t>
            </a:r>
            <a:r>
              <a:rPr lang="en-GB" dirty="0">
                <a:latin typeface="Times New Roman" panose="02020603050405020304" pitchFamily="18" charset="0"/>
                <a:ea typeface="Calibri" panose="020F0502020204030204" pitchFamily="34" charset="0"/>
                <a:cs typeface="Times New Roman" panose="02020603050405020304" pitchFamily="18" charset="0"/>
              </a:rPr>
              <a:t> whether somebody can be persuaded that something did not happen, when actually it did.   Such research might help to inform us more about failure to recall.  This avoidance of looking at false negative memories maintains a bias in this research.  Twenty years on my perception of this is not complicated.  The False Memory Syndrome (FMS) advocates do not want evidence of false negatives – that we can experience something and then be persuaded that it did not happen, because that would not suit their narrative.</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279350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525" y="198437"/>
            <a:ext cx="9910762" cy="1270689"/>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Theme 2: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Bias about Beliefs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in Abuse Reports</a:t>
            </a:r>
          </a:p>
          <a:p>
            <a:pPr algn="ctr" fontAlgn="auto" hangingPunct="0">
              <a:spcBef>
                <a:spcPts val="0"/>
              </a:spcBef>
              <a:spcAft>
                <a:spcPts val="0"/>
              </a:spcAft>
              <a:defRPr sz="1650"/>
            </a:pPr>
            <a:endParaRPr lang="en-GB" sz="2000" b="1" dirty="0">
              <a:solidFill>
                <a:schemeClr val="bg1">
                  <a:lumMod val="50000"/>
                </a:schemeClr>
              </a:solidFill>
              <a:latin typeface="Arial" pitchFamily="18"/>
              <a:ea typeface="Microsoft YaHei" pitchFamily="2"/>
              <a:cs typeface="Mangal" pitchFamily="2"/>
            </a:endParaRPr>
          </a:p>
        </p:txBody>
      </p:sp>
      <p:sp>
        <p:nvSpPr>
          <p:cNvPr id="4" name="Rectangle 3">
            <a:extLst>
              <a:ext uri="{FF2B5EF4-FFF2-40B4-BE49-F238E27FC236}">
                <a16:creationId xmlns:a16="http://schemas.microsoft.com/office/drawing/2014/main" id="{27CFB780-2BF2-4F2C-9C1E-83FF85BA3F62}"/>
              </a:ext>
            </a:extLst>
          </p:cNvPr>
          <p:cNvSpPr/>
          <p:nvPr/>
        </p:nvSpPr>
        <p:spPr>
          <a:xfrm>
            <a:off x="399348" y="1417637"/>
            <a:ext cx="9910762" cy="1944122"/>
          </a:xfrm>
          <a:prstGeom prst="rect">
            <a:avLst/>
          </a:prstGeom>
        </p:spPr>
        <p:txBody>
          <a:bodyPr wrap="square">
            <a:spAutoFit/>
          </a:bodyPr>
          <a:lstStyle/>
          <a:p>
            <a:pPr>
              <a:lnSpc>
                <a:spcPts val="2300"/>
              </a:lnSpc>
              <a:spcAft>
                <a:spcPts val="1200"/>
              </a:spcAft>
            </a:pPr>
            <a:r>
              <a:rPr lang="en-US" b="1" i="1" dirty="0">
                <a:solidFill>
                  <a:srgbClr val="000000"/>
                </a:solidFill>
                <a:latin typeface="Times New Roman" panose="02020603050405020304" pitchFamily="18" charset="0"/>
                <a:ea typeface="Arial Unicode MS"/>
                <a:cs typeface="Arial Unicode MS"/>
              </a:rPr>
              <a:t>2. Because they are gullible, deluded, have axes to grind, or are greedy, therapists persuade clients to have false beliefs of having been sexually abused in childhood. </a:t>
            </a:r>
            <a:endParaRPr lang="en-GB" sz="1600" dirty="0">
              <a:solidFill>
                <a:srgbClr val="000000"/>
              </a:solidFill>
              <a:latin typeface="Helvetica Neue"/>
              <a:ea typeface="Arial Unicode MS"/>
              <a:cs typeface="Arial Unicode MS"/>
            </a:endParaRPr>
          </a:p>
          <a:p>
            <a:r>
              <a:rPr lang="en-GB" i="1" dirty="0">
                <a:latin typeface="Times New Roman" panose="02020603050405020304" pitchFamily="18" charset="0"/>
                <a:ea typeface="Calibri" panose="020F0502020204030204" pitchFamily="34" charset="0"/>
              </a:rPr>
              <a:t>There is no evidence that anyone has ever had a false belief implanted that they were sexually abused as a child. Such evidence is not possible to acquire, as it is not possible to know for sure that a person has not been sexually abused, and it would not be ethical to conduct research attempting to implant such a belief.</a:t>
            </a:r>
          </a:p>
          <a:p>
            <a:r>
              <a:rPr lang="en-GB" i="1" dirty="0">
                <a:latin typeface="Times New Roman" panose="02020603050405020304" pitchFamily="18" charset="0"/>
                <a:ea typeface="Calibri" panose="020F0502020204030204" pitchFamily="34" charset="0"/>
              </a:rPr>
              <a:t>… </a:t>
            </a:r>
            <a:endParaRPr lang="en-GB" dirty="0"/>
          </a:p>
        </p:txBody>
      </p:sp>
      <p:sp>
        <p:nvSpPr>
          <p:cNvPr id="5" name="Rectangle 4">
            <a:extLst>
              <a:ext uri="{FF2B5EF4-FFF2-40B4-BE49-F238E27FC236}">
                <a16:creationId xmlns:a16="http://schemas.microsoft.com/office/drawing/2014/main" id="{5B510072-C247-4028-9672-6373192DA195}"/>
              </a:ext>
            </a:extLst>
          </p:cNvPr>
          <p:cNvSpPr/>
          <p:nvPr/>
        </p:nvSpPr>
        <p:spPr>
          <a:xfrm>
            <a:off x="407896" y="3552784"/>
            <a:ext cx="9863137" cy="3884653"/>
          </a:xfrm>
          <a:prstGeom prst="rect">
            <a:avLst/>
          </a:prstGeom>
        </p:spPr>
        <p:txBody>
          <a:bodyPr wrap="square">
            <a:spAutoFit/>
          </a:bodyPr>
          <a:lstStyle/>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As I pointed out 20 years ago, and I feel even more strongly about this now, bias about beliefs in reports of abuse still frequently occur in the opposite direction - there are groups of people who do seem to have a fixation on avoiding the evidence and denying the reality of the incidence of child sexual abuse.  </a:t>
            </a:r>
            <a:endParaRPr lang="en-GB" sz="1600" dirty="0">
              <a:ea typeface="Calibri" panose="020F0502020204030204" pitchFamily="34" charset="0"/>
              <a:cs typeface="Times New Roman" panose="02020603050405020304" pitchFamily="18" charset="0"/>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The other point in this section was whether therapists make significant financial gain from creating a belief in CSA.  In reality, working clinically with survivors of CSA is not a smart way to get rich - survivors are not usually a good source of income.  What I would add now, however, is that the accused are likely to be willing to spend a large amount of money to walk free.  So, in my opinion, if someone wants to get rich in the field of CSA, working in therapy is not the best option -  If making money is the primary goal, work as a witness for the defence.</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947472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221472"/>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Theme 3:</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Hypnosis</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 Research</a:t>
            </a:r>
          </a:p>
        </p:txBody>
      </p:sp>
      <p:sp>
        <p:nvSpPr>
          <p:cNvPr id="4" name="Rectangle 3">
            <a:extLst>
              <a:ext uri="{FF2B5EF4-FFF2-40B4-BE49-F238E27FC236}">
                <a16:creationId xmlns:a16="http://schemas.microsoft.com/office/drawing/2014/main" id="{B6E27DD5-66FE-4C6D-A2EB-254B3BCEA766}"/>
              </a:ext>
            </a:extLst>
          </p:cNvPr>
          <p:cNvSpPr/>
          <p:nvPr/>
        </p:nvSpPr>
        <p:spPr>
          <a:xfrm>
            <a:off x="545306" y="1496222"/>
            <a:ext cx="9910761" cy="5636415"/>
          </a:xfrm>
          <a:prstGeom prst="rect">
            <a:avLst/>
          </a:prstGeom>
        </p:spPr>
        <p:txBody>
          <a:bodyPr wrap="square">
            <a:spAutoFit/>
          </a:bodyPr>
          <a:lstStyle/>
          <a:p>
            <a:pPr marL="457200" indent="-457200">
              <a:lnSpc>
                <a:spcPts val="2300"/>
              </a:lnSpc>
              <a:spcAft>
                <a:spcPts val="2000"/>
              </a:spcAft>
              <a:tabLst>
                <a:tab pos="139700" algn="l"/>
                <a:tab pos="457200" algn="l"/>
              </a:tabLst>
            </a:pPr>
            <a:r>
              <a:rPr lang="en-US" b="1" i="1" dirty="0">
                <a:solidFill>
                  <a:srgbClr val="000000"/>
                </a:solidFill>
                <a:latin typeface="Times New Roman" panose="02020603050405020304" pitchFamily="18" charset="0"/>
                <a:ea typeface="Times" panose="02020603050405020304" pitchFamily="18" charset="0"/>
                <a:cs typeface="Arial Unicode MS"/>
              </a:rPr>
              <a:t>3.	Hypnosis makes inaccuracies more likely and increases confidence in these inaccuracies. </a:t>
            </a:r>
            <a:endParaRPr lang="en-GB" sz="1600" dirty="0">
              <a:solidFill>
                <a:srgbClr val="000000"/>
              </a:solidFill>
              <a:latin typeface="Helvetica Neue"/>
              <a:ea typeface="Arial Unicode MS"/>
              <a:cs typeface="Arial Unicode MS"/>
            </a:endParaRPr>
          </a:p>
          <a:p>
            <a:pPr>
              <a:lnSpc>
                <a:spcPct val="150000"/>
              </a:lnSpc>
              <a:spcAft>
                <a:spcPts val="800"/>
              </a:spcAft>
            </a:pPr>
            <a:r>
              <a:rPr lang="en-GB" i="1" dirty="0">
                <a:latin typeface="Times New Roman" panose="02020603050405020304" pitchFamily="18" charset="0"/>
                <a:ea typeface="Calibri" panose="020F0502020204030204" pitchFamily="34" charset="0"/>
                <a:cs typeface="Times New Roman" panose="02020603050405020304" pitchFamily="18" charset="0"/>
              </a:rPr>
              <a:t>It is sometimes true that hypnosis can be used to increase confidence in inaccurate memories. But it is also true that there is considerable evidence that hypnosis can also enhance </a:t>
            </a:r>
            <a:r>
              <a:rPr lang="it-IT" i="1" u="sng" dirty="0">
                <a:latin typeface="Times New Roman" panose="02020603050405020304" pitchFamily="18" charset="0"/>
                <a:ea typeface="Calibri" panose="020F0502020204030204" pitchFamily="34" charset="0"/>
                <a:cs typeface="Times New Roman" panose="02020603050405020304" pitchFamily="18" charset="0"/>
              </a:rPr>
              <a:t>accu</a:t>
            </a:r>
            <a:r>
              <a:rPr lang="en-GB" i="1" u="sng" dirty="0">
                <a:latin typeface="Times New Roman" panose="02020603050405020304" pitchFamily="18" charset="0"/>
                <a:ea typeface="Calibri" panose="020F0502020204030204" pitchFamily="34" charset="0"/>
                <a:cs typeface="Times New Roman" panose="02020603050405020304" pitchFamily="18" charset="0"/>
              </a:rPr>
              <a:t>­rate</a:t>
            </a:r>
            <a:r>
              <a:rPr lang="en-GB" i="1" dirty="0">
                <a:latin typeface="Times New Roman" panose="02020603050405020304" pitchFamily="18" charset="0"/>
                <a:ea typeface="Calibri" panose="020F0502020204030204" pitchFamily="34" charset="0"/>
                <a:cs typeface="Times New Roman" panose="02020603050405020304" pitchFamily="18" charset="0"/>
              </a:rPr>
              <a:t> recall (e.g. Ewin, 1994; </a:t>
            </a:r>
            <a:r>
              <a:rPr lang="en-GB" i="1" dirty="0" err="1">
                <a:latin typeface="Times New Roman" panose="02020603050405020304" pitchFamily="18" charset="0"/>
                <a:ea typeface="Calibri" panose="020F0502020204030204" pitchFamily="34" charset="0"/>
                <a:cs typeface="Times New Roman" panose="02020603050405020304" pitchFamily="18" charset="0"/>
              </a:rPr>
              <a:t>Nenliah</a:t>
            </a:r>
            <a:r>
              <a:rPr lang="en-GB" i="1" dirty="0">
                <a:latin typeface="Times New Roman" panose="02020603050405020304" pitchFamily="18" charset="0"/>
                <a:ea typeface="Calibri" panose="020F0502020204030204" pitchFamily="34" charset="0"/>
                <a:cs typeface="Times New Roman" panose="02020603050405020304" pitchFamily="18" charset="0"/>
              </a:rPr>
              <a:t>, 1985). Again, the other side of the story is omitted by the false memory syndrome </a:t>
            </a:r>
            <a:r>
              <a:rPr lang="en-GB" i="1" dirty="0" err="1">
                <a:latin typeface="Times New Roman" panose="02020603050405020304" pitchFamily="18" charset="0"/>
                <a:ea typeface="Calibri" panose="020F0502020204030204" pitchFamily="34" charset="0"/>
                <a:cs typeface="Times New Roman" panose="02020603050405020304" pitchFamily="18" charset="0"/>
              </a:rPr>
              <a:t>advo</a:t>
            </a:r>
            <a:r>
              <a:rPr lang="pt-PT" i="1" dirty="0">
                <a:latin typeface="Times New Roman" panose="02020603050405020304" pitchFamily="18" charset="0"/>
                <a:ea typeface="Calibri" panose="020F0502020204030204" pitchFamily="34" charset="0"/>
                <a:cs typeface="Times New Roman" panose="02020603050405020304" pitchFamily="18" charset="0"/>
              </a:rPr>
              <a:t>­cates. </a:t>
            </a:r>
            <a:r>
              <a:rPr lang="en-GB" i="1" dirty="0">
                <a:latin typeface="Times New Roman" panose="02020603050405020304" pitchFamily="18" charset="0"/>
                <a:ea typeface="Calibri" panose="020F0502020204030204" pitchFamily="34" charset="0"/>
                <a:cs typeface="Times New Roman" panose="02020603050405020304" pitchFamily="18" charset="0"/>
              </a:rPr>
              <a:t>It would seem sensible to suggest that nothing about the truth or </a:t>
            </a:r>
            <a:r>
              <a:rPr lang="nl-NL" i="1" u="sng" dirty="0">
                <a:latin typeface="Times New Roman" panose="02020603050405020304" pitchFamily="18" charset="0"/>
                <a:ea typeface="Calibri" panose="020F0502020204030204" pitchFamily="34" charset="0"/>
                <a:cs typeface="Times New Roman" panose="02020603050405020304" pitchFamily="18" charset="0"/>
              </a:rPr>
              <a:t>falsehood</a:t>
            </a:r>
            <a:r>
              <a:rPr lang="en-GB" i="1" dirty="0">
                <a:latin typeface="Times New Roman" panose="02020603050405020304" pitchFamily="18" charset="0"/>
                <a:ea typeface="Calibri" panose="020F0502020204030204" pitchFamily="34" charset="0"/>
                <a:cs typeface="Times New Roman" panose="02020603050405020304" pitchFamily="18" charset="0"/>
              </a:rPr>
              <a:t> of hypnotically recovered memory can be assumed without corroborating evidence. </a:t>
            </a:r>
            <a:br>
              <a:rPr lang="en-GB" i="1" dirty="0">
                <a:latin typeface="Times New Roman" panose="02020603050405020304" pitchFamily="18" charset="0"/>
                <a:ea typeface="Calibri" panose="020F0502020204030204" pitchFamily="34" charset="0"/>
                <a:cs typeface="Times New Roman" panose="02020603050405020304" pitchFamily="18" charset="0"/>
              </a:rPr>
            </a:br>
            <a:endParaRPr lang="en-GB" sz="1600" dirty="0">
              <a:ea typeface="Calibri" panose="020F0502020204030204" pitchFamily="34" charset="0"/>
              <a:cs typeface="Times New Roman" panose="02020603050405020304" pitchFamily="18" charset="0"/>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Hypnosis can help induce a state of relative calm where clients can work through their traumatic experiences without being overwhelmed by them.  Good clinical research, with carefully applied use of hypnosis, by trained clinicians, might reveal whether hypnosis has a positive role to play in recall and healing from trauma</a:t>
            </a:r>
            <a:r>
              <a:rPr lang="en-GB"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GB" dirty="0">
                <a:latin typeface="Times New Roman" panose="02020603050405020304" pitchFamily="18" charset="0"/>
                <a:ea typeface="Calibri" panose="020F0502020204030204" pitchFamily="34" charset="0"/>
                <a:cs typeface="Times New Roman" panose="02020603050405020304" pitchFamily="18" charset="0"/>
              </a:rPr>
              <a:t>The original American False Memory Syndrome Foundation advisory board included at least two experts on hypnosis: Martin Orne and Ernest Hilgard. I wonder why they did not promote such research?</a:t>
            </a:r>
            <a:r>
              <a:rPr lang="en-GB" b="1" i="1" dirty="0">
                <a:latin typeface="Times New Roman" panose="02020603050405020304" pitchFamily="18" charset="0"/>
                <a:ea typeface="Times" panose="02020603050405020304" pitchFamily="18" charset="0"/>
                <a:cs typeface="Times New Roman" panose="02020603050405020304" pitchFamily="18" charset="0"/>
              </a:rPr>
              <a:t>	</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141983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198437"/>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Theme 4: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Retraction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Complexities</a:t>
            </a:r>
          </a:p>
        </p:txBody>
      </p:sp>
      <p:sp>
        <p:nvSpPr>
          <p:cNvPr id="4" name="Rectangle 3">
            <a:extLst>
              <a:ext uri="{FF2B5EF4-FFF2-40B4-BE49-F238E27FC236}">
                <a16:creationId xmlns:a16="http://schemas.microsoft.com/office/drawing/2014/main" id="{7957AE09-9BD7-4878-A5A3-BB1FBE49C254}"/>
              </a:ext>
            </a:extLst>
          </p:cNvPr>
          <p:cNvSpPr/>
          <p:nvPr/>
        </p:nvSpPr>
        <p:spPr>
          <a:xfrm>
            <a:off x="426245" y="1493837"/>
            <a:ext cx="9910761" cy="4282198"/>
          </a:xfrm>
          <a:prstGeom prst="rect">
            <a:avLst/>
          </a:prstGeom>
        </p:spPr>
        <p:txBody>
          <a:bodyPr wrap="square">
            <a:spAutoFit/>
          </a:bodyPr>
          <a:lstStyle/>
          <a:p>
            <a:pPr marL="457200" indent="-457200">
              <a:lnSpc>
                <a:spcPts val="2300"/>
              </a:lnSpc>
              <a:spcAft>
                <a:spcPts val="2000"/>
              </a:spcAft>
              <a:tabLst>
                <a:tab pos="139700" algn="l"/>
                <a:tab pos="457200" algn="l"/>
              </a:tabLst>
            </a:pPr>
            <a:r>
              <a:rPr lang="en-US" b="1" i="1" dirty="0">
                <a:solidFill>
                  <a:srgbClr val="000000"/>
                </a:solidFill>
                <a:latin typeface="Times New Roman" panose="02020603050405020304" pitchFamily="18" charset="0"/>
                <a:ea typeface="Times" panose="02020603050405020304" pitchFamily="18" charset="0"/>
                <a:cs typeface="Arial Unicode MS"/>
              </a:rPr>
              <a:t>4.	A number of accusers have retracted, therefore accusations are unre</a:t>
            </a:r>
            <a:r>
              <a:rPr lang="en-US" b="1" i="1" dirty="0">
                <a:solidFill>
                  <a:srgbClr val="000000"/>
                </a:solidFill>
                <a:latin typeface="Times New Roman" panose="02020603050405020304" pitchFamily="18" charset="0"/>
                <a:ea typeface="Arial Unicode MS"/>
                <a:cs typeface="Arial Unicode MS"/>
              </a:rPr>
              <a:t>­liable. </a:t>
            </a:r>
            <a:endParaRPr lang="en-GB" sz="1600" dirty="0">
              <a:solidFill>
                <a:srgbClr val="000000"/>
              </a:solidFill>
              <a:latin typeface="Helvetica Neue"/>
              <a:ea typeface="Arial Unicode MS"/>
              <a:cs typeface="Arial Unicode MS"/>
            </a:endParaRPr>
          </a:p>
          <a:p>
            <a:pPr>
              <a:lnSpc>
                <a:spcPts val="2300"/>
              </a:lnSpc>
              <a:spcAft>
                <a:spcPts val="1200"/>
              </a:spcAft>
            </a:pPr>
            <a:r>
              <a:rPr lang="en-US" i="1" dirty="0">
                <a:solidFill>
                  <a:srgbClr val="000000"/>
                </a:solidFill>
                <a:latin typeface="Times New Roman" panose="02020603050405020304" pitchFamily="18" charset="0"/>
                <a:ea typeface="Arial Unicode MS"/>
                <a:cs typeface="Arial Unicode MS"/>
              </a:rPr>
              <a:t>It is true that accusers have retracted, but this does not mean that accusations are unreliable. In its statement on memories of sexual abuse, the American Psychiatric Association (APA, 1993) reports that retracting can follow an initial report of child­ hood abuse in victims with documented abuse. One of the few studies on retracting suggests that this is frequently part of the disclosure process, and the retraction is often subsequently withdrawn and the accusation maintained (Gonzalez, Water­ man, Kelly, McCord, &amp; </a:t>
            </a:r>
            <a:r>
              <a:rPr lang="en-US" i="1" dirty="0" err="1">
                <a:solidFill>
                  <a:srgbClr val="000000"/>
                </a:solidFill>
                <a:latin typeface="Times New Roman" panose="02020603050405020304" pitchFamily="18" charset="0"/>
                <a:ea typeface="Arial Unicode MS"/>
                <a:cs typeface="Arial Unicode MS"/>
              </a:rPr>
              <a:t>Oliveri</a:t>
            </a:r>
            <a:r>
              <a:rPr lang="en-US" i="1" dirty="0">
                <a:solidFill>
                  <a:srgbClr val="000000"/>
                </a:solidFill>
                <a:latin typeface="Times New Roman" panose="02020603050405020304" pitchFamily="18" charset="0"/>
                <a:ea typeface="Arial Unicode MS"/>
                <a:cs typeface="Arial Unicode MS"/>
              </a:rPr>
              <a:t>, 1993). </a:t>
            </a:r>
            <a:endParaRPr lang="en-GB" sz="1600" dirty="0">
              <a:solidFill>
                <a:srgbClr val="000000"/>
              </a:solidFill>
              <a:latin typeface="Helvetica Neue"/>
              <a:ea typeface="Arial Unicode MS"/>
              <a:cs typeface="Arial Unicode MS"/>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ea typeface="Calibri" panose="020F0502020204030204" pitchFamily="34" charset="0"/>
              <a:cs typeface="Times New Roman" panose="02020603050405020304" pitchFamily="18" charset="0"/>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Retraction, as I pointed out then, is a complex issue, and may be a part of the disclosure process for some, with the retraction being subsequently withdrawn.  Oversimplifying this complex area leads to greater confusion and less understanding.</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991086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525" y="198437"/>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Theme 5: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Cop-out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vs. Denial</a:t>
            </a:r>
          </a:p>
        </p:txBody>
      </p:sp>
      <p:sp>
        <p:nvSpPr>
          <p:cNvPr id="4" name="Rectangle 3">
            <a:extLst>
              <a:ext uri="{FF2B5EF4-FFF2-40B4-BE49-F238E27FC236}">
                <a16:creationId xmlns:a16="http://schemas.microsoft.com/office/drawing/2014/main" id="{B43D86DA-407B-4457-8876-2FC7B5058DEB}"/>
              </a:ext>
            </a:extLst>
          </p:cNvPr>
          <p:cNvSpPr/>
          <p:nvPr/>
        </p:nvSpPr>
        <p:spPr>
          <a:xfrm>
            <a:off x="414338" y="1493837"/>
            <a:ext cx="9910762" cy="3425553"/>
          </a:xfrm>
          <a:prstGeom prst="rect">
            <a:avLst/>
          </a:prstGeom>
        </p:spPr>
        <p:txBody>
          <a:bodyPr wrap="square">
            <a:spAutoFit/>
          </a:bodyPr>
          <a:lstStyle/>
          <a:p>
            <a:pPr>
              <a:lnSpc>
                <a:spcPts val="2400"/>
              </a:lnSpc>
              <a:spcAft>
                <a:spcPts val="1200"/>
              </a:spcAft>
            </a:pPr>
            <a:r>
              <a:rPr lang="en-US" b="1" i="1" dirty="0">
                <a:solidFill>
                  <a:srgbClr val="000000"/>
                </a:solidFill>
                <a:latin typeface="Times New Roman" panose="02020603050405020304" pitchFamily="18" charset="0"/>
                <a:ea typeface="Arial Unicode MS"/>
                <a:cs typeface="Arial Unicode MS"/>
              </a:rPr>
              <a:t>5. Having an explanation for one's problems by claiming child sexual abuse is an easy cop-out for the accusers - it means that they can blame someone else for their problems. </a:t>
            </a:r>
            <a:endParaRPr lang="en-GB" sz="1600" dirty="0">
              <a:solidFill>
                <a:srgbClr val="000000"/>
              </a:solidFill>
              <a:latin typeface="Helvetica Neue"/>
              <a:ea typeface="Arial Unicode MS"/>
              <a:cs typeface="Arial Unicode MS"/>
            </a:endParaRPr>
          </a:p>
          <a:p>
            <a:pPr>
              <a:lnSpc>
                <a:spcPts val="2300"/>
              </a:lnSpc>
              <a:spcAft>
                <a:spcPts val="1200"/>
              </a:spcAft>
            </a:pPr>
            <a:r>
              <a:rPr lang="en-US" i="1" dirty="0">
                <a:solidFill>
                  <a:srgbClr val="000000"/>
                </a:solidFill>
                <a:latin typeface="Times New Roman" panose="02020603050405020304" pitchFamily="18" charset="0"/>
                <a:ea typeface="Arial Unicode MS"/>
                <a:cs typeface="Arial Unicode MS"/>
              </a:rPr>
              <a:t>The suggestion that alleging child abuse is an easy option has no foundation in reality - it is simply untrue. Coming to terms with childhood abuse is a long and painful process. On the other hand, it could be argued that denial is a much more comfortable (but perhaps ultimately less sane) option both for victims and for their families. </a:t>
            </a:r>
            <a:endParaRPr lang="en-GB" sz="1600" dirty="0">
              <a:solidFill>
                <a:srgbClr val="000000"/>
              </a:solidFill>
              <a:latin typeface="Helvetica Neue"/>
              <a:ea typeface="Arial Unicode MS"/>
              <a:cs typeface="Arial Unicode MS"/>
            </a:endParaRPr>
          </a:p>
          <a:p>
            <a:pPr>
              <a:lnSpc>
                <a:spcPts val="2300"/>
              </a:lnSpc>
              <a:spcAft>
                <a:spcPts val="1200"/>
              </a:spcAft>
            </a:pPr>
            <a:r>
              <a:rPr lang="en-US" i="1" dirty="0">
                <a:solidFill>
                  <a:srgbClr val="000000"/>
                </a:solidFill>
                <a:latin typeface="Times New Roman" panose="02020603050405020304" pitchFamily="18" charset="0"/>
                <a:ea typeface="Times" panose="02020603050405020304" pitchFamily="18" charset="0"/>
                <a:cs typeface="Arial Unicode MS"/>
              </a:rPr>
              <a:t> </a:t>
            </a:r>
            <a:endParaRPr lang="en-GB" sz="1600" dirty="0">
              <a:solidFill>
                <a:srgbClr val="000000"/>
              </a:solidFill>
              <a:latin typeface="Helvetica Neue"/>
              <a:ea typeface="Arial Unicode MS"/>
              <a:cs typeface="Arial Unicode MS"/>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My original thoughts about an abuse explanation being a cop-out are unchanged.  Denial is a much less stressful route than reporting abuse.</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654959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601" y="198437"/>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Theme 6: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Complex Trauma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Memory Fragmentation</a:t>
            </a:r>
          </a:p>
        </p:txBody>
      </p:sp>
      <p:sp>
        <p:nvSpPr>
          <p:cNvPr id="4" name="Rectangle 3">
            <a:extLst>
              <a:ext uri="{FF2B5EF4-FFF2-40B4-BE49-F238E27FC236}">
                <a16:creationId xmlns:a16="http://schemas.microsoft.com/office/drawing/2014/main" id="{D02144A1-C801-4DE6-83C6-BC77D9D5DE54}"/>
              </a:ext>
            </a:extLst>
          </p:cNvPr>
          <p:cNvSpPr/>
          <p:nvPr/>
        </p:nvSpPr>
        <p:spPr>
          <a:xfrm>
            <a:off x="414338" y="1236507"/>
            <a:ext cx="9910762" cy="1944122"/>
          </a:xfrm>
          <a:prstGeom prst="rect">
            <a:avLst/>
          </a:prstGeom>
        </p:spPr>
        <p:txBody>
          <a:bodyPr wrap="square">
            <a:spAutoFit/>
          </a:bodyPr>
          <a:lstStyle/>
          <a:p>
            <a:pPr>
              <a:lnSpc>
                <a:spcPts val="2300"/>
              </a:lnSpc>
              <a:spcAft>
                <a:spcPts val="1200"/>
              </a:spcAft>
            </a:pPr>
            <a:r>
              <a:rPr lang="en-US" b="1" i="1" dirty="0">
                <a:solidFill>
                  <a:srgbClr val="000000"/>
                </a:solidFill>
                <a:latin typeface="Times New Roman" panose="02020603050405020304" pitchFamily="18" charset="0"/>
                <a:ea typeface="Arial Unicode MS"/>
                <a:cs typeface="Arial Unicode MS"/>
              </a:rPr>
              <a:t>6. There is no such thing as traumatic amnesia, repression, and therefore recovered memory, and greater levels of trauma are more likely to be remembered. </a:t>
            </a:r>
            <a:endParaRPr lang="en-GB" sz="1600" dirty="0">
              <a:solidFill>
                <a:srgbClr val="000000"/>
              </a:solidFill>
              <a:latin typeface="Helvetica Neue"/>
              <a:ea typeface="Arial Unicode MS"/>
              <a:cs typeface="Arial Unicode MS"/>
            </a:endParaRPr>
          </a:p>
          <a:p>
            <a:r>
              <a:rPr lang="en-GB" i="1" dirty="0">
                <a:latin typeface="Times New Roman" panose="02020603050405020304" pitchFamily="18" charset="0"/>
                <a:ea typeface="Calibri" panose="020F0502020204030204" pitchFamily="34" charset="0"/>
              </a:rPr>
              <a:t>It is clearly untrue that there is no such thing as traumatic amnesia. Inability to recall important aspects of a trauma is a diagnostic criterion for post-traumatic stress disorder and dis</a:t>
            </a:r>
            <a:r>
              <a:rPr lang="it-IT" i="1" dirty="0">
                <a:latin typeface="Times New Roman" panose="02020603050405020304" pitchFamily="18" charset="0"/>
                <a:ea typeface="Calibri" panose="020F0502020204030204" pitchFamily="34" charset="0"/>
              </a:rPr>
              <a:t>­sociative amnesia </a:t>
            </a:r>
            <a:r>
              <a:rPr lang="en-GB" i="1" dirty="0">
                <a:latin typeface="Times New Roman" panose="02020603050405020304" pitchFamily="18" charset="0"/>
                <a:ea typeface="Calibri" panose="020F0502020204030204" pitchFamily="34" charset="0"/>
              </a:rPr>
              <a:t>(DSM IV: APA, 1994). </a:t>
            </a:r>
          </a:p>
          <a:p>
            <a:r>
              <a:rPr lang="en-GB" i="1" dirty="0">
                <a:latin typeface="Times New Roman" panose="02020603050405020304" pitchFamily="18" charset="0"/>
              </a:rPr>
              <a:t>…</a:t>
            </a:r>
            <a:endParaRPr lang="en-GB" dirty="0"/>
          </a:p>
        </p:txBody>
      </p:sp>
      <p:sp>
        <p:nvSpPr>
          <p:cNvPr id="5" name="Rectangle 4">
            <a:extLst>
              <a:ext uri="{FF2B5EF4-FFF2-40B4-BE49-F238E27FC236}">
                <a16:creationId xmlns:a16="http://schemas.microsoft.com/office/drawing/2014/main" id="{ADC53B7B-F11D-4C0B-A417-7AF47A223AD6}"/>
              </a:ext>
            </a:extLst>
          </p:cNvPr>
          <p:cNvSpPr/>
          <p:nvPr/>
        </p:nvSpPr>
        <p:spPr>
          <a:xfrm>
            <a:off x="396226" y="2994105"/>
            <a:ext cx="9863137" cy="4613058"/>
          </a:xfrm>
          <a:prstGeom prst="rect">
            <a:avLst/>
          </a:prstGeom>
        </p:spPr>
        <p:txBody>
          <a:bodyPr wrap="square">
            <a:spAutoFit/>
          </a:bodyPr>
          <a:lstStyle/>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This sixth point is the one that I would pick out now as perhaps the most important.  One of the biggest changes in my awareness of the field in recent years has been seeing how data derived from experimental research, often with students, has been inappropriately and misleadingly assumed to inform us about memory processes involved in recall of abuse during childhood. Since the 1990's it has become clearer that trauma has a significant impact on memory. Neuroscience advances have shown us that brain activity can be grossly disrupted by trauma. Memory processes during and after traumatic experiences are unlike memory processing during non-traumatic times. Van der Kolk (2014) is an excellent source on the development of this new understanding:  “The imprints of traumatic experiences are organised not as coherent logical narratives but in fragmented sensory and emotional traces: images, sounds and physical sensations … when people fully recall their traumas, they “have” the experience. They are engulfed by the sensory or emotional elements of the past.” …</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23090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64" y="355853"/>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The Nature of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Traumatic Memories</a:t>
            </a:r>
          </a:p>
        </p:txBody>
      </p:sp>
      <p:sp>
        <p:nvSpPr>
          <p:cNvPr id="2" name="Rectangle 1">
            <a:extLst>
              <a:ext uri="{FF2B5EF4-FFF2-40B4-BE49-F238E27FC236}">
                <a16:creationId xmlns:a16="http://schemas.microsoft.com/office/drawing/2014/main" id="{67D00D7F-1C03-4DCF-BBF4-B2A608723B49}"/>
              </a:ext>
            </a:extLst>
          </p:cNvPr>
          <p:cNvSpPr/>
          <p:nvPr/>
        </p:nvSpPr>
        <p:spPr>
          <a:xfrm>
            <a:off x="453532" y="1219325"/>
            <a:ext cx="9910761" cy="6377643"/>
          </a:xfrm>
          <a:prstGeom prst="rect">
            <a:avLst/>
          </a:prstGeom>
        </p:spPr>
        <p:txBody>
          <a:bodyPr wrap="square">
            <a:spAutoFit/>
          </a:bodyPr>
          <a:lstStyle/>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Traumatic memories are fundamentally different from other kinds of memory from the past, they are dissociated.  That is, there is a disruption of the normal integration of consciousness, memory, emotion, perception and behaviour.  As van der Kolk says: "Dissociation is the essence of trauma". Dissociative symptoms can potentially disrupt every area of psychological functioning.  He also points out that childhood trauma is radically different from traumatic stress in adults, and that different forms of abuse have different impacts on various brain areas at different stages of development. </a:t>
            </a:r>
            <a:endParaRPr lang="en-GB" sz="1600" dirty="0">
              <a:ea typeface="Calibri" panose="020F0502020204030204" pitchFamily="34" charset="0"/>
              <a:cs typeface="Times New Roman" panose="02020603050405020304" pitchFamily="18" charset="0"/>
            </a:endParaRP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With regard to recall of abusive childhood experiences: “There have in fact been hundreds of scientific publications spanning well over a century documenting how the memory of trauma can be repressed, only to resurface years or decades later…. Total memory loss is most common in childhood sexual abuse, with incidence ranging from 19 percent to 38%”.  And "Every single scientific study of memory of childhood sexual abuse, whether prospective or retrospective, whether studying clinical samples or general population samples, finds that a certain percentage of sexually abused individuals forget, and later remember, their abuse." (Van der Kolk, 2014,</a:t>
            </a:r>
            <a:r>
              <a:rPr lang="en-GB" sz="1600" dirty="0">
                <a:ea typeface="Calibri" panose="020F0502020204030204" pitchFamily="34" charset="0"/>
                <a:cs typeface="Times New Roman" panose="02020603050405020304" pitchFamily="18" charset="0"/>
              </a:rPr>
              <a:t> </a:t>
            </a:r>
            <a:r>
              <a:rPr lang="en-GB" dirty="0">
                <a:latin typeface="Times New Roman" panose="02020603050405020304" pitchFamily="18" charset="0"/>
                <a:ea typeface="Calibri" panose="020F0502020204030204" pitchFamily="34" charset="0"/>
                <a:cs typeface="Times New Roman" panose="02020603050405020304" pitchFamily="18" charset="0"/>
              </a:rPr>
              <a:t>Note on p.398 re p.190).  And Ross </a:t>
            </a:r>
            <a:r>
              <a:rPr lang="en-GB" dirty="0" err="1">
                <a:latin typeface="Times New Roman" panose="02020603050405020304" pitchFamily="18" charset="0"/>
                <a:ea typeface="Calibri" panose="020F0502020204030204" pitchFamily="34" charset="0"/>
                <a:cs typeface="Times New Roman" panose="02020603050405020304" pitchFamily="18" charset="0"/>
              </a:rPr>
              <a:t>Cheit</a:t>
            </a:r>
            <a:r>
              <a:rPr lang="en-GB" dirty="0">
                <a:latin typeface="Times New Roman" panose="02020603050405020304" pitchFamily="18" charset="0"/>
                <a:ea typeface="Calibri" panose="020F0502020204030204" pitchFamily="34" charset="0"/>
                <a:cs typeface="Times New Roman" panose="02020603050405020304" pitchFamily="18" charset="0"/>
              </a:rPr>
              <a:t>, (2015) has provided us with a remarkable online resource of over one hundred corroborated cases of recovered memory.</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115264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93C31-8415-47A6-B0B2-14EC822D2C88}"/>
              </a:ext>
            </a:extLst>
          </p:cNvPr>
          <p:cNvSpPr>
            <a:spLocks noGrp="1"/>
          </p:cNvSpPr>
          <p:nvPr>
            <p:ph type="sldNum" sz="quarter" idx="12"/>
          </p:nvPr>
        </p:nvSpPr>
        <p:spPr/>
        <p:txBody>
          <a:bodyPr/>
          <a:lstStyle/>
          <a:p>
            <a:pPr>
              <a:defRPr/>
            </a:pPr>
            <a:fld id="{ED1DEA51-7EB0-4966-AEA2-46CB7BFF1BE7}" type="slidenum">
              <a:rPr lang="en-US" altLang="en-US" smtClean="0"/>
              <a:pPr>
                <a:defRPr/>
              </a:pPr>
              <a:t>29</a:t>
            </a:fld>
            <a:endParaRPr lang="en-US" altLang="en-US"/>
          </a:p>
        </p:txBody>
      </p:sp>
      <p:pic>
        <p:nvPicPr>
          <p:cNvPr id="4" name="Picture 3">
            <a:extLst>
              <a:ext uri="{FF2B5EF4-FFF2-40B4-BE49-F238E27FC236}">
                <a16:creationId xmlns:a16="http://schemas.microsoft.com/office/drawing/2014/main" id="{CEBA81A7-53A7-4834-9866-BD902466D741}"/>
              </a:ext>
            </a:extLst>
          </p:cNvPr>
          <p:cNvPicPr>
            <a:picLocks noChangeAspect="1"/>
          </p:cNvPicPr>
          <p:nvPr/>
        </p:nvPicPr>
        <p:blipFill rotWithShape="1">
          <a:blip r:embed="rId2"/>
          <a:srcRect l="38982" t="9253" r="47092" b="25727"/>
          <a:stretch/>
        </p:blipFill>
        <p:spPr>
          <a:xfrm>
            <a:off x="316706" y="198437"/>
            <a:ext cx="2743200" cy="7204269"/>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414158C6-BD2E-4DA3-8AA2-2C498ECC1144}"/>
              </a:ext>
            </a:extLst>
          </p:cNvPr>
          <p:cNvSpPr/>
          <p:nvPr/>
        </p:nvSpPr>
        <p:spPr>
          <a:xfrm>
            <a:off x="3821906" y="350837"/>
            <a:ext cx="6403181" cy="6064737"/>
          </a:xfrm>
          <a:prstGeom prst="rect">
            <a:avLst/>
          </a:prstGeom>
        </p:spPr>
        <p:txBody>
          <a:bodyPr wrap="square">
            <a:spAutoFit/>
          </a:bodyPr>
          <a:lstStyle/>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At the time of writing The British False Memory Society supported by its scientific advisors states on its website (bfms.org.uk) </a:t>
            </a: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 sexual abuse is easy to remember and extremely difficult to forget.  Genuine victims unfortunately cannot repress or forget what has happened to them.”  </a:t>
            </a:r>
          </a:p>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But, as noted above, inability to remember an important aspect of traumatic events, typically due to dissociative amnesia, has long been a diagnostic criterion for post-traumatic stress disorder.  Is the suggestion from the advisory board of the BFMS that trauma experts have got this wrong for decades?  Or that sexual abuse is not traumatic?  And is the implication of the BFMS statement that those who have experienced traumatic amnesia are not “genuine victims”?  These are all extreme minority opinions that appear to be presented as facts. </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237721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ACA1E4-EE9B-4AC0-A474-01A5082F5D14}"/>
              </a:ext>
            </a:extLst>
          </p:cNvPr>
          <p:cNvSpPr txBox="1"/>
          <p:nvPr/>
        </p:nvSpPr>
        <p:spPr>
          <a:xfrm>
            <a:off x="443771" y="351287"/>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Dr Rainer Kurz</a:t>
            </a:r>
            <a:endParaRPr lang="en-GB" sz="2000" b="1" dirty="0">
              <a:solidFill>
                <a:schemeClr val="bg1">
                  <a:lumMod val="50000"/>
                </a:schemeClr>
              </a:solidFill>
              <a:latin typeface="Arial" pitchFamily="18"/>
              <a:ea typeface="Microsoft YaHei" pitchFamily="2"/>
              <a:cs typeface="Mangal" pitchFamily="2"/>
            </a:endParaRPr>
          </a:p>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BPS Letter &amp; Article</a:t>
            </a:r>
          </a:p>
        </p:txBody>
      </p:sp>
      <p:pic>
        <p:nvPicPr>
          <p:cNvPr id="9" name="Picture 8">
            <a:extLst>
              <a:ext uri="{FF2B5EF4-FFF2-40B4-BE49-F238E27FC236}">
                <a16:creationId xmlns:a16="http://schemas.microsoft.com/office/drawing/2014/main" id="{5D49432D-BE86-4815-8CAE-0CAA0C46AF6B}"/>
              </a:ext>
            </a:extLst>
          </p:cNvPr>
          <p:cNvPicPr>
            <a:picLocks noChangeAspect="1"/>
          </p:cNvPicPr>
          <p:nvPr/>
        </p:nvPicPr>
        <p:blipFill rotWithShape="1">
          <a:blip r:embed="rId3"/>
          <a:srcRect l="32896" t="20826" r="30044" b="10809"/>
          <a:stretch/>
        </p:blipFill>
        <p:spPr>
          <a:xfrm>
            <a:off x="316706" y="1360856"/>
            <a:ext cx="5489028" cy="569558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194D8D7F-DB6A-45E1-A9F3-935B883AEE19}"/>
              </a:ext>
            </a:extLst>
          </p:cNvPr>
          <p:cNvPicPr>
            <a:picLocks noChangeAspect="1"/>
          </p:cNvPicPr>
          <p:nvPr/>
        </p:nvPicPr>
        <p:blipFill rotWithShape="1">
          <a:blip r:embed="rId4"/>
          <a:srcRect l="25630" t="19052" r="44145" b="1368"/>
          <a:stretch/>
        </p:blipFill>
        <p:spPr>
          <a:xfrm>
            <a:off x="6096182" y="1322756"/>
            <a:ext cx="4278924" cy="6038481"/>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50992C06-1939-48BE-828D-B4BB88B8A22D}"/>
              </a:ext>
            </a:extLst>
          </p:cNvPr>
          <p:cNvPicPr>
            <a:picLocks noChangeAspect="1"/>
          </p:cNvPicPr>
          <p:nvPr/>
        </p:nvPicPr>
        <p:blipFill rotWithShape="1">
          <a:blip r:embed="rId5"/>
          <a:srcRect l="27859" t="23526" r="56814" b="41577"/>
          <a:stretch/>
        </p:blipFill>
        <p:spPr>
          <a:xfrm>
            <a:off x="9459773" y="1422169"/>
            <a:ext cx="894760" cy="1091910"/>
          </a:xfrm>
          <a:prstGeom prst="rect">
            <a:avLst/>
          </a:prstGeom>
        </p:spPr>
      </p:pic>
    </p:spTree>
    <p:extLst>
      <p:ext uri="{BB962C8B-B14F-4D97-AF65-F5344CB8AC3E}">
        <p14:creationId xmlns:p14="http://schemas.microsoft.com/office/powerpoint/2010/main" val="11083522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210C42-8744-4E25-B04D-1195CDE92C61}"/>
              </a:ext>
            </a:extLst>
          </p:cNvPr>
          <p:cNvSpPr/>
          <p:nvPr/>
        </p:nvSpPr>
        <p:spPr>
          <a:xfrm>
            <a:off x="354806" y="1341437"/>
            <a:ext cx="9982200" cy="3035062"/>
          </a:xfrm>
          <a:prstGeom prst="rect">
            <a:avLst/>
          </a:prstGeom>
        </p:spPr>
        <p:txBody>
          <a:bodyPr wrap="square">
            <a:spAutoFit/>
          </a:bodyPr>
          <a:lstStyle/>
          <a:p>
            <a:pPr>
              <a:lnSpc>
                <a:spcPts val="2300"/>
              </a:lnSpc>
              <a:spcAft>
                <a:spcPts val="1200"/>
              </a:spcAft>
            </a:pPr>
            <a:r>
              <a:rPr lang="en-US" i="1" dirty="0">
                <a:solidFill>
                  <a:srgbClr val="000000"/>
                </a:solidFill>
                <a:latin typeface="Times New Roman" panose="02020603050405020304" pitchFamily="18" charset="0"/>
                <a:ea typeface="Arial Unicode MS"/>
                <a:cs typeface="Arial Unicode MS"/>
              </a:rPr>
              <a:t>The demands of the position of the false memory syndrome groups are tricky: we are asked to believe that memory is unreli­able, but in only one direction - that we can have false positive memories (we can be led to believe that something did happen, when in fact it did not), but not false negatives (we cannot appar­ently be amnesic about something that did happen), and that false memories can be implanted in adults by persuasive therapists, but not, apparently, in children by persuasive adults (see e.g. Marsden, 1994).</a:t>
            </a:r>
          </a:p>
          <a:p>
            <a:pPr>
              <a:lnSpc>
                <a:spcPts val="2300"/>
              </a:lnSpc>
              <a:spcAft>
                <a:spcPts val="1200"/>
              </a:spcAft>
            </a:pPr>
            <a:r>
              <a:rPr lang="en-US" i="1" dirty="0">
                <a:solidFill>
                  <a:srgbClr val="000000"/>
                </a:solidFill>
                <a:latin typeface="Times New Roman" panose="02020603050405020304" pitchFamily="18" charset="0"/>
                <a:ea typeface="Arial Unicode MS"/>
                <a:cs typeface="Arial Unicode MS"/>
              </a:rPr>
              <a:t> Additionally, a claim of abuse is considered incredible, whereas a retraction by the same person is credible. When indi­viduals re-accuse, do they become incredible again? </a:t>
            </a:r>
            <a:endParaRPr lang="en-GB" sz="1600" dirty="0">
              <a:solidFill>
                <a:srgbClr val="000000"/>
              </a:solidFill>
              <a:latin typeface="Helvetica Neue"/>
              <a:ea typeface="Arial Unicode MS"/>
              <a:cs typeface="Arial Unicode MS"/>
            </a:endParaRPr>
          </a:p>
          <a:p>
            <a:pPr>
              <a:lnSpc>
                <a:spcPts val="2300"/>
              </a:lnSpc>
              <a:spcAft>
                <a:spcPts val="1200"/>
              </a:spcAft>
            </a:pPr>
            <a:r>
              <a:rPr lang="en-US" i="1" dirty="0">
                <a:solidFill>
                  <a:srgbClr val="000000"/>
                </a:solidFill>
                <a:latin typeface="Times New Roman" panose="02020603050405020304" pitchFamily="18" charset="0"/>
                <a:ea typeface="Arial Unicode MS"/>
                <a:cs typeface="Arial Unicode MS"/>
              </a:rPr>
              <a:t>Both the American Psychiatric Association (APA, 1993) and the British Psychological Society (Morton et al., 1995) statements on recovered memories acknowledge the possibility of dissociative </a:t>
            </a:r>
            <a:r>
              <a:rPr lang="en-US" i="1" dirty="0" err="1">
                <a:solidFill>
                  <a:srgbClr val="000000"/>
                </a:solidFill>
                <a:latin typeface="Times New Roman" panose="02020603050405020304" pitchFamily="18" charset="0"/>
                <a:ea typeface="Arial Unicode MS"/>
                <a:cs typeface="Arial Unicode MS"/>
              </a:rPr>
              <a:t>amnesi</a:t>
            </a:r>
            <a:r>
              <a:rPr lang="it-IT" i="1" dirty="0">
                <a:solidFill>
                  <a:srgbClr val="000000"/>
                </a:solidFill>
                <a:latin typeface="Times New Roman" panose="02020603050405020304" pitchFamily="18" charset="0"/>
                <a:ea typeface="Arial Unicode MS"/>
                <a:cs typeface="Arial Unicode MS"/>
              </a:rPr>
              <a:t>a. </a:t>
            </a:r>
            <a:endParaRPr lang="en-GB" sz="1600" dirty="0">
              <a:solidFill>
                <a:srgbClr val="000000"/>
              </a:solidFill>
              <a:effectLst/>
              <a:latin typeface="Helvetica Neue"/>
              <a:ea typeface="Arial Unicode MS"/>
              <a:cs typeface="Arial Unicode MS"/>
            </a:endParaRPr>
          </a:p>
        </p:txBody>
      </p:sp>
      <p:sp>
        <p:nvSpPr>
          <p:cNvPr id="7" name="TextBox 6">
            <a:extLst>
              <a:ext uri="{FF2B5EF4-FFF2-40B4-BE49-F238E27FC236}">
                <a16:creationId xmlns:a16="http://schemas.microsoft.com/office/drawing/2014/main" id="{1911FAB6-75F1-45D1-90CD-7E261BA0D3DE}"/>
              </a:ext>
            </a:extLst>
          </p:cNvPr>
          <p:cNvSpPr txBox="1"/>
          <p:nvPr/>
        </p:nvSpPr>
        <p:spPr>
          <a:xfrm>
            <a:off x="390525" y="355853"/>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‘False Memory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Syndrome’ Position</a:t>
            </a:r>
          </a:p>
        </p:txBody>
      </p:sp>
      <p:sp>
        <p:nvSpPr>
          <p:cNvPr id="8" name="Rectangle 7">
            <a:extLst>
              <a:ext uri="{FF2B5EF4-FFF2-40B4-BE49-F238E27FC236}">
                <a16:creationId xmlns:a16="http://schemas.microsoft.com/office/drawing/2014/main" id="{E7E18751-1F88-4ABC-8776-4BDB57FF14C3}"/>
              </a:ext>
            </a:extLst>
          </p:cNvPr>
          <p:cNvSpPr/>
          <p:nvPr/>
        </p:nvSpPr>
        <p:spPr>
          <a:xfrm>
            <a:off x="435462" y="4694237"/>
            <a:ext cx="9910761" cy="2120068"/>
          </a:xfrm>
          <a:prstGeom prst="rect">
            <a:avLst/>
          </a:prstGeom>
        </p:spPr>
        <p:txBody>
          <a:bodyPr wrap="square">
            <a:spAutoFit/>
          </a:bodyPr>
          <a:lstStyle/>
          <a:p>
            <a:pPr>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In good science data is gathered and a theory is formed.  In bad science a theory is formed and the evidence is gathered to fit the theory.  Now, after 20 years, I think that my 1998 chapter was naïve. I thought that there was a debate about matters of fact, of science. Now, I don’t think that the conflict has much to do with fact or science. I think that the problem is to do with the dogma of those who aim to deny the incidence and consequences of CSA.</a:t>
            </a:r>
            <a:endParaRPr lang="en-GB"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380630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42A4703-8501-E2DF-A299-379CD6219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305" y="1493837"/>
            <a:ext cx="3190087" cy="3190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290328-0277-EBDA-475F-05C8BC371074}"/>
              </a:ext>
            </a:extLst>
          </p:cNvPr>
          <p:cNvSpPr txBox="1"/>
          <p:nvPr/>
        </p:nvSpPr>
        <p:spPr>
          <a:xfrm>
            <a:off x="316706" y="1896236"/>
            <a:ext cx="5364126" cy="2308324"/>
          </a:xfrm>
          <a:prstGeom prst="rect">
            <a:avLst/>
          </a:prstGeom>
          <a:noFill/>
        </p:spPr>
        <p:txBody>
          <a:bodyPr wrap="square">
            <a:spAutoFit/>
          </a:bodyPr>
          <a:lstStyle/>
          <a:p>
            <a:r>
              <a:rPr lang="en-GB" b="0" i="0" dirty="0">
                <a:solidFill>
                  <a:srgbClr val="202122"/>
                </a:solidFill>
                <a:effectLst/>
                <a:latin typeface="Arial" panose="020B0604020202020204" pitchFamily="34" charset="0"/>
              </a:rPr>
              <a:t>"</a:t>
            </a:r>
            <a:r>
              <a:rPr lang="en-GB" b="1" i="0" dirty="0">
                <a:solidFill>
                  <a:srgbClr val="202122"/>
                </a:solidFill>
                <a:effectLst/>
                <a:latin typeface="Arial" panose="020B0604020202020204" pitchFamily="34" charset="0"/>
              </a:rPr>
              <a:t>Where the Wild Roses Grow</a:t>
            </a:r>
            <a:r>
              <a:rPr lang="en-GB" b="0" i="0" dirty="0">
                <a:solidFill>
                  <a:srgbClr val="202122"/>
                </a:solidFill>
                <a:effectLst/>
                <a:latin typeface="Arial" panose="020B0604020202020204" pitchFamily="34" charset="0"/>
              </a:rPr>
              <a:t>" is a </a:t>
            </a:r>
            <a:r>
              <a:rPr lang="en-GB" b="0" i="0" u="none" strike="noStrike" dirty="0">
                <a:solidFill>
                  <a:srgbClr val="3366CC"/>
                </a:solidFill>
                <a:effectLst/>
                <a:latin typeface="Arial" panose="020B0604020202020204" pitchFamily="34" charset="0"/>
                <a:hlinkClick r:id="rId3" tooltip="Murder ballad"/>
              </a:rPr>
              <a:t>murder ballad</a:t>
            </a:r>
            <a:r>
              <a:rPr lang="en-GB" b="0" i="0" u="none" strike="noStrike" baseline="30000" dirty="0">
                <a:solidFill>
                  <a:srgbClr val="3366CC"/>
                </a:solidFill>
                <a:effectLst/>
                <a:latin typeface="Arial" panose="020B0604020202020204" pitchFamily="34" charset="0"/>
                <a:hlinkClick r:id="rId4"/>
              </a:rPr>
              <a:t>[2]</a:t>
            </a:r>
            <a:r>
              <a:rPr lang="en-GB" b="0" i="0" dirty="0">
                <a:solidFill>
                  <a:srgbClr val="202122"/>
                </a:solidFill>
                <a:effectLst/>
                <a:latin typeface="Arial" panose="020B0604020202020204" pitchFamily="34" charset="0"/>
              </a:rPr>
              <a:t> by Australian </a:t>
            </a:r>
            <a:r>
              <a:rPr lang="en-GB" b="0" i="0" u="none" strike="noStrike" dirty="0">
                <a:solidFill>
                  <a:srgbClr val="3366CC"/>
                </a:solidFill>
                <a:effectLst/>
                <a:latin typeface="Arial" panose="020B0604020202020204" pitchFamily="34" charset="0"/>
                <a:hlinkClick r:id="rId5" tooltip="Rock music"/>
              </a:rPr>
              <a:t>rock</a:t>
            </a:r>
            <a:r>
              <a:rPr lang="en-GB" b="0" i="0" dirty="0">
                <a:solidFill>
                  <a:srgbClr val="202122"/>
                </a:solidFill>
                <a:effectLst/>
                <a:latin typeface="Arial" panose="020B0604020202020204" pitchFamily="34" charset="0"/>
              </a:rPr>
              <a:t> band </a:t>
            </a:r>
            <a:r>
              <a:rPr lang="en-GB" b="0" i="0" u="none" strike="noStrike" dirty="0">
                <a:solidFill>
                  <a:srgbClr val="3366CC"/>
                </a:solidFill>
                <a:effectLst/>
                <a:latin typeface="Arial" panose="020B0604020202020204" pitchFamily="34" charset="0"/>
                <a:hlinkClick r:id="rId6" tooltip="Nick Cave and the Bad Seeds"/>
              </a:rPr>
              <a:t>Nick Cave and the Bad Seeds</a:t>
            </a:r>
            <a:r>
              <a:rPr lang="en-GB" b="0" i="0" dirty="0">
                <a:solidFill>
                  <a:srgbClr val="202122"/>
                </a:solidFill>
                <a:effectLst/>
                <a:latin typeface="Arial" panose="020B0604020202020204" pitchFamily="34" charset="0"/>
              </a:rPr>
              <a:t> and </a:t>
            </a:r>
            <a:r>
              <a:rPr lang="en-GB" b="0" i="0" u="none" strike="noStrike" dirty="0">
                <a:solidFill>
                  <a:srgbClr val="3366CC"/>
                </a:solidFill>
                <a:effectLst/>
                <a:latin typeface="Arial" panose="020B0604020202020204" pitchFamily="34" charset="0"/>
                <a:hlinkClick r:id="rId7" tooltip="Pop music"/>
              </a:rPr>
              <a:t>pop</a:t>
            </a:r>
            <a:r>
              <a:rPr lang="en-GB" b="0" i="0" dirty="0">
                <a:solidFill>
                  <a:srgbClr val="202122"/>
                </a:solidFill>
                <a:effectLst/>
                <a:latin typeface="Arial" panose="020B0604020202020204" pitchFamily="34" charset="0"/>
              </a:rPr>
              <a:t> singer </a:t>
            </a:r>
            <a:r>
              <a:rPr lang="en-GB" b="0" i="0" u="none" strike="noStrike" dirty="0">
                <a:solidFill>
                  <a:srgbClr val="3366CC"/>
                </a:solidFill>
                <a:effectLst/>
                <a:latin typeface="Arial" panose="020B0604020202020204" pitchFamily="34" charset="0"/>
                <a:hlinkClick r:id="rId8" tooltip="Kylie Minogue"/>
              </a:rPr>
              <a:t>Kylie Minogue</a:t>
            </a:r>
            <a:r>
              <a:rPr lang="en-GB" b="0" i="0" dirty="0">
                <a:solidFill>
                  <a:srgbClr val="202122"/>
                </a:solidFill>
                <a:effectLst/>
                <a:latin typeface="Arial" panose="020B0604020202020204" pitchFamily="34" charset="0"/>
              </a:rPr>
              <a:t>. It is the fifth song and lead single from the band's ninth studio album, </a:t>
            </a:r>
            <a:r>
              <a:rPr lang="en-GB" b="0" i="1" u="none" strike="noStrike" dirty="0">
                <a:solidFill>
                  <a:srgbClr val="3366CC"/>
                </a:solidFill>
                <a:effectLst/>
                <a:latin typeface="Arial" panose="020B0604020202020204" pitchFamily="34" charset="0"/>
                <a:hlinkClick r:id="rId9" tooltip="Murder Ballads"/>
              </a:rPr>
              <a:t>Murder Ballads</a:t>
            </a:r>
            <a:r>
              <a:rPr lang="en-GB" b="0" i="0" dirty="0">
                <a:solidFill>
                  <a:srgbClr val="202122"/>
                </a:solidFill>
                <a:effectLst/>
                <a:latin typeface="Arial" panose="020B0604020202020204" pitchFamily="34" charset="0"/>
              </a:rPr>
              <a:t> (1996), released on </a:t>
            </a:r>
            <a:r>
              <a:rPr lang="en-GB" b="0" i="0" u="none" strike="noStrike" dirty="0">
                <a:solidFill>
                  <a:srgbClr val="3366CC"/>
                </a:solidFill>
                <a:effectLst/>
                <a:latin typeface="Arial" panose="020B0604020202020204" pitchFamily="34" charset="0"/>
                <a:hlinkClick r:id="rId10" tooltip="Mute Records"/>
              </a:rPr>
              <a:t>Mute Records</a:t>
            </a:r>
            <a:r>
              <a:rPr lang="en-GB" b="0" i="0" dirty="0">
                <a:solidFill>
                  <a:srgbClr val="202122"/>
                </a:solidFill>
                <a:effectLst/>
                <a:latin typeface="Arial" panose="020B0604020202020204" pitchFamily="34" charset="0"/>
              </a:rPr>
              <a:t>. It was written by the band's frontman </a:t>
            </a:r>
            <a:r>
              <a:rPr lang="en-GB" b="0" i="0" u="none" strike="noStrike" dirty="0">
                <a:solidFill>
                  <a:srgbClr val="3366CC"/>
                </a:solidFill>
                <a:effectLst/>
                <a:latin typeface="Arial" panose="020B0604020202020204" pitchFamily="34" charset="0"/>
                <a:hlinkClick r:id="rId11" tooltip="Nick Cave"/>
              </a:rPr>
              <a:t>Nick Cave</a:t>
            </a:r>
            <a:r>
              <a:rPr lang="en-GB" b="0" i="0" dirty="0">
                <a:solidFill>
                  <a:srgbClr val="202122"/>
                </a:solidFill>
                <a:effectLst/>
                <a:latin typeface="Arial" panose="020B0604020202020204" pitchFamily="34" charset="0"/>
              </a:rPr>
              <a:t> and produced by </a:t>
            </a:r>
            <a:r>
              <a:rPr lang="en-GB" b="0" i="0" u="none" strike="noStrike" dirty="0">
                <a:solidFill>
                  <a:srgbClr val="3366CC"/>
                </a:solidFill>
                <a:effectLst/>
                <a:latin typeface="Arial" panose="020B0604020202020204" pitchFamily="34" charset="0"/>
                <a:hlinkClick r:id="rId12" tooltip="Tony Cohen"/>
              </a:rPr>
              <a:t>Tony Cohen</a:t>
            </a:r>
            <a:r>
              <a:rPr lang="en-GB" b="0" i="0" dirty="0">
                <a:solidFill>
                  <a:srgbClr val="202122"/>
                </a:solidFill>
                <a:effectLst/>
                <a:latin typeface="Arial" panose="020B0604020202020204" pitchFamily="34" charset="0"/>
              </a:rPr>
              <a:t> and </a:t>
            </a:r>
            <a:r>
              <a:rPr lang="en-GB" b="0" i="0" u="none" strike="noStrike" dirty="0">
                <a:solidFill>
                  <a:srgbClr val="3366CC"/>
                </a:solidFill>
                <a:effectLst/>
                <a:latin typeface="Arial" panose="020B0604020202020204" pitchFamily="34" charset="0"/>
                <a:hlinkClick r:id="rId13" tooltip="Victor Van Vugt"/>
              </a:rPr>
              <a:t>Victor Van </a:t>
            </a:r>
            <a:r>
              <a:rPr lang="en-GB" b="0" i="0" u="none" strike="noStrike" dirty="0" err="1">
                <a:solidFill>
                  <a:srgbClr val="3366CC"/>
                </a:solidFill>
                <a:effectLst/>
                <a:latin typeface="Arial" panose="020B0604020202020204" pitchFamily="34" charset="0"/>
                <a:hlinkClick r:id="rId13" tooltip="Victor Van Vugt"/>
              </a:rPr>
              <a:t>Vugt</a:t>
            </a:r>
            <a:r>
              <a:rPr lang="en-GB" b="0" i="0" dirty="0">
                <a:solidFill>
                  <a:srgbClr val="202122"/>
                </a:solidFill>
                <a:effectLst/>
                <a:latin typeface="Arial" panose="020B0604020202020204" pitchFamily="34" charset="0"/>
              </a:rPr>
              <a:t>.</a:t>
            </a:r>
            <a:endParaRPr lang="en-GB" dirty="0"/>
          </a:p>
        </p:txBody>
      </p:sp>
      <p:sp>
        <p:nvSpPr>
          <p:cNvPr id="4" name="TextBox 3">
            <a:extLst>
              <a:ext uri="{FF2B5EF4-FFF2-40B4-BE49-F238E27FC236}">
                <a16:creationId xmlns:a16="http://schemas.microsoft.com/office/drawing/2014/main" id="{D436EE35-BB0E-B8FB-C0D6-047A387FFFDF}"/>
              </a:ext>
            </a:extLst>
          </p:cNvPr>
          <p:cNvSpPr txBox="1"/>
          <p:nvPr/>
        </p:nvSpPr>
        <p:spPr>
          <a:xfrm>
            <a:off x="1444670" y="315996"/>
            <a:ext cx="7884565" cy="729402"/>
          </a:xfrm>
          <a:prstGeom prst="rect">
            <a:avLst/>
          </a:prstGeom>
          <a:noFill/>
          <a:ln>
            <a:noFill/>
          </a:ln>
        </p:spPr>
        <p:txBody>
          <a:bodyPr lIns="71600" tIns="35800" rIns="71600" bIns="35800" compatLnSpc="0">
            <a:spAutoFit/>
          </a:bodyPr>
          <a:lstStyle/>
          <a:p>
            <a:pPr algn="ctr" defTabSz="801929" fontAlgn="auto" hangingPunct="0">
              <a:spcBef>
                <a:spcPts val="0"/>
              </a:spcBef>
              <a:spcAft>
                <a:spcPts val="0"/>
              </a:spcAft>
              <a:defRPr sz="1650"/>
            </a:pPr>
            <a:r>
              <a:rPr lang="en-GB" sz="2228" b="1" dirty="0">
                <a:solidFill>
                  <a:prstClr val="white">
                    <a:lumMod val="50000"/>
                  </a:prstClr>
                </a:solidFill>
                <a:latin typeface="Arial" panose="020B0604020202020204" pitchFamily="34" charset="0"/>
                <a:cs typeface="+mn-cs"/>
              </a:rPr>
              <a:t>4. Successful </a:t>
            </a:r>
          </a:p>
          <a:p>
            <a:pPr algn="ctr" defTabSz="801929" fontAlgn="auto" hangingPunct="0">
              <a:spcBef>
                <a:spcPts val="0"/>
              </a:spcBef>
              <a:spcAft>
                <a:spcPts val="0"/>
              </a:spcAft>
              <a:defRPr sz="1650"/>
            </a:pPr>
            <a:r>
              <a:rPr lang="en-GB" sz="2228" b="1" dirty="0">
                <a:solidFill>
                  <a:prstClr val="white">
                    <a:lumMod val="50000"/>
                  </a:prstClr>
                </a:solidFill>
                <a:latin typeface="Arial" panose="020B0604020202020204" pitchFamily="34" charset="0"/>
                <a:cs typeface="+mn-cs"/>
              </a:rPr>
              <a:t>UK Prosecutions</a:t>
            </a:r>
            <a:endParaRPr lang="en-GB" sz="2228" b="1" dirty="0">
              <a:solidFill>
                <a:prstClr val="white">
                  <a:lumMod val="50000"/>
                </a:prstClr>
              </a:solidFill>
              <a:latin typeface="Arial" pitchFamily="18"/>
              <a:ea typeface="Microsoft YaHei" pitchFamily="2"/>
              <a:cs typeface="Mangal" pitchFamily="2"/>
            </a:endParaRPr>
          </a:p>
        </p:txBody>
      </p:sp>
      <p:sp>
        <p:nvSpPr>
          <p:cNvPr id="6" name="TextBox 5">
            <a:extLst>
              <a:ext uri="{FF2B5EF4-FFF2-40B4-BE49-F238E27FC236}">
                <a16:creationId xmlns:a16="http://schemas.microsoft.com/office/drawing/2014/main" id="{4F06DFFC-47FC-0640-46B2-628F9752992F}"/>
              </a:ext>
            </a:extLst>
          </p:cNvPr>
          <p:cNvSpPr txBox="1"/>
          <p:nvPr/>
        </p:nvSpPr>
        <p:spPr>
          <a:xfrm>
            <a:off x="392906" y="6123700"/>
            <a:ext cx="9982200" cy="738664"/>
          </a:xfrm>
          <a:prstGeom prst="rect">
            <a:avLst/>
          </a:prstGeom>
          <a:noFill/>
        </p:spPr>
        <p:txBody>
          <a:bodyPr wrap="square">
            <a:spAutoFit/>
          </a:bodyPr>
          <a:lstStyle/>
          <a:p>
            <a:r>
              <a:rPr lang="en-GB" sz="1200" dirty="0">
                <a:latin typeface="Arial" panose="020B0604020202020204" pitchFamily="34" charset="0"/>
                <a:hlinkClick r:id="rId14"/>
              </a:rPr>
              <a:t>https://ew.com/article/2006/05/12/darker-side-nick-cave/</a:t>
            </a:r>
            <a:endParaRPr lang="en-GB" sz="1200" dirty="0">
              <a:latin typeface="Arial" panose="020B0604020202020204" pitchFamily="34" charset="0"/>
            </a:endParaRPr>
          </a:p>
          <a:p>
            <a:r>
              <a:rPr lang="en-GB" sz="1200" dirty="0">
                <a:latin typeface="Arial" panose="020B0604020202020204" pitchFamily="34" charset="0"/>
                <a:hlinkClick r:id="rId15"/>
              </a:rPr>
              <a:t>https://www.theguardian.com/music/2023/may/03/nick-cave-reveals-inexplicable-attachment-to-british-royals-ahead-of-attending-kings-coronation</a:t>
            </a:r>
            <a:endParaRPr lang="en-GB" sz="1200" dirty="0">
              <a:latin typeface="Arial" panose="020B0604020202020204" pitchFamily="34" charset="0"/>
            </a:endParaRPr>
          </a:p>
          <a:p>
            <a:endParaRPr lang="en-GB" dirty="0"/>
          </a:p>
        </p:txBody>
      </p:sp>
    </p:spTree>
    <p:extLst>
      <p:ext uri="{BB962C8B-B14F-4D97-AF65-F5344CB8AC3E}">
        <p14:creationId xmlns:p14="http://schemas.microsoft.com/office/powerpoint/2010/main" val="139256052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232106"/>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Successful UK</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Prosecutions</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(20</a:t>
            </a:r>
            <a:r>
              <a:rPr lang="en-GB" sz="2000" b="1" baseline="30000" dirty="0">
                <a:solidFill>
                  <a:schemeClr val="bg1">
                    <a:lumMod val="50000"/>
                  </a:schemeClr>
                </a:solidFill>
                <a:latin typeface="Arial" pitchFamily="18"/>
                <a:ea typeface="Microsoft YaHei" pitchFamily="2"/>
                <a:cs typeface="Mangal" pitchFamily="2"/>
              </a:rPr>
              <a:t>th</a:t>
            </a:r>
            <a:r>
              <a:rPr lang="en-GB" sz="2000" b="1" dirty="0">
                <a:solidFill>
                  <a:schemeClr val="bg1">
                    <a:lumMod val="50000"/>
                  </a:schemeClr>
                </a:solidFill>
                <a:latin typeface="Arial" pitchFamily="18"/>
                <a:ea typeface="Microsoft YaHei" pitchFamily="2"/>
                <a:cs typeface="Mangal" pitchFamily="2"/>
              </a:rPr>
              <a:t> Century)</a:t>
            </a:r>
          </a:p>
        </p:txBody>
      </p:sp>
      <p:sp>
        <p:nvSpPr>
          <p:cNvPr id="4" name="TextBox 3"/>
          <p:cNvSpPr txBox="1"/>
          <p:nvPr/>
        </p:nvSpPr>
        <p:spPr>
          <a:xfrm>
            <a:off x="317500" y="1341438"/>
            <a:ext cx="10136188" cy="5046082"/>
          </a:xfrm>
          <a:prstGeom prst="rect">
            <a:avLst/>
          </a:prstGeom>
          <a:noFill/>
          <a:ln>
            <a:noFill/>
          </a:ln>
        </p:spPr>
        <p:txBody>
          <a:bodyPr lIns="90000" tIns="45000" rIns="90000" bIns="45000" compatLnSpc="0">
            <a:spAutoFit/>
          </a:bodyPr>
          <a:lstStyle/>
          <a:p>
            <a:pPr eaLnBrk="0" hangingPunct="0">
              <a:defRPr/>
            </a:pPr>
            <a:r>
              <a:rPr lang="en-GB" sz="1600" b="1" dirty="0">
                <a:solidFill>
                  <a:schemeClr val="bg1">
                    <a:lumMod val="50000"/>
                  </a:schemeClr>
                </a:solidFill>
                <a:latin typeface="Arial" panose="020B0604020202020204" pitchFamily="34" charset="0"/>
              </a:rPr>
              <a:t>1988 Old Bailey Hazel Paul plus 2 other offenders performed ritual abuse</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1989 Nottingham Crown Court, 10 intergenerational family offenders abused 21 children</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1989 St Albans Crown Court, Peter </a:t>
            </a:r>
            <a:r>
              <a:rPr lang="en-GB" sz="1600" b="1" dirty="0" err="1">
                <a:solidFill>
                  <a:schemeClr val="bg1">
                    <a:lumMod val="50000"/>
                  </a:schemeClr>
                </a:solidFill>
                <a:latin typeface="Arial" panose="020B0604020202020204" pitchFamily="34" charset="0"/>
              </a:rPr>
              <a:t>MacKenzie</a:t>
            </a:r>
            <a:r>
              <a:rPr lang="en-GB" sz="1600" b="1" dirty="0">
                <a:solidFill>
                  <a:schemeClr val="bg1">
                    <a:lumMod val="50000"/>
                  </a:schemeClr>
                </a:solidFill>
                <a:latin typeface="Arial" panose="020B0604020202020204" pitchFamily="34" charset="0"/>
              </a:rPr>
              <a:t> plus one other satanic offender (includes babies being abused and killed)</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1990 Worcester Crown Court, Reginald Harris abused two sisters 15 years and younger</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1992 Liverpool Crown Court; uncle raped niece three times a week between 10 and 12</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1993/93 Manchester Crown Court, Michael </a:t>
            </a:r>
            <a:r>
              <a:rPr lang="en-GB" sz="1600" b="1" dirty="0" err="1">
                <a:solidFill>
                  <a:schemeClr val="bg1">
                    <a:lumMod val="50000"/>
                  </a:schemeClr>
                </a:solidFill>
                <a:latin typeface="Arial" panose="020B0604020202020204" pitchFamily="34" charset="0"/>
              </a:rPr>
              <a:t>Horgan</a:t>
            </a:r>
            <a:r>
              <a:rPr lang="en-GB" sz="1600" b="1" dirty="0">
                <a:solidFill>
                  <a:schemeClr val="bg1">
                    <a:lumMod val="50000"/>
                  </a:schemeClr>
                </a:solidFill>
                <a:latin typeface="Arial" panose="020B0604020202020204" pitchFamily="34" charset="0"/>
              </a:rPr>
              <a:t> (mate of Cyril Smith) raped daughter &amp; and stepson and let others rape them</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1993 Ealing Old Bailey Case, four family members abused 7 children</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1994 Pembrokeshire, Swansea Crown Court, 6 men abused 13 children</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1998 A West Country Crown Court, 6 men and 3 women in intergenerational abuse family; case had been reported 30 years earlier but not taken seriously; one dedicated police officer persevered; 300 interviews </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A851E4-2AAE-36C6-6438-A7B93163FAB9}"/>
              </a:ext>
            </a:extLst>
          </p:cNvPr>
          <p:cNvSpPr txBox="1"/>
          <p:nvPr/>
        </p:nvSpPr>
        <p:spPr>
          <a:xfrm>
            <a:off x="390525" y="221472"/>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Successful UK</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Prosecutions</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(21</a:t>
            </a:r>
            <a:r>
              <a:rPr lang="en-GB" sz="2000" b="1" baseline="30000" dirty="0">
                <a:solidFill>
                  <a:schemeClr val="bg1">
                    <a:lumMod val="50000"/>
                  </a:schemeClr>
                </a:solidFill>
                <a:latin typeface="Arial" pitchFamily="18"/>
                <a:ea typeface="Microsoft YaHei" pitchFamily="2"/>
                <a:cs typeface="Mangal" pitchFamily="2"/>
              </a:rPr>
              <a:t>th</a:t>
            </a:r>
            <a:r>
              <a:rPr lang="en-GB" sz="2000" b="1" dirty="0">
                <a:solidFill>
                  <a:schemeClr val="bg1">
                    <a:lumMod val="50000"/>
                  </a:schemeClr>
                </a:solidFill>
                <a:latin typeface="Arial" pitchFamily="18"/>
                <a:ea typeface="Microsoft YaHei" pitchFamily="2"/>
                <a:cs typeface="Mangal" pitchFamily="2"/>
              </a:rPr>
              <a:t> Century)</a:t>
            </a:r>
          </a:p>
        </p:txBody>
      </p:sp>
      <p:sp>
        <p:nvSpPr>
          <p:cNvPr id="6" name="TextBox 5">
            <a:extLst>
              <a:ext uri="{FF2B5EF4-FFF2-40B4-BE49-F238E27FC236}">
                <a16:creationId xmlns:a16="http://schemas.microsoft.com/office/drawing/2014/main" id="{AB7B6673-D709-3C2C-CC8E-339130B9C019}"/>
              </a:ext>
            </a:extLst>
          </p:cNvPr>
          <p:cNvSpPr txBox="1"/>
          <p:nvPr/>
        </p:nvSpPr>
        <p:spPr>
          <a:xfrm>
            <a:off x="317500" y="1341438"/>
            <a:ext cx="10136188" cy="5753968"/>
          </a:xfrm>
          <a:prstGeom prst="rect">
            <a:avLst/>
          </a:prstGeom>
          <a:noFill/>
          <a:ln>
            <a:noFill/>
          </a:ln>
        </p:spPr>
        <p:txBody>
          <a:bodyPr lIns="90000" tIns="45000" rIns="90000" bIns="45000" compatLnSpc="0">
            <a:spAutoFit/>
          </a:bodyPr>
          <a:lstStyle/>
          <a:p>
            <a:pPr eaLnBrk="0" hangingPunct="0">
              <a:defRPr/>
            </a:pPr>
            <a:r>
              <a:rPr lang="en-GB" sz="1600" b="1" dirty="0">
                <a:solidFill>
                  <a:schemeClr val="bg1">
                    <a:lumMod val="50000"/>
                  </a:schemeClr>
                </a:solidFill>
                <a:latin typeface="Arial" panose="020B0604020202020204" pitchFamily="34" charset="0"/>
              </a:rPr>
              <a:t>Organised Child Sexual Abuse:</a:t>
            </a: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r>
              <a:rPr lang="en-GB" sz="1600" b="1" dirty="0">
                <a:solidFill>
                  <a:schemeClr val="bg1">
                    <a:lumMod val="50000"/>
                  </a:schemeClr>
                </a:solidFill>
                <a:latin typeface="Arial" panose="020B0604020202020204" pitchFamily="34" charset="0"/>
              </a:rPr>
              <a:t>2011 </a:t>
            </a:r>
            <a:r>
              <a:rPr lang="en-GB" sz="1600" b="1" dirty="0" err="1">
                <a:solidFill>
                  <a:schemeClr val="bg1">
                    <a:lumMod val="50000"/>
                  </a:schemeClr>
                </a:solidFill>
                <a:latin typeface="Arial" panose="020B0604020202020204" pitchFamily="34" charset="0"/>
              </a:rPr>
              <a:t>Kidwelly</a:t>
            </a:r>
            <a:r>
              <a:rPr lang="en-GB" sz="1600" b="1" dirty="0">
                <a:solidFill>
                  <a:schemeClr val="bg1">
                    <a:lumMod val="50000"/>
                  </a:schemeClr>
                </a:solidFill>
                <a:latin typeface="Arial" panose="020B0604020202020204" pitchFamily="34" charset="0"/>
              </a:rPr>
              <a:t>, Swansea Crown Court, Colin and Elaine Batley and two other women</a:t>
            </a:r>
          </a:p>
          <a:p>
            <a:pPr marL="342900" indent="-342900" fontAlgn="auto" hangingPunct="0">
              <a:spcBef>
                <a:spcPts val="0"/>
              </a:spcBef>
              <a:spcAft>
                <a:spcPts val="0"/>
              </a:spcAft>
              <a:buAutoNum type="arabicPlain" startAt="2012"/>
              <a:defRPr sz="1650"/>
            </a:pPr>
            <a:endParaRPr lang="en-GB" sz="1600" b="1" dirty="0">
              <a:solidFill>
                <a:schemeClr val="bg1">
                  <a:lumMod val="50000"/>
                </a:schemeClr>
              </a:solidFill>
              <a:latin typeface="Arial" panose="020B0604020202020204" pitchFamily="34" charset="0"/>
            </a:endParaRPr>
          </a:p>
          <a:p>
            <a:pPr marL="342900" indent="-342900" fontAlgn="auto" hangingPunct="0">
              <a:spcBef>
                <a:spcPts val="0"/>
              </a:spcBef>
              <a:spcAft>
                <a:spcPts val="0"/>
              </a:spcAft>
              <a:buAutoNum type="arabicPlain" startAt="2012"/>
              <a:defRPr sz="1650"/>
            </a:pPr>
            <a:r>
              <a:rPr lang="en-GB" sz="1600" b="1" dirty="0">
                <a:solidFill>
                  <a:schemeClr val="bg1">
                    <a:lumMod val="50000"/>
                  </a:schemeClr>
                </a:solidFill>
                <a:latin typeface="Arial" panose="020B0604020202020204" pitchFamily="34" charset="0"/>
              </a:rPr>
              <a:t> Pontypool: </a:t>
            </a:r>
            <a:r>
              <a:rPr lang="en-GB" sz="1600" b="1" dirty="0">
                <a:solidFill>
                  <a:schemeClr val="bg1">
                    <a:lumMod val="50000"/>
                  </a:schemeClr>
                </a:solidFill>
                <a:latin typeface="Arial" pitchFamily="18"/>
                <a:ea typeface="Microsoft YaHei" pitchFamily="2"/>
                <a:cs typeface="Mangal" pitchFamily="2"/>
              </a:rPr>
              <a:t>Ian Watkins</a:t>
            </a:r>
          </a:p>
          <a:p>
            <a:pPr marL="342900" indent="-342900" fontAlgn="auto" hangingPunct="0">
              <a:spcBef>
                <a:spcPts val="0"/>
              </a:spcBef>
              <a:spcAft>
                <a:spcPts val="0"/>
              </a:spcAft>
              <a:buAutoNum type="arabicPlain" startAt="2012"/>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r>
              <a:rPr lang="en-GB" sz="1600" b="1" dirty="0">
                <a:solidFill>
                  <a:schemeClr val="bg1">
                    <a:lumMod val="50000"/>
                  </a:schemeClr>
                </a:solidFill>
                <a:latin typeface="Arial" pitchFamily="18"/>
                <a:ea typeface="Microsoft YaHei" pitchFamily="2"/>
                <a:cs typeface="Mangal" pitchFamily="2"/>
              </a:rPr>
              <a:t>2012 Cornwall Peter </a:t>
            </a:r>
            <a:r>
              <a:rPr lang="en-GB" sz="1600" b="1" dirty="0" err="1">
                <a:solidFill>
                  <a:schemeClr val="bg1">
                    <a:lumMod val="50000"/>
                  </a:schemeClr>
                </a:solidFill>
                <a:latin typeface="Arial" pitchFamily="18"/>
                <a:ea typeface="Microsoft YaHei" pitchFamily="2"/>
                <a:cs typeface="Mangal" pitchFamily="2"/>
              </a:rPr>
              <a:t>Petrauske</a:t>
            </a:r>
            <a:r>
              <a:rPr lang="en-GB" sz="1600" b="1" dirty="0">
                <a:solidFill>
                  <a:schemeClr val="bg1">
                    <a:lumMod val="50000"/>
                  </a:schemeClr>
                </a:solidFill>
                <a:latin typeface="Arial" pitchFamily="18"/>
                <a:ea typeface="Microsoft YaHei" pitchFamily="2"/>
                <a:cs typeface="Mangal" pitchFamily="2"/>
              </a:rPr>
              <a:t> &amp;  Jack Kemp</a:t>
            </a: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r>
              <a:rPr lang="en-GB" sz="1600" b="1" dirty="0">
                <a:solidFill>
                  <a:schemeClr val="bg1">
                    <a:lumMod val="50000"/>
                  </a:schemeClr>
                </a:solidFill>
                <a:latin typeface="Arial" pitchFamily="18"/>
                <a:ea typeface="Microsoft YaHei" pitchFamily="2"/>
                <a:cs typeface="Mangal" pitchFamily="2"/>
              </a:rPr>
              <a:t>2015 Carolee &amp; Albert Hickman</a:t>
            </a: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r>
              <a:rPr lang="en-GB" sz="1600" b="1" dirty="0">
                <a:solidFill>
                  <a:schemeClr val="bg1">
                    <a:lumMod val="50000"/>
                  </a:schemeClr>
                </a:solidFill>
                <a:latin typeface="Arial" panose="020B0604020202020204" pitchFamily="34" charset="0"/>
              </a:rPr>
              <a:t>Public Sector:</a:t>
            </a: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r>
              <a:rPr lang="en-GB" sz="1600" b="1" dirty="0">
                <a:solidFill>
                  <a:schemeClr val="bg1">
                    <a:lumMod val="50000"/>
                  </a:schemeClr>
                </a:solidFill>
                <a:latin typeface="Arial" pitchFamily="18"/>
                <a:ea typeface="Microsoft YaHei" pitchFamily="2"/>
                <a:cs typeface="Mangal" pitchFamily="2"/>
              </a:rPr>
              <a:t>2012  Derek Osbourne (former leader of Kingston Council)</a:t>
            </a: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r>
              <a:rPr lang="en-GB" sz="1600" b="1" dirty="0">
                <a:solidFill>
                  <a:schemeClr val="bg1">
                    <a:lumMod val="50000"/>
                  </a:schemeClr>
                </a:solidFill>
                <a:latin typeface="Arial" pitchFamily="18"/>
                <a:ea typeface="Microsoft YaHei" pitchFamily="2"/>
                <a:cs typeface="Mangal" pitchFamily="2"/>
              </a:rPr>
              <a:t>2012 Police Officer Ryan Coleman-Farrow  jailed for faking rape case records</a:t>
            </a: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fontAlgn="auto" hangingPunct="0">
              <a:spcBef>
                <a:spcPts val="0"/>
              </a:spcBef>
              <a:spcAft>
                <a:spcPts val="0"/>
              </a:spcAft>
              <a:defRPr sz="1650"/>
            </a:pPr>
            <a:endParaRPr lang="en-GB" sz="1600" b="1" dirty="0">
              <a:solidFill>
                <a:schemeClr val="bg1">
                  <a:lumMod val="50000"/>
                </a:schemeClr>
              </a:solidFill>
              <a:latin typeface="Arial" pitchFamily="18"/>
              <a:ea typeface="Microsoft YaHei" pitchFamily="2"/>
              <a:cs typeface="Mangal" pitchFamily="2"/>
            </a:endParaRPr>
          </a:p>
          <a:p>
            <a:pPr eaLnBrk="0" hangingPunct="0">
              <a:defRPr/>
            </a:pPr>
            <a:endParaRPr lang="en-GB" sz="1600" b="1" dirty="0">
              <a:solidFill>
                <a:schemeClr val="bg1">
                  <a:lumMod val="50000"/>
                </a:schemeClr>
              </a:solidFill>
              <a:latin typeface="Arial" panose="020B0604020202020204" pitchFamily="34" charset="0"/>
            </a:endParaRPr>
          </a:p>
          <a:p>
            <a:pPr eaLnBrk="0" hangingPunct="0">
              <a:defRPr/>
            </a:pPr>
            <a:endParaRPr lang="en-GB" sz="1600" b="1"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2444592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13" y="355853"/>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err="1">
                <a:solidFill>
                  <a:schemeClr val="bg1">
                    <a:lumMod val="50000"/>
                  </a:schemeClr>
                </a:solidFill>
                <a:latin typeface="Arial" panose="020B0604020202020204" pitchFamily="34" charset="0"/>
              </a:rPr>
              <a:t>Kidwelly</a:t>
            </a:r>
            <a:r>
              <a:rPr lang="en-GB" sz="2000" b="1" dirty="0">
                <a:solidFill>
                  <a:schemeClr val="bg1">
                    <a:lumMod val="50000"/>
                  </a:schemeClr>
                </a:solidFill>
                <a:latin typeface="Arial" panose="020B0604020202020204" pitchFamily="34" charset="0"/>
              </a:rPr>
              <a:t>: </a:t>
            </a:r>
            <a:r>
              <a:rPr lang="en-GB" sz="2000" b="1" dirty="0">
                <a:solidFill>
                  <a:schemeClr val="bg1">
                    <a:lumMod val="50000"/>
                  </a:schemeClr>
                </a:solidFill>
                <a:latin typeface="Arial" pitchFamily="18"/>
                <a:ea typeface="Microsoft YaHei" pitchFamily="2"/>
                <a:cs typeface="Mangal" pitchFamily="2"/>
              </a:rPr>
              <a:t>Colin &amp;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Elaine Batley</a:t>
            </a:r>
          </a:p>
        </p:txBody>
      </p:sp>
      <p:pic>
        <p:nvPicPr>
          <p:cNvPr id="11" name="Picture 10"/>
          <p:cNvPicPr/>
          <p:nvPr/>
        </p:nvPicPr>
        <p:blipFill rotWithShape="1">
          <a:blip r:embed="rId3">
            <a:extLst>
              <a:ext uri="{28A0092B-C50C-407E-A947-70E740481C1C}">
                <a14:useLocalDpi xmlns:a14="http://schemas.microsoft.com/office/drawing/2010/main" val="0"/>
              </a:ext>
            </a:extLst>
          </a:blip>
          <a:srcRect l="23077" t="11664" r="41731" b="22479"/>
          <a:stretch/>
        </p:blipFill>
        <p:spPr bwMode="auto">
          <a:xfrm>
            <a:off x="279400" y="1267582"/>
            <a:ext cx="5340350" cy="6246055"/>
          </a:xfrm>
          <a:prstGeom prst="rect">
            <a:avLst/>
          </a:prstGeom>
          <a:noFill/>
          <a:ln>
            <a:noFill/>
          </a:ln>
          <a:effectLst/>
        </p:spPr>
      </p:pic>
      <p:sp>
        <p:nvSpPr>
          <p:cNvPr id="2" name="TextBox 1"/>
          <p:cNvSpPr txBox="1"/>
          <p:nvPr/>
        </p:nvSpPr>
        <p:spPr>
          <a:xfrm>
            <a:off x="5423694" y="1191383"/>
            <a:ext cx="1293812" cy="369332"/>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5422106" y="1429305"/>
            <a:ext cx="1293812"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619750" y="1265237"/>
            <a:ext cx="4833938" cy="6225892"/>
          </a:xfrm>
          <a:prstGeom prst="rect">
            <a:avLst/>
          </a:prstGeom>
          <a:noFill/>
          <a:ln>
            <a:noFill/>
          </a:ln>
        </p:spPr>
        <p:txBody>
          <a:bodyPr wrap="square" lIns="90000" tIns="45000" rIns="90000" bIns="45000" compatLnSpc="0">
            <a:spAutoFit/>
          </a:bodyPr>
          <a:lstStyle/>
          <a:p>
            <a:pPr eaLnBrk="0" hangingPunct="0">
              <a:defRPr/>
            </a:pPr>
            <a:r>
              <a:rPr lang="en-GB" sz="1600" dirty="0">
                <a:solidFill>
                  <a:schemeClr val="bg1">
                    <a:lumMod val="50000"/>
                  </a:schemeClr>
                </a:solidFill>
                <a:latin typeface="Arial" panose="020B0604020202020204" pitchFamily="34" charset="0"/>
              </a:rPr>
              <a:t>Imagine the shock then at news of an occultist group operating behind the doors of seemingly normal new-build houses. Shock, the locals say, is something of an understatement.</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rPr>
              <a:t>As residents went about their daily life, they could not have imagined that Colin Batley, described as an "evil paedophile", was running a satanic sex cult from his home. </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rPr>
              <a:t>The self-styled high priest of the group, headed a paedophile ring run like a "quasi-religion".</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rPr>
              <a:t>Cult ringleader Colin Batley has been told he faces a lengthy prison sentence.</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rPr>
              <a:t>One victim, who was repeatedly abused by Batley, told how he treated women like slaves. Batley would wear a hood to abuse his victims.</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rPr>
              <a:t>Once in their grasp, he would call the children to his service by clicking his fingers. </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rPr>
              <a:t>Batley and three other members of the cult were found guilty of more than 40 sexual offences against children and young adults.</a:t>
            </a:r>
            <a:endParaRPr lang="en-GB" sz="1600" u="sng"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1321630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13" y="355853"/>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Pontypool: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Ian Watkins</a:t>
            </a:r>
          </a:p>
        </p:txBody>
      </p:sp>
      <p:sp>
        <p:nvSpPr>
          <p:cNvPr id="2" name="TextBox 1"/>
          <p:cNvSpPr txBox="1"/>
          <p:nvPr/>
        </p:nvSpPr>
        <p:spPr>
          <a:xfrm>
            <a:off x="5423694" y="1191383"/>
            <a:ext cx="1293812" cy="369332"/>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5422106" y="1429305"/>
            <a:ext cx="1293812"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422106" y="1376049"/>
            <a:ext cx="4880768" cy="5282044"/>
          </a:xfrm>
          <a:prstGeom prst="rect">
            <a:avLst/>
          </a:prstGeom>
          <a:noFill/>
          <a:ln>
            <a:noFill/>
          </a:ln>
        </p:spPr>
        <p:txBody>
          <a:bodyPr wrap="square" lIns="90000" tIns="45000" rIns="90000" bIns="45000" compatLnSpc="0">
            <a:spAutoFit/>
          </a:bodyPr>
          <a:lstStyle/>
          <a:p>
            <a:pPr eaLnBrk="0" hangingPunct="0">
              <a:defRPr/>
            </a:pPr>
            <a:r>
              <a:rPr lang="en-GB" sz="1600" dirty="0">
                <a:solidFill>
                  <a:schemeClr val="bg1">
                    <a:lumMod val="50000"/>
                  </a:schemeClr>
                </a:solidFill>
                <a:latin typeface="Arial" panose="020B0604020202020204" pitchFamily="34" charset="0"/>
              </a:rPr>
              <a:t>UK media coverage of the Ian Watkins case was extremely muted. Wales Online was seemingly the only media outlet providing clues that Ian Watkins may well have fallen under the spell of a</a:t>
            </a:r>
            <a:r>
              <a:rPr lang="en-GB" sz="1600" u="sng" dirty="0">
                <a:solidFill>
                  <a:schemeClr val="bg1">
                    <a:lumMod val="50000"/>
                  </a:schemeClr>
                </a:solidFill>
                <a:latin typeface="Arial" panose="020B0604020202020204" pitchFamily="34" charset="0"/>
              </a:rPr>
              <a:t> ‚devil worshipping sex cult‘:</a:t>
            </a:r>
          </a:p>
          <a:p>
            <a:pPr eaLnBrk="0" hangingPunct="0">
              <a:defRPr/>
            </a:pPr>
            <a:endParaRPr lang="en-GB" sz="1600" dirty="0">
              <a:solidFill>
                <a:schemeClr val="bg1">
                  <a:lumMod val="50000"/>
                </a:schemeClr>
              </a:solidFill>
              <a:latin typeface="Arial" panose="020B0604020202020204" pitchFamily="34" charset="0"/>
            </a:endParaRPr>
          </a:p>
          <a:p>
            <a:pPr eaLnBrk="0" hangingPunct="0">
              <a:defRPr/>
            </a:pPr>
            <a:r>
              <a:rPr lang="en-GB" sz="1600" dirty="0">
                <a:solidFill>
                  <a:schemeClr val="bg1">
                    <a:lumMod val="50000"/>
                  </a:schemeClr>
                </a:solidFill>
                <a:latin typeface="Arial" panose="020B0604020202020204" pitchFamily="34" charset="0"/>
                <a:hlinkClick r:id="rId3"/>
              </a:rPr>
              <a:t>http://www.walesonline.co.uk/all-about/ian%20watkins?pageNumber=1</a:t>
            </a:r>
            <a:endParaRPr lang="en-GB" sz="1600" dirty="0">
              <a:solidFill>
                <a:schemeClr val="bg1">
                  <a:lumMod val="50000"/>
                </a:schemeClr>
              </a:solidFill>
              <a:latin typeface="Arial" panose="020B0604020202020204" pitchFamily="34" charset="0"/>
            </a:endParaRPr>
          </a:p>
          <a:p>
            <a:pPr eaLnBrk="0" hangingPunct="0">
              <a:defRPr/>
            </a:pPr>
            <a:endParaRPr lang="en-GB" sz="1600" dirty="0">
              <a:solidFill>
                <a:schemeClr val="bg1">
                  <a:lumMod val="50000"/>
                </a:schemeClr>
              </a:solidFill>
              <a:latin typeface="Arial" panose="020B0604020202020204" pitchFamily="34" charset="0"/>
            </a:endParaRPr>
          </a:p>
          <a:p>
            <a:pPr marL="285750" indent="-285750" eaLnBrk="0" hangingPunct="0">
              <a:buFont typeface="Arial" panose="020B0604020202020204" pitchFamily="34" charset="0"/>
              <a:buChar char="•"/>
              <a:defRPr/>
            </a:pPr>
            <a:r>
              <a:rPr lang="en-GB" sz="1600" dirty="0" err="1">
                <a:solidFill>
                  <a:schemeClr val="bg1">
                    <a:lumMod val="50000"/>
                  </a:schemeClr>
                </a:solidFill>
                <a:latin typeface="Arial" panose="020B0604020202020204" pitchFamily="34" charset="0"/>
              </a:rPr>
              <a:t>Starstruck</a:t>
            </a:r>
            <a:r>
              <a:rPr lang="en-GB" sz="1600" dirty="0">
                <a:solidFill>
                  <a:schemeClr val="bg1">
                    <a:lumMod val="50000"/>
                  </a:schemeClr>
                </a:solidFill>
                <a:latin typeface="Arial" panose="020B0604020202020204" pitchFamily="34" charset="0"/>
              </a:rPr>
              <a:t> youngsters even offered to worship </a:t>
            </a:r>
            <a:r>
              <a:rPr lang="en-GB" sz="1600" u="sng" dirty="0">
                <a:solidFill>
                  <a:schemeClr val="bg1">
                    <a:lumMod val="50000"/>
                  </a:schemeClr>
                </a:solidFill>
                <a:latin typeface="Arial" panose="020B0604020202020204" pitchFamily="34" charset="0"/>
              </a:rPr>
              <a:t>Satan</a:t>
            </a:r>
            <a:r>
              <a:rPr lang="en-GB" sz="1600" dirty="0">
                <a:solidFill>
                  <a:schemeClr val="bg1">
                    <a:lumMod val="50000"/>
                  </a:schemeClr>
                </a:solidFill>
                <a:latin typeface="Arial" panose="020B0604020202020204" pitchFamily="34" charset="0"/>
              </a:rPr>
              <a:t> if he wanted them to.</a:t>
            </a:r>
          </a:p>
          <a:p>
            <a:pPr marL="285750" indent="-285750" eaLnBrk="0" hangingPunct="0">
              <a:buFont typeface="Arial" panose="020B0604020202020204" pitchFamily="34" charset="0"/>
              <a:buChar char="•"/>
              <a:defRPr/>
            </a:pPr>
            <a:r>
              <a:rPr lang="en-GB" sz="1600" dirty="0">
                <a:solidFill>
                  <a:schemeClr val="bg1">
                    <a:lumMod val="50000"/>
                  </a:schemeClr>
                </a:solidFill>
                <a:latin typeface="Arial" panose="020B0604020202020204" pitchFamily="34" charset="0"/>
              </a:rPr>
              <a:t>He had some </a:t>
            </a:r>
            <a:r>
              <a:rPr lang="en-GB" sz="1600" u="sng" dirty="0">
                <a:solidFill>
                  <a:schemeClr val="bg1">
                    <a:lumMod val="50000"/>
                  </a:schemeClr>
                </a:solidFill>
                <a:latin typeface="Arial" panose="020B0604020202020204" pitchFamily="34" charset="0"/>
              </a:rPr>
              <a:t>weird sociopathic tendency to think he was above the law </a:t>
            </a:r>
            <a:r>
              <a:rPr lang="en-GB" sz="1600" dirty="0">
                <a:solidFill>
                  <a:schemeClr val="bg1">
                    <a:lumMod val="50000"/>
                  </a:schemeClr>
                </a:solidFill>
                <a:latin typeface="Arial" panose="020B0604020202020204" pitchFamily="34" charset="0"/>
              </a:rPr>
              <a:t>and everything. He didn’t come across as horrible. He </a:t>
            </a:r>
            <a:r>
              <a:rPr lang="en-GB" sz="1600" u="sng" dirty="0">
                <a:solidFill>
                  <a:schemeClr val="bg1">
                    <a:lumMod val="50000"/>
                  </a:schemeClr>
                </a:solidFill>
                <a:latin typeface="Arial" panose="020B0604020202020204" pitchFamily="34" charset="0"/>
              </a:rPr>
              <a:t>came across as charismatic, charming and into the person he was talking to</a:t>
            </a:r>
            <a:r>
              <a:rPr lang="en-GB" sz="1600" dirty="0">
                <a:solidFill>
                  <a:schemeClr val="bg1">
                    <a:lumMod val="50000"/>
                  </a:schemeClr>
                </a:solidFill>
                <a:latin typeface="Arial" panose="020B0604020202020204" pitchFamily="34" charset="0"/>
              </a:rPr>
              <a:t>. He was just very confident and believed that whatever he did he would be okay. He thought he was a rock god and he thought he would get away with everything.</a:t>
            </a:r>
          </a:p>
          <a:p>
            <a:pPr marL="285750" indent="-285750" eaLnBrk="0" hangingPunct="0">
              <a:buFont typeface="Arial" panose="020B0604020202020204" pitchFamily="34" charset="0"/>
              <a:buChar char="•"/>
              <a:defRPr/>
            </a:pPr>
            <a:r>
              <a:rPr lang="en-GB" sz="1600" dirty="0">
                <a:solidFill>
                  <a:schemeClr val="bg1">
                    <a:lumMod val="50000"/>
                  </a:schemeClr>
                </a:solidFill>
                <a:latin typeface="Arial" panose="020B0604020202020204" pitchFamily="34" charset="0"/>
              </a:rPr>
              <a:t>He </a:t>
            </a:r>
            <a:r>
              <a:rPr lang="en-GB" sz="1600" u="sng" dirty="0">
                <a:solidFill>
                  <a:schemeClr val="bg1">
                    <a:lumMod val="50000"/>
                  </a:schemeClr>
                </a:solidFill>
                <a:latin typeface="Arial" panose="020B0604020202020204" pitchFamily="34" charset="0"/>
              </a:rPr>
              <a:t>wanted to rape and kill children</a:t>
            </a:r>
            <a:r>
              <a:rPr lang="en-GB" sz="1600" dirty="0">
                <a:solidFill>
                  <a:schemeClr val="bg1">
                    <a:lumMod val="50000"/>
                  </a:schemeClr>
                </a:solidFill>
                <a:latin typeface="Arial" panose="020B0604020202020204" pitchFamily="34" charset="0"/>
              </a:rPr>
              <a:t>. He wanted to </a:t>
            </a:r>
            <a:r>
              <a:rPr lang="en-GB" sz="1600" u="sng" dirty="0">
                <a:solidFill>
                  <a:schemeClr val="bg1">
                    <a:lumMod val="50000"/>
                  </a:schemeClr>
                </a:solidFill>
                <a:latin typeface="Arial" panose="020B0604020202020204" pitchFamily="34" charset="0"/>
              </a:rPr>
              <a:t>rape </a:t>
            </a:r>
            <a:r>
              <a:rPr lang="en-GB" sz="1600" u="sng" dirty="0" err="1">
                <a:solidFill>
                  <a:schemeClr val="bg1">
                    <a:lumMod val="50000"/>
                  </a:schemeClr>
                </a:solidFill>
                <a:latin typeface="Arial" panose="020B0604020202020204" pitchFamily="34" charset="0"/>
              </a:rPr>
              <a:t>newborns</a:t>
            </a:r>
            <a:r>
              <a:rPr lang="en-GB" sz="1600" dirty="0">
                <a:solidFill>
                  <a:schemeClr val="bg1">
                    <a:lumMod val="50000"/>
                  </a:schemeClr>
                </a:solidFill>
                <a:latin typeface="Arial" panose="020B0604020202020204" pitchFamily="34" charset="0"/>
              </a:rPr>
              <a:t>. He </a:t>
            </a:r>
            <a:r>
              <a:rPr lang="en-GB" sz="1600" u="sng" dirty="0">
                <a:solidFill>
                  <a:schemeClr val="bg1">
                    <a:lumMod val="50000"/>
                  </a:schemeClr>
                </a:solidFill>
                <a:latin typeface="Arial" panose="020B0604020202020204" pitchFamily="34" charset="0"/>
              </a:rPr>
              <a:t>liked bestiality</a:t>
            </a:r>
            <a:r>
              <a:rPr lang="en-GB" sz="1600" dirty="0">
                <a:solidFill>
                  <a:schemeClr val="bg1">
                    <a:lumMod val="50000"/>
                  </a:schemeClr>
                </a:solidFill>
                <a:latin typeface="Arial" panose="020B0604020202020204" pitchFamily="34" charset="0"/>
              </a:rPr>
              <a:t>.</a:t>
            </a:r>
          </a:p>
          <a:p>
            <a:pPr marL="285750" indent="-285750" eaLnBrk="0" hangingPunct="0">
              <a:buFont typeface="Arial" panose="020B0604020202020204" pitchFamily="34" charset="0"/>
              <a:buChar char="•"/>
              <a:defRPr/>
            </a:pPr>
            <a:r>
              <a:rPr lang="en-GB" sz="1600" dirty="0">
                <a:solidFill>
                  <a:schemeClr val="bg1">
                    <a:lumMod val="50000"/>
                  </a:schemeClr>
                </a:solidFill>
                <a:latin typeface="Arial" panose="020B0604020202020204" pitchFamily="34" charset="0"/>
              </a:rPr>
              <a:t>He described himself openly as ‘</a:t>
            </a:r>
            <a:r>
              <a:rPr lang="en-GB" sz="1600" u="sng" dirty="0">
                <a:solidFill>
                  <a:schemeClr val="bg1">
                    <a:lumMod val="50000"/>
                  </a:schemeClr>
                </a:solidFill>
                <a:latin typeface="Arial" panose="020B0604020202020204" pitchFamily="34" charset="0"/>
              </a:rPr>
              <a:t>evil’</a:t>
            </a:r>
            <a:r>
              <a:rPr lang="en-GB" sz="1600" dirty="0">
                <a:solidFill>
                  <a:schemeClr val="bg1">
                    <a:lumMod val="50000"/>
                  </a:schemeClr>
                </a:solidFill>
                <a:latin typeface="Arial" panose="020B0604020202020204" pitchFamily="34" charset="0"/>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04" y="1395512"/>
            <a:ext cx="3178401" cy="2118933"/>
          </a:xfrm>
          <a:prstGeom prst="rect">
            <a:avLst/>
          </a:prstGeom>
        </p:spPr>
      </p:pic>
      <p:sp>
        <p:nvSpPr>
          <p:cNvPr id="8" name="TextBox 7"/>
          <p:cNvSpPr txBox="1"/>
          <p:nvPr/>
        </p:nvSpPr>
        <p:spPr>
          <a:xfrm>
            <a:off x="240507" y="3932237"/>
            <a:ext cx="4724400" cy="2686461"/>
          </a:xfrm>
          <a:prstGeom prst="rect">
            <a:avLst/>
          </a:prstGeom>
          <a:noFill/>
          <a:ln>
            <a:noFill/>
          </a:ln>
        </p:spPr>
        <p:txBody>
          <a:bodyPr wrap="square" lIns="90000" tIns="45000" rIns="90000" bIns="45000" compatLnSpc="0">
            <a:spAutoFit/>
          </a:bodyPr>
          <a:lstStyle/>
          <a:p>
            <a:pPr eaLnBrk="0" hangingPunct="0">
              <a:defRPr/>
            </a:pPr>
            <a:r>
              <a:rPr lang="en-GB" sz="1600" dirty="0">
                <a:solidFill>
                  <a:schemeClr val="bg1">
                    <a:lumMod val="50000"/>
                  </a:schemeClr>
                </a:solidFill>
                <a:latin typeface="Arial" panose="020B0604020202020204" pitchFamily="34" charset="0"/>
              </a:rPr>
              <a:t>The criminal investigation recovered abuse massive amounts of pornographic images. The computer password cracked by security services was ‚If***kids‘. Among the damning evidence presented by the prosecution were email exchanges between Watkins and the ‚</a:t>
            </a:r>
            <a:r>
              <a:rPr lang="en-GB" sz="1600" dirty="0" err="1">
                <a:solidFill>
                  <a:schemeClr val="bg1">
                    <a:lumMod val="50000"/>
                  </a:schemeClr>
                </a:solidFill>
                <a:latin typeface="Arial" panose="020B0604020202020204" pitchFamily="34" charset="0"/>
              </a:rPr>
              <a:t>Superfans</a:t>
            </a:r>
            <a:r>
              <a:rPr lang="en-GB" sz="1600" dirty="0">
                <a:solidFill>
                  <a:schemeClr val="bg1">
                    <a:lumMod val="50000"/>
                  </a:schemeClr>
                </a:solidFill>
                <a:latin typeface="Arial" panose="020B0604020202020204" pitchFamily="34" charset="0"/>
              </a:rPr>
              <a:t>‘ setting up planned abuse sessions in a hotel, and video-taped evidence of the attempted baby rapes. The ruling gives graphic details of the  abuse acts.</a:t>
            </a:r>
          </a:p>
          <a:p>
            <a:pPr eaLnBrk="0" hangingPunct="0">
              <a:defRPr/>
            </a:pPr>
            <a:endParaRPr lang="en-GB" sz="16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8861280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2746" y="210839"/>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Cornwall </a:t>
            </a:r>
          </a:p>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Peter </a:t>
            </a:r>
            <a:r>
              <a:rPr lang="en-GB" sz="2000" b="1" dirty="0" err="1">
                <a:solidFill>
                  <a:schemeClr val="bg1">
                    <a:lumMod val="50000"/>
                  </a:schemeClr>
                </a:solidFill>
                <a:latin typeface="Arial" panose="020B0604020202020204" pitchFamily="34" charset="0"/>
              </a:rPr>
              <a:t>Petrauske</a:t>
            </a:r>
            <a:r>
              <a:rPr lang="en-GB" sz="2000" b="1" dirty="0">
                <a:solidFill>
                  <a:schemeClr val="bg1">
                    <a:lumMod val="50000"/>
                  </a:schemeClr>
                </a:solidFill>
                <a:latin typeface="Arial" panose="020B0604020202020204" pitchFamily="34" charset="0"/>
              </a:rPr>
              <a:t> &amp; </a:t>
            </a:r>
          </a:p>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Jack Kemp</a:t>
            </a:r>
            <a:endParaRPr lang="en-GB" sz="2000" b="1" dirty="0">
              <a:solidFill>
                <a:schemeClr val="bg1">
                  <a:lumMod val="50000"/>
                </a:schemeClr>
              </a:solidFill>
              <a:latin typeface="Arial" pitchFamily="18"/>
              <a:ea typeface="Microsoft YaHei" pitchFamily="2"/>
              <a:cs typeface="Mangal" pitchFamily="2"/>
            </a:endParaRPr>
          </a:p>
        </p:txBody>
      </p:sp>
      <p:sp>
        <p:nvSpPr>
          <p:cNvPr id="2" name="TextBox 1"/>
          <p:cNvSpPr txBox="1"/>
          <p:nvPr/>
        </p:nvSpPr>
        <p:spPr>
          <a:xfrm>
            <a:off x="5423694" y="1191383"/>
            <a:ext cx="1293812" cy="369332"/>
          </a:xfrm>
          <a:prstGeom prst="rect">
            <a:avLst/>
          </a:prstGeom>
          <a:solidFill>
            <a:schemeClr val="bg1"/>
          </a:solidFill>
        </p:spPr>
        <p:txBody>
          <a:bodyPr wrap="square" rtlCol="0">
            <a:spAutoFit/>
          </a:bodyPr>
          <a:lstStyle/>
          <a:p>
            <a:endParaRPr lang="en-GB" dirty="0"/>
          </a:p>
        </p:txBody>
      </p:sp>
      <p:pic>
        <p:nvPicPr>
          <p:cNvPr id="9" name="Picture 8">
            <a:extLst>
              <a:ext uri="{FF2B5EF4-FFF2-40B4-BE49-F238E27FC236}">
                <a16:creationId xmlns:a16="http://schemas.microsoft.com/office/drawing/2014/main" id="{63C8918F-A006-3B7F-0EB6-93498E417152}"/>
              </a:ext>
            </a:extLst>
          </p:cNvPr>
          <p:cNvPicPr>
            <a:picLocks noChangeAspect="1"/>
          </p:cNvPicPr>
          <p:nvPr/>
        </p:nvPicPr>
        <p:blipFill rotWithShape="1">
          <a:blip r:embed="rId3"/>
          <a:srcRect l="13653" t="18392" r="40022" b="1576"/>
          <a:stretch/>
        </p:blipFill>
        <p:spPr>
          <a:xfrm>
            <a:off x="1764506" y="1191383"/>
            <a:ext cx="6477000" cy="6055291"/>
          </a:xfrm>
          <a:prstGeom prst="rect">
            <a:avLst/>
          </a:prstGeom>
        </p:spPr>
      </p:pic>
    </p:spTree>
    <p:extLst>
      <p:ext uri="{BB962C8B-B14F-4D97-AF65-F5344CB8AC3E}">
        <p14:creationId xmlns:p14="http://schemas.microsoft.com/office/powerpoint/2010/main" val="12671093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13" y="274637"/>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anose="020B0604020202020204" pitchFamily="34" charset="0"/>
              </a:rPr>
              <a:t>Bridgend,</a:t>
            </a:r>
          </a:p>
          <a:p>
            <a:pPr algn="ctr" fontAlgn="auto" hangingPunct="0">
              <a:spcBef>
                <a:spcPts val="0"/>
              </a:spcBef>
              <a:spcAft>
                <a:spcPts val="0"/>
              </a:spcAft>
              <a:defRPr sz="1650"/>
            </a:pPr>
            <a:r>
              <a:rPr lang="en-GB" sz="2800" b="1" dirty="0">
                <a:solidFill>
                  <a:schemeClr val="bg1">
                    <a:lumMod val="50000"/>
                  </a:schemeClr>
                </a:solidFill>
                <a:latin typeface="Arial" panose="020B0604020202020204" pitchFamily="34" charset="0"/>
              </a:rPr>
              <a:t>South Wales</a:t>
            </a:r>
            <a:endParaRPr lang="en-GB" sz="2800" b="1" dirty="0">
              <a:solidFill>
                <a:schemeClr val="bg1">
                  <a:lumMod val="50000"/>
                </a:schemeClr>
              </a:solidFill>
              <a:latin typeface="Arial" pitchFamily="18"/>
              <a:ea typeface="Microsoft YaHei" pitchFamily="2"/>
              <a:cs typeface="Mangal" pitchFamily="2"/>
            </a:endParaRPr>
          </a:p>
        </p:txBody>
      </p:sp>
      <p:sp>
        <p:nvSpPr>
          <p:cNvPr id="2" name="TextBox 1"/>
          <p:cNvSpPr txBox="1"/>
          <p:nvPr/>
        </p:nvSpPr>
        <p:spPr>
          <a:xfrm>
            <a:off x="5423694" y="1191383"/>
            <a:ext cx="1293812" cy="369332"/>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5422106" y="1429305"/>
            <a:ext cx="1293812" cy="369332"/>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C4952983-85F2-4F32-B106-889ADF192987}"/>
              </a:ext>
            </a:extLst>
          </p:cNvPr>
          <p:cNvPicPr>
            <a:picLocks noChangeAspect="1"/>
          </p:cNvPicPr>
          <p:nvPr/>
        </p:nvPicPr>
        <p:blipFill rotWithShape="1">
          <a:blip r:embed="rId3"/>
          <a:srcRect l="29352" t="22510" r="44074" b="9161"/>
          <a:stretch/>
        </p:blipFill>
        <p:spPr>
          <a:xfrm>
            <a:off x="392113" y="1387123"/>
            <a:ext cx="4039393" cy="584234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14021530-5B47-4CB4-9890-0DA2C8176376}"/>
              </a:ext>
            </a:extLst>
          </p:cNvPr>
          <p:cNvPicPr>
            <a:picLocks noChangeAspect="1"/>
          </p:cNvPicPr>
          <p:nvPr/>
        </p:nvPicPr>
        <p:blipFill rotWithShape="1">
          <a:blip r:embed="rId4"/>
          <a:srcRect l="17929" t="23393" r="17929" b="13257"/>
          <a:stretch/>
        </p:blipFill>
        <p:spPr>
          <a:xfrm>
            <a:off x="4500912" y="2108129"/>
            <a:ext cx="6026594" cy="3348108"/>
          </a:xfrm>
          <a:prstGeom prst="rect">
            <a:avLst/>
          </a:prstGeom>
        </p:spPr>
      </p:pic>
    </p:spTree>
    <p:extLst>
      <p:ext uri="{BB962C8B-B14F-4D97-AF65-F5344CB8AC3E}">
        <p14:creationId xmlns:p14="http://schemas.microsoft.com/office/powerpoint/2010/main" val="8261745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13" y="274637"/>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anose="020B0604020202020204" pitchFamily="34" charset="0"/>
              </a:rPr>
              <a:t>Ideologically </a:t>
            </a:r>
          </a:p>
          <a:p>
            <a:pPr algn="ctr" fontAlgn="auto" hangingPunct="0">
              <a:spcBef>
                <a:spcPts val="0"/>
              </a:spcBef>
              <a:spcAft>
                <a:spcPts val="0"/>
              </a:spcAft>
              <a:defRPr sz="1650"/>
            </a:pPr>
            <a:r>
              <a:rPr lang="en-GB" sz="2800" b="1" dirty="0">
                <a:solidFill>
                  <a:schemeClr val="bg1">
                    <a:lumMod val="50000"/>
                  </a:schemeClr>
                </a:solidFill>
                <a:latin typeface="Arial" panose="020B0604020202020204" pitchFamily="34" charset="0"/>
              </a:rPr>
              <a:t>Motivated Crimes</a:t>
            </a:r>
            <a:endParaRPr lang="en-GB" sz="2800" b="1" dirty="0">
              <a:solidFill>
                <a:schemeClr val="bg1">
                  <a:lumMod val="50000"/>
                </a:schemeClr>
              </a:solidFill>
              <a:latin typeface="Arial" pitchFamily="18"/>
              <a:ea typeface="Microsoft YaHei" pitchFamily="2"/>
              <a:cs typeface="Mangal" pitchFamily="2"/>
            </a:endParaRPr>
          </a:p>
        </p:txBody>
      </p:sp>
      <p:pic>
        <p:nvPicPr>
          <p:cNvPr id="9" name="Picture 8" descr="C:\Users\rkurz\Pictures\2013-04-28\002.jpg"/>
          <p:cNvPicPr/>
          <p:nvPr/>
        </p:nvPicPr>
        <p:blipFill rotWithShape="1">
          <a:blip r:embed="rId3" cstate="print">
            <a:extLst>
              <a:ext uri="{28A0092B-C50C-407E-A947-70E740481C1C}">
                <a14:useLocalDpi xmlns:a14="http://schemas.microsoft.com/office/drawing/2010/main" val="0"/>
              </a:ext>
            </a:extLst>
          </a:blip>
          <a:srcRect l="52801" t="10666" r="11481" b="40845"/>
          <a:stretch/>
        </p:blipFill>
        <p:spPr bwMode="auto">
          <a:xfrm rot="60000">
            <a:off x="474437" y="1470219"/>
            <a:ext cx="6074907" cy="5627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56413" y="1484317"/>
            <a:ext cx="3899693" cy="1506651"/>
          </a:xfrm>
          <a:prstGeom prst="rect">
            <a:avLst/>
          </a:prstGeom>
          <a:noFill/>
          <a:ln>
            <a:noFill/>
          </a:ln>
        </p:spPr>
        <p:txBody>
          <a:bodyPr wrap="square" lIns="90000" tIns="45000" rIns="90000" bIns="45000" compatLnSpc="0">
            <a:spAutoFit/>
          </a:bodyPr>
          <a:lstStyle/>
          <a:p>
            <a:pPr eaLnBrk="0" hangingPunct="0">
              <a:defRPr/>
            </a:pPr>
            <a:r>
              <a:rPr lang="en-GB" sz="1600" dirty="0">
                <a:solidFill>
                  <a:schemeClr val="bg1">
                    <a:lumMod val="50000"/>
                  </a:schemeClr>
                </a:solidFill>
                <a:latin typeface="Arial" panose="020B0604020202020204" pitchFamily="34" charset="0"/>
              </a:rPr>
              <a:t>Extreme Abuse Survey:</a:t>
            </a:r>
          </a:p>
          <a:p>
            <a:pPr eaLnBrk="0" hangingPunct="0">
              <a:defRPr/>
            </a:pPr>
            <a:endParaRPr lang="en-GB" sz="1600" dirty="0">
              <a:solidFill>
                <a:schemeClr val="bg1">
                  <a:lumMod val="50000"/>
                </a:schemeClr>
              </a:solidFill>
              <a:latin typeface="Arial" panose="020B0604020202020204" pitchFamily="34" charset="0"/>
            </a:endParaRPr>
          </a:p>
          <a:p>
            <a:pPr marL="285750" indent="-285750" eaLnBrk="0" hangingPunct="0">
              <a:buFont typeface="Arial" panose="020B0604020202020204" pitchFamily="34" charset="0"/>
              <a:buChar char="•"/>
              <a:defRPr/>
            </a:pPr>
            <a:r>
              <a:rPr lang="en-GB" sz="1600" dirty="0">
                <a:solidFill>
                  <a:schemeClr val="bg1">
                    <a:lumMod val="50000"/>
                  </a:schemeClr>
                </a:solidFill>
                <a:latin typeface="Arial" panose="020B0604020202020204" pitchFamily="34" charset="0"/>
              </a:rPr>
              <a:t>EAS - Adult Survivors</a:t>
            </a:r>
          </a:p>
          <a:p>
            <a:pPr marL="285750" indent="-285750" eaLnBrk="0" hangingPunct="0">
              <a:buFont typeface="Arial" panose="020B0604020202020204" pitchFamily="34" charset="0"/>
              <a:buChar char="•"/>
              <a:defRPr/>
            </a:pPr>
            <a:r>
              <a:rPr lang="en-GB" sz="1600" dirty="0">
                <a:solidFill>
                  <a:schemeClr val="bg1">
                    <a:lumMod val="50000"/>
                  </a:schemeClr>
                </a:solidFill>
                <a:latin typeface="Arial" panose="020B0604020202020204" pitchFamily="34" charset="0"/>
              </a:rPr>
              <a:t>P-EAS - Professionals</a:t>
            </a:r>
          </a:p>
          <a:p>
            <a:pPr marL="285750" indent="-285750" eaLnBrk="0" hangingPunct="0">
              <a:buFont typeface="Arial" panose="020B0604020202020204" pitchFamily="34" charset="0"/>
              <a:buChar char="•"/>
              <a:defRPr/>
            </a:pPr>
            <a:r>
              <a:rPr lang="en-GB" sz="1600" dirty="0">
                <a:solidFill>
                  <a:schemeClr val="bg1">
                    <a:lumMod val="50000"/>
                  </a:schemeClr>
                </a:solidFill>
                <a:latin typeface="Arial" panose="020B0604020202020204" pitchFamily="34" charset="0"/>
              </a:rPr>
              <a:t>C-EAS - Children</a:t>
            </a:r>
          </a:p>
          <a:p>
            <a:pPr eaLnBrk="0" hangingPunct="0">
              <a:defRPr/>
            </a:pPr>
            <a:endParaRPr lang="en-GB" sz="1600" dirty="0">
              <a:solidFill>
                <a:schemeClr val="bg1">
                  <a:lumMod val="50000"/>
                </a:schemeClr>
              </a:solidFill>
              <a:latin typeface="Arial" panose="020B0604020202020204" pitchFamily="34" charset="0"/>
            </a:endParaRPr>
          </a:p>
        </p:txBody>
      </p:sp>
      <p:sp>
        <p:nvSpPr>
          <p:cNvPr id="11" name="TextBox 10"/>
          <p:cNvSpPr txBox="1"/>
          <p:nvPr/>
        </p:nvSpPr>
        <p:spPr>
          <a:xfrm>
            <a:off x="6856413" y="4999037"/>
            <a:ext cx="3899693" cy="1978575"/>
          </a:xfrm>
          <a:prstGeom prst="rect">
            <a:avLst/>
          </a:prstGeom>
          <a:noFill/>
          <a:ln>
            <a:noFill/>
          </a:ln>
        </p:spPr>
        <p:txBody>
          <a:bodyPr wrap="square" lIns="90000" tIns="45000" rIns="90000" bIns="45000" compatLnSpc="0">
            <a:spAutoFit/>
          </a:bodyPr>
          <a:lstStyle/>
          <a:p>
            <a:pPr eaLnBrk="0" hangingPunct="0">
              <a:defRPr/>
            </a:pPr>
            <a:r>
              <a:rPr lang="en-GB" sz="1600" dirty="0">
                <a:solidFill>
                  <a:schemeClr val="bg1">
                    <a:lumMod val="50000"/>
                  </a:schemeClr>
                </a:solidFill>
                <a:latin typeface="Arial" panose="020B0604020202020204" pitchFamily="34" charset="0"/>
              </a:rPr>
              <a:t>Becker, T., </a:t>
            </a:r>
            <a:r>
              <a:rPr lang="en-GB" sz="1600" dirty="0" err="1">
                <a:solidFill>
                  <a:schemeClr val="bg1">
                    <a:lumMod val="50000"/>
                  </a:schemeClr>
                </a:solidFill>
                <a:latin typeface="Arial" panose="020B0604020202020204" pitchFamily="34" charset="0"/>
              </a:rPr>
              <a:t>Karriker</a:t>
            </a:r>
            <a:r>
              <a:rPr lang="en-GB" sz="1600" dirty="0">
                <a:solidFill>
                  <a:schemeClr val="bg1">
                    <a:lumMod val="50000"/>
                  </a:schemeClr>
                </a:solidFill>
                <a:latin typeface="Arial" panose="020B0604020202020204" pitchFamily="34" charset="0"/>
              </a:rPr>
              <a:t>, W., </a:t>
            </a:r>
            <a:r>
              <a:rPr lang="en-GB" sz="1600" dirty="0" err="1">
                <a:solidFill>
                  <a:schemeClr val="bg1">
                    <a:lumMod val="50000"/>
                  </a:schemeClr>
                </a:solidFill>
                <a:latin typeface="Arial" panose="020B0604020202020204" pitchFamily="34" charset="0"/>
              </a:rPr>
              <a:t>Overkamp</a:t>
            </a:r>
            <a:r>
              <a:rPr lang="en-GB" sz="1600" dirty="0">
                <a:solidFill>
                  <a:schemeClr val="bg1">
                    <a:lumMod val="50000"/>
                  </a:schemeClr>
                </a:solidFill>
                <a:latin typeface="Arial" panose="020B0604020202020204" pitchFamily="34" charset="0"/>
              </a:rPr>
              <a:t>, B. &amp; </a:t>
            </a:r>
            <a:r>
              <a:rPr lang="en-GB" sz="1600" dirty="0" err="1">
                <a:solidFill>
                  <a:schemeClr val="bg1">
                    <a:lumMod val="50000"/>
                  </a:schemeClr>
                </a:solidFill>
                <a:latin typeface="Arial" panose="020B0604020202020204" pitchFamily="34" charset="0"/>
              </a:rPr>
              <a:t>Rutz</a:t>
            </a:r>
            <a:r>
              <a:rPr lang="en-GB" sz="1600" dirty="0">
                <a:solidFill>
                  <a:schemeClr val="bg1">
                    <a:lumMod val="50000"/>
                  </a:schemeClr>
                </a:solidFill>
                <a:latin typeface="Arial" panose="020B0604020202020204" pitchFamily="34" charset="0"/>
              </a:rPr>
              <a:t>, C. (2008). The extreme abuse surveys: preliminary findings regarding dissociative identity disorder. In Sachs, A. &amp; Galton, G. (Eds.): Forensic aspects of dissociative identity disorder. </a:t>
            </a:r>
            <a:r>
              <a:rPr lang="en-GB" sz="1600" dirty="0" err="1">
                <a:solidFill>
                  <a:schemeClr val="bg1">
                    <a:lumMod val="50000"/>
                  </a:schemeClr>
                </a:solidFill>
                <a:latin typeface="Arial" panose="020B0604020202020204" pitchFamily="34" charset="0"/>
              </a:rPr>
              <a:t>Karnac</a:t>
            </a:r>
            <a:r>
              <a:rPr lang="en-GB" sz="1600" dirty="0">
                <a:solidFill>
                  <a:schemeClr val="bg1">
                    <a:lumMod val="50000"/>
                  </a:schemeClr>
                </a:solidFill>
                <a:latin typeface="Arial" panose="020B0604020202020204" pitchFamily="34" charset="0"/>
              </a:rPr>
              <a:t> Books: London.</a:t>
            </a:r>
          </a:p>
          <a:p>
            <a:pPr eaLnBrk="0" hangingPunct="0">
              <a:defRPr/>
            </a:pPr>
            <a:endParaRPr lang="en-GB" sz="16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9305698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274638"/>
            <a:ext cx="9910762" cy="91598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Inadequate</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Child Protection</a:t>
            </a:r>
          </a:p>
        </p:txBody>
      </p:sp>
      <p:sp>
        <p:nvSpPr>
          <p:cNvPr id="56323" name="Rectangle 8"/>
          <p:cNvSpPr>
            <a:spLocks noChangeArrowheads="1"/>
          </p:cNvSpPr>
          <p:nvPr/>
        </p:nvSpPr>
        <p:spPr bwMode="auto">
          <a:xfrm>
            <a:off x="392113" y="6751638"/>
            <a:ext cx="7859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eaLnBrk="1" hangingPunct="1">
              <a:spcAft>
                <a:spcPct val="0"/>
              </a:spcAft>
            </a:pPr>
            <a:r>
              <a:rPr lang="en-GB" altLang="en-US" sz="1400" u="sng">
                <a:latin typeface="Calibri" pitchFamily="34" charset="0"/>
                <a:cs typeface="Arial" pitchFamily="34" charset="0"/>
                <a:hlinkClick r:id="rId3"/>
              </a:rPr>
              <a:t>http://www.standard.co.uk/news/london/london-council-loses-control-of-child-protection-7932131.html</a:t>
            </a:r>
            <a:endParaRPr lang="en-GB" altLang="en-US" sz="1400" u="sng">
              <a:latin typeface="Calibri" pitchFamily="34" charset="0"/>
              <a:cs typeface="Arial" pitchFamily="34" charset="0"/>
            </a:endParaRPr>
          </a:p>
          <a:p>
            <a:pPr eaLnBrk="1" hangingPunct="1">
              <a:spcAft>
                <a:spcPct val="0"/>
              </a:spcAft>
            </a:pPr>
            <a:endParaRPr lang="en-GB" altLang="en-US" sz="1800">
              <a:latin typeface="Calibri" pitchFamily="34" charset="0"/>
              <a:cs typeface="Arial" pitchFamily="34" charset="0"/>
            </a:endParaRPr>
          </a:p>
        </p:txBody>
      </p:sp>
      <p:pic>
        <p:nvPicPr>
          <p:cNvPr id="56324" name="Picture 6"/>
          <p:cNvPicPr>
            <a:picLocks noChangeAspect="1" noChangeArrowheads="1"/>
          </p:cNvPicPr>
          <p:nvPr/>
        </p:nvPicPr>
        <p:blipFill>
          <a:blip r:embed="rId4">
            <a:extLst>
              <a:ext uri="{28A0092B-C50C-407E-A947-70E740481C1C}">
                <a14:useLocalDpi xmlns:a14="http://schemas.microsoft.com/office/drawing/2010/main" val="0"/>
              </a:ext>
            </a:extLst>
          </a:blip>
          <a:srcRect l="13164" t="13408" r="38646" b="11790"/>
          <a:stretch>
            <a:fillRect/>
          </a:stretch>
        </p:blipFill>
        <p:spPr bwMode="auto">
          <a:xfrm>
            <a:off x="414338" y="1274763"/>
            <a:ext cx="6270625" cy="547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7" name="TextBox 7"/>
          <p:cNvSpPr txBox="1">
            <a:spLocks noChangeArrowheads="1"/>
          </p:cNvSpPr>
          <p:nvPr/>
        </p:nvSpPr>
        <p:spPr bwMode="auto">
          <a:xfrm>
            <a:off x="3663950" y="2227263"/>
            <a:ext cx="6661150" cy="4524375"/>
          </a:xfrm>
          <a:prstGeom prst="rect">
            <a:avLst/>
          </a:prstGeom>
          <a:solidFill>
            <a:schemeClr val="bg1"/>
          </a:solidFill>
          <a:ln>
            <a:noFill/>
          </a:ln>
        </p:spPr>
        <p:txBody>
          <a:bodyPr>
            <a:spAutoFit/>
          </a:bodyPr>
          <a:lstStyle>
            <a:lvl1pPr marL="342900" indent="-342900" eaLnBrk="0" hangingPunct="0">
              <a:spcAft>
                <a:spcPts val="1275"/>
              </a:spcAft>
              <a:defRPr sz="2800">
                <a:solidFill>
                  <a:schemeClr val="tx1"/>
                </a:solidFill>
                <a:latin typeface="Arial" pitchFamily="34" charset="0"/>
                <a:ea typeface="Microsoft YaHei" pitchFamily="34" charset="-122"/>
                <a:cs typeface="Mangal" pitchFamily="18" charset="0"/>
              </a:defRPr>
            </a:lvl1pPr>
            <a:lvl2pPr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marL="0" lvl="1" eaLnBrk="1" hangingPunct="1">
              <a:spcBef>
                <a:spcPct val="0"/>
              </a:spcBef>
              <a:buFontTx/>
              <a:buNone/>
              <a:defRPr/>
            </a:pPr>
            <a:r>
              <a:rPr lang="en-GB" altLang="en-US" sz="1800" b="1" dirty="0">
                <a:solidFill>
                  <a:schemeClr val="bg1">
                    <a:lumMod val="50000"/>
                  </a:schemeClr>
                </a:solidFill>
              </a:rPr>
              <a:t>Kingston council has reportedly been stripped of its child protection responsibilities following an unannounced Ofsted inspection. According to the Evening Standard, the unpublished inspection report rated the authority’s children’s services department ‘inadequate’ and came as a big shock to the director of children’s services, who has since stepped down. </a:t>
            </a:r>
          </a:p>
          <a:p>
            <a:pPr marL="0" lvl="1" eaLnBrk="1" hangingPunct="1">
              <a:spcBef>
                <a:spcPct val="0"/>
              </a:spcBef>
              <a:buFontTx/>
              <a:buNone/>
              <a:defRPr/>
            </a:pPr>
            <a:endParaRPr lang="en-GB" altLang="en-US" sz="1800" b="1" dirty="0">
              <a:solidFill>
                <a:schemeClr val="bg1">
                  <a:lumMod val="50000"/>
                </a:schemeClr>
              </a:solidFill>
            </a:endParaRPr>
          </a:p>
          <a:p>
            <a:pPr marL="0" lvl="1" eaLnBrk="1" hangingPunct="1">
              <a:spcBef>
                <a:spcPct val="0"/>
              </a:spcBef>
              <a:buFontTx/>
              <a:buNone/>
              <a:defRPr/>
            </a:pPr>
            <a:r>
              <a:rPr lang="en-GB" altLang="en-US" sz="1800" b="1" dirty="0">
                <a:solidFill>
                  <a:schemeClr val="bg1">
                    <a:lumMod val="50000"/>
                  </a:schemeClr>
                </a:solidFill>
              </a:rPr>
              <a:t>Responsibility for children’s services has reportedly been passed to neighbouring Richmond council. </a:t>
            </a:r>
          </a:p>
          <a:p>
            <a:pPr marL="0" lvl="1" eaLnBrk="1" hangingPunct="1">
              <a:spcBef>
                <a:spcPct val="0"/>
              </a:spcBef>
              <a:buFontTx/>
              <a:buNone/>
              <a:defRPr/>
            </a:pPr>
            <a:endParaRPr lang="en-GB" altLang="en-US" sz="1800" b="1" dirty="0">
              <a:solidFill>
                <a:schemeClr val="bg1">
                  <a:lumMod val="50000"/>
                </a:schemeClr>
              </a:solidFill>
            </a:endParaRPr>
          </a:p>
          <a:p>
            <a:pPr marL="0" lvl="1" eaLnBrk="1" hangingPunct="1">
              <a:spcBef>
                <a:spcPct val="0"/>
              </a:spcBef>
              <a:buFontTx/>
              <a:buNone/>
              <a:defRPr/>
            </a:pPr>
            <a:r>
              <a:rPr lang="en-GB" altLang="en-US" sz="1800" b="1" u="sng" dirty="0">
                <a:solidFill>
                  <a:schemeClr val="bg1">
                    <a:lumMod val="50000"/>
                  </a:schemeClr>
                </a:solidFill>
              </a:rPr>
              <a:t>Council leader Derek </a:t>
            </a:r>
            <a:r>
              <a:rPr lang="en-GB" altLang="en-US" sz="1800" b="1" u="sng" dirty="0" err="1">
                <a:solidFill>
                  <a:schemeClr val="bg1">
                    <a:lumMod val="50000"/>
                  </a:schemeClr>
                </a:solidFill>
              </a:rPr>
              <a:t>Osbourne</a:t>
            </a:r>
            <a:r>
              <a:rPr lang="en-GB" altLang="en-US" sz="1800" b="1" u="sng" dirty="0">
                <a:solidFill>
                  <a:schemeClr val="bg1">
                    <a:lumMod val="50000"/>
                  </a:schemeClr>
                </a:solidFill>
              </a:rPr>
              <a:t> </a:t>
            </a:r>
            <a:r>
              <a:rPr lang="en-GB" altLang="en-US" sz="1800" b="1" dirty="0">
                <a:solidFill>
                  <a:schemeClr val="bg1">
                    <a:lumMod val="50000"/>
                  </a:schemeClr>
                </a:solidFill>
              </a:rPr>
              <a:t>told the Standard: “Given Kingston’s track record of excellence in children’s services the Ofsted report was both a terrible shock and blow. We are committed to address the shortfalls in our performance to provide quality safeguarding for all.”</a:t>
            </a:r>
            <a:endParaRPr lang="en-GB" altLang="en-US" sz="1800" b="1" dirty="0">
              <a:latin typeface="Calibri" pitchFamily="34" charset="0"/>
            </a:endParaRPr>
          </a:p>
        </p:txBody>
      </p:sp>
    </p:spTree>
    <p:extLst>
      <p:ext uri="{BB962C8B-B14F-4D97-AF65-F5344CB8AC3E}">
        <p14:creationId xmlns:p14="http://schemas.microsoft.com/office/powerpoint/2010/main" val="287505038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34BDED-0F4C-11EC-F652-6F014027C4DB}"/>
              </a:ext>
            </a:extLst>
          </p:cNvPr>
          <p:cNvSpPr txBox="1"/>
          <p:nvPr/>
        </p:nvSpPr>
        <p:spPr>
          <a:xfrm>
            <a:off x="295667" y="1825530"/>
            <a:ext cx="10010739" cy="3330720"/>
          </a:xfrm>
          <a:prstGeom prst="rect">
            <a:avLst/>
          </a:prstGeom>
          <a:noFill/>
        </p:spPr>
        <p:txBody>
          <a:bodyPr wrap="square">
            <a:spAutoFit/>
          </a:bodyPr>
          <a:lstStyle/>
          <a:p>
            <a:pPr defTabSz="801929">
              <a:spcBef>
                <a:spcPts val="0"/>
              </a:spcBef>
              <a:spcAft>
                <a:spcPts val="0"/>
              </a:spcAft>
            </a:pPr>
            <a:endParaRPr lang="en-GB" sz="2806" dirty="0">
              <a:solidFill>
                <a:srgbClr val="373737"/>
              </a:solidFill>
              <a:latin typeface="Arial" panose="020B0604020202020204" pitchFamily="34" charset="0"/>
            </a:endParaRPr>
          </a:p>
          <a:p>
            <a:pPr defTabSz="801929">
              <a:spcBef>
                <a:spcPts val="0"/>
              </a:spcBef>
              <a:spcAft>
                <a:spcPts val="0"/>
              </a:spcAft>
            </a:pPr>
            <a:r>
              <a:rPr lang="en-GB" sz="2806" dirty="0">
                <a:solidFill>
                  <a:srgbClr val="373737"/>
                </a:solidFill>
                <a:latin typeface="Arial" panose="020B0604020202020204" pitchFamily="34" charset="0"/>
              </a:rPr>
              <a:t>1. BPS &amp; UK Historical Context</a:t>
            </a:r>
          </a:p>
          <a:p>
            <a:pPr defTabSz="801929">
              <a:spcBef>
                <a:spcPts val="0"/>
              </a:spcBef>
              <a:spcAft>
                <a:spcPts val="0"/>
              </a:spcAft>
            </a:pPr>
            <a:r>
              <a:rPr lang="en-GB" sz="2806" dirty="0">
                <a:solidFill>
                  <a:srgbClr val="373737"/>
                </a:solidFill>
                <a:latin typeface="Arial" panose="020B0604020202020204" pitchFamily="34" charset="0"/>
              </a:rPr>
              <a:t>2. Memory Wars – Exemplary BPS Response 1995</a:t>
            </a:r>
          </a:p>
          <a:p>
            <a:pPr defTabSz="801929">
              <a:spcBef>
                <a:spcPts val="0"/>
              </a:spcBef>
              <a:spcAft>
                <a:spcPts val="0"/>
              </a:spcAft>
            </a:pPr>
            <a:r>
              <a:rPr lang="en-GB" sz="2806" dirty="0">
                <a:solidFill>
                  <a:srgbClr val="373737"/>
                </a:solidFill>
                <a:latin typeface="Arial" panose="020B0604020202020204" pitchFamily="34" charset="0"/>
              </a:rPr>
              <a:t>3. Dr Ashley Conway Book Chapters on ‘False Memories’ </a:t>
            </a:r>
          </a:p>
          <a:p>
            <a:pPr defTabSz="801929">
              <a:spcBef>
                <a:spcPts val="0"/>
              </a:spcBef>
              <a:spcAft>
                <a:spcPts val="0"/>
              </a:spcAft>
            </a:pPr>
            <a:r>
              <a:rPr lang="en-GB" sz="2806" dirty="0">
                <a:solidFill>
                  <a:srgbClr val="373737"/>
                </a:solidFill>
                <a:latin typeface="Arial" panose="020B0604020202020204" pitchFamily="34" charset="0"/>
              </a:rPr>
              <a:t>4. Successful UK Prosecutions</a:t>
            </a:r>
          </a:p>
          <a:p>
            <a:pPr defTabSz="801929">
              <a:spcBef>
                <a:spcPts val="0"/>
              </a:spcBef>
              <a:spcAft>
                <a:spcPts val="0"/>
              </a:spcAft>
            </a:pPr>
            <a:r>
              <a:rPr lang="en-GB" sz="2806" dirty="0">
                <a:solidFill>
                  <a:srgbClr val="373737"/>
                </a:solidFill>
                <a:latin typeface="Arial" panose="020B0604020202020204" pitchFamily="34" charset="0"/>
              </a:rPr>
              <a:t>5. BPS Policy Capture by BFMS</a:t>
            </a:r>
          </a:p>
          <a:p>
            <a:pPr defTabSz="801929">
              <a:spcBef>
                <a:spcPts val="0"/>
              </a:spcBef>
              <a:spcAft>
                <a:spcPts val="0"/>
              </a:spcAft>
            </a:pPr>
            <a:r>
              <a:rPr lang="en-GB" sz="2806" dirty="0">
                <a:solidFill>
                  <a:srgbClr val="373737"/>
                </a:solidFill>
                <a:latin typeface="Arial" panose="020B0604020202020204" pitchFamily="34" charset="0"/>
              </a:rPr>
              <a:t>6. Child Protection &amp; Family Court Issues</a:t>
            </a:r>
          </a:p>
          <a:p>
            <a:pPr defTabSz="801929">
              <a:spcBef>
                <a:spcPts val="0"/>
              </a:spcBef>
              <a:spcAft>
                <a:spcPts val="0"/>
              </a:spcAft>
            </a:pPr>
            <a:r>
              <a:rPr lang="en-GB" sz="1403" dirty="0">
                <a:solidFill>
                  <a:srgbClr val="373737"/>
                </a:solidFill>
                <a:latin typeface="Helvetica Neue"/>
                <a:cs typeface="+mn-cs"/>
              </a:rPr>
              <a:t>.</a:t>
            </a:r>
          </a:p>
        </p:txBody>
      </p:sp>
      <p:sp>
        <p:nvSpPr>
          <p:cNvPr id="3" name="TextBox 2">
            <a:extLst>
              <a:ext uri="{FF2B5EF4-FFF2-40B4-BE49-F238E27FC236}">
                <a16:creationId xmlns:a16="http://schemas.microsoft.com/office/drawing/2014/main" id="{F85E5250-BE93-EDA0-71B1-27BE6C57E8A0}"/>
              </a:ext>
            </a:extLst>
          </p:cNvPr>
          <p:cNvSpPr txBox="1"/>
          <p:nvPr/>
        </p:nvSpPr>
        <p:spPr>
          <a:xfrm>
            <a:off x="3677080" y="363239"/>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Presentation</a:t>
            </a:r>
          </a:p>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Structure</a:t>
            </a:r>
            <a:endParaRPr lang="en-GB" sz="2228" b="1" dirty="0">
              <a:solidFill>
                <a:prstClr val="white">
                  <a:lumMod val="50000"/>
                </a:prst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205132882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274638"/>
            <a:ext cx="9910762" cy="91598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Inadequate</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Council Leader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4772" t="5029" r="4942" b="16812"/>
          <a:stretch>
            <a:fillRect/>
          </a:stretch>
        </p:blipFill>
        <p:spPr bwMode="auto">
          <a:xfrm>
            <a:off x="5861050" y="2103438"/>
            <a:ext cx="455771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2" name="Picture 2"/>
          <p:cNvPicPr>
            <a:picLocks noChangeAspect="1" noChangeArrowheads="1"/>
          </p:cNvPicPr>
          <p:nvPr/>
        </p:nvPicPr>
        <p:blipFill>
          <a:blip r:embed="rId4">
            <a:extLst>
              <a:ext uri="{28A0092B-C50C-407E-A947-70E740481C1C}">
                <a14:useLocalDpi xmlns:a14="http://schemas.microsoft.com/office/drawing/2010/main" val="0"/>
              </a:ext>
            </a:extLst>
          </a:blip>
          <a:srcRect l="12160" t="14616" r="43921" b="8020"/>
          <a:stretch>
            <a:fillRect/>
          </a:stretch>
        </p:blipFill>
        <p:spPr bwMode="auto">
          <a:xfrm>
            <a:off x="163513" y="1190625"/>
            <a:ext cx="5715000" cy="565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274638"/>
            <a:ext cx="9910762" cy="91598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Inadequate</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Values</a:t>
            </a:r>
          </a:p>
        </p:txBody>
      </p:sp>
      <p:sp>
        <p:nvSpPr>
          <p:cNvPr id="58371" name="TextBox 4"/>
          <p:cNvSpPr txBox="1">
            <a:spLocks noChangeArrowheads="1"/>
          </p:cNvSpPr>
          <p:nvPr/>
        </p:nvSpPr>
        <p:spPr bwMode="auto">
          <a:xfrm>
            <a:off x="414338" y="1376363"/>
            <a:ext cx="98075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eaLnBrk="1" hangingPunct="1">
              <a:spcAft>
                <a:spcPct val="0"/>
              </a:spcAft>
            </a:pPr>
            <a:r>
              <a:rPr lang="en-GB" altLang="en-US" sz="1800" b="1" dirty="0">
                <a:latin typeface="Calibri" pitchFamily="34" charset="0"/>
                <a:cs typeface="Arial" pitchFamily="34" charset="0"/>
              </a:rPr>
              <a:t>Former council leader jailed for two years for 'appalling' child pornography offences </a:t>
            </a:r>
          </a:p>
          <a:p>
            <a:pPr eaLnBrk="1" hangingPunct="1">
              <a:spcAft>
                <a:spcPct val="0"/>
              </a:spcAft>
            </a:pPr>
            <a:endParaRPr lang="en-GB" altLang="en-US" sz="1800" b="1" dirty="0">
              <a:latin typeface="Calibri" pitchFamily="34" charset="0"/>
              <a:cs typeface="Arial" pitchFamily="34" charset="0"/>
            </a:endParaRPr>
          </a:p>
          <a:p>
            <a:pPr eaLnBrk="1" hangingPunct="1">
              <a:spcAft>
                <a:spcPct val="0"/>
              </a:spcAft>
            </a:pPr>
            <a:r>
              <a:rPr lang="en-GB" altLang="en-US" sz="1800" dirty="0">
                <a:latin typeface="Calibri" pitchFamily="34" charset="0"/>
                <a:cs typeface="Arial" pitchFamily="34" charset="0"/>
              </a:rPr>
              <a:t>Derek Osbourne's computer contained images of </a:t>
            </a:r>
            <a:r>
              <a:rPr lang="en-GB" altLang="en-US" sz="1800" u="sng" dirty="0">
                <a:latin typeface="Calibri" pitchFamily="34" charset="0"/>
                <a:cs typeface="Arial" pitchFamily="34" charset="0"/>
              </a:rPr>
              <a:t>'stomach churning' child abuse, bestiality and severe violence against women</a:t>
            </a:r>
            <a:r>
              <a:rPr lang="en-GB" altLang="en-US" sz="1800" dirty="0">
                <a:latin typeface="Calibri" pitchFamily="34" charset="0"/>
                <a:cs typeface="Arial" pitchFamily="34" charset="0"/>
              </a:rPr>
              <a:t>. Derek Osbourne, 59, who stepped down as leader of Kingston upon Thames, south west London, in June, was told that the public interest “cries out for custody”. He was also told he must register as a sex offender for the next 10 years.</a:t>
            </a:r>
          </a:p>
          <a:p>
            <a:pPr eaLnBrk="1" hangingPunct="1">
              <a:spcAft>
                <a:spcPct val="0"/>
              </a:spcAft>
            </a:pPr>
            <a:endParaRPr lang="en-GB" altLang="en-US" sz="1800" dirty="0">
              <a:latin typeface="Calibri" pitchFamily="34" charset="0"/>
              <a:cs typeface="Arial" pitchFamily="34" charset="0"/>
            </a:endParaRPr>
          </a:p>
          <a:p>
            <a:pPr eaLnBrk="1" hangingPunct="1">
              <a:spcAft>
                <a:spcPct val="0"/>
              </a:spcAft>
            </a:pPr>
            <a:r>
              <a:rPr lang="en-GB" altLang="en-US" sz="1800" dirty="0">
                <a:latin typeface="Calibri" pitchFamily="34" charset="0"/>
                <a:cs typeface="Arial" pitchFamily="34" charset="0"/>
              </a:rPr>
              <a:t>Judge Alistair McCreath, sitting at Southwark Crown Court, told him: “This imagery is of real children, suffering real abuse. “ “Of course you did not perpetrate that abuse directly yourself, but you and others like you are complicit it, because without people to look at it, there would be no point in doing it.”</a:t>
            </a:r>
          </a:p>
          <a:p>
            <a:pPr eaLnBrk="1" hangingPunct="1">
              <a:spcAft>
                <a:spcPct val="0"/>
              </a:spcAft>
            </a:pPr>
            <a:endParaRPr lang="en-GB" altLang="en-US" sz="1800" dirty="0">
              <a:latin typeface="Calibri" pitchFamily="34" charset="0"/>
              <a:cs typeface="Arial" pitchFamily="34" charset="0"/>
            </a:endParaRPr>
          </a:p>
          <a:p>
            <a:pPr eaLnBrk="1" hangingPunct="1">
              <a:spcAft>
                <a:spcPct val="0"/>
              </a:spcAft>
            </a:pPr>
            <a:r>
              <a:rPr lang="en-GB" altLang="en-US" sz="1800" dirty="0">
                <a:latin typeface="Calibri" pitchFamily="34" charset="0"/>
                <a:cs typeface="Arial" pitchFamily="34" charset="0"/>
              </a:rPr>
              <a:t>Osbourne, of Burlington Road, New Malden, pleaded guilty at an earlier hearing to seven counts of </a:t>
            </a:r>
            <a:r>
              <a:rPr lang="en-GB" altLang="en-US" sz="1800" u="sng" dirty="0">
                <a:latin typeface="Calibri" pitchFamily="34" charset="0"/>
                <a:cs typeface="Arial" pitchFamily="34" charset="0"/>
              </a:rPr>
              <a:t>making indecent images of children</a:t>
            </a:r>
            <a:r>
              <a:rPr lang="en-GB" altLang="en-US" sz="1800" dirty="0">
                <a:latin typeface="Calibri" pitchFamily="34" charset="0"/>
                <a:cs typeface="Arial" pitchFamily="34" charset="0"/>
              </a:rPr>
              <a:t>, four counts of possession of indecent images of children and six counts of </a:t>
            </a:r>
            <a:r>
              <a:rPr lang="en-GB" altLang="en-US" sz="1800" u="sng" dirty="0">
                <a:latin typeface="Calibri" pitchFamily="34" charset="0"/>
                <a:cs typeface="Arial" pitchFamily="34" charset="0"/>
              </a:rPr>
              <a:t>distributing indecent images of children</a:t>
            </a:r>
            <a:r>
              <a:rPr lang="en-GB" altLang="en-US" sz="1800" dirty="0">
                <a:latin typeface="Calibri" pitchFamily="34" charset="0"/>
                <a:cs typeface="Arial" pitchFamily="34" charset="0"/>
              </a:rPr>
              <a:t>.</a:t>
            </a:r>
          </a:p>
          <a:p>
            <a:pPr eaLnBrk="1" hangingPunct="1">
              <a:spcAft>
                <a:spcPct val="0"/>
              </a:spcAft>
            </a:pPr>
            <a:endParaRPr lang="en-GB" altLang="en-US" sz="1800" dirty="0">
              <a:latin typeface="Calibri" pitchFamily="34" charset="0"/>
              <a:cs typeface="Arial" pitchFamily="34" charset="0"/>
            </a:endParaRPr>
          </a:p>
          <a:p>
            <a:pPr eaLnBrk="1" hangingPunct="1">
              <a:spcAft>
                <a:spcPct val="0"/>
              </a:spcAft>
            </a:pPr>
            <a:r>
              <a:rPr lang="en-GB" altLang="en-US" sz="1800" dirty="0">
                <a:latin typeface="Calibri" pitchFamily="34" charset="0"/>
                <a:cs typeface="Arial" pitchFamily="34" charset="0"/>
              </a:rPr>
              <a:t>The judge said he had to deal with him for </a:t>
            </a:r>
            <a:r>
              <a:rPr lang="en-GB" altLang="en-US" sz="1800" u="sng" dirty="0">
                <a:latin typeface="Calibri" pitchFamily="34" charset="0"/>
                <a:cs typeface="Arial" pitchFamily="34" charset="0"/>
              </a:rPr>
              <a:t>downloading 2,844 still images, and 293 movies, of children</a:t>
            </a:r>
            <a:r>
              <a:rPr lang="en-GB" altLang="en-US" sz="1800" dirty="0">
                <a:latin typeface="Calibri" pitchFamily="34" charset="0"/>
                <a:cs typeface="Arial" pitchFamily="34" charset="0"/>
              </a:rPr>
              <a:t>. He also had to deal with him for the </a:t>
            </a:r>
            <a:r>
              <a:rPr lang="en-GB" altLang="en-US" sz="1800" u="sng" dirty="0">
                <a:latin typeface="Calibri" pitchFamily="34" charset="0"/>
                <a:cs typeface="Arial" pitchFamily="34" charset="0"/>
              </a:rPr>
              <a:t>distribution of 23 stills and seven movies</a:t>
            </a:r>
            <a:r>
              <a:rPr lang="en-GB" altLang="en-US" sz="1800" dirty="0">
                <a:latin typeface="Calibri" pitchFamily="34" charset="0"/>
                <a:cs typeface="Arial" pitchFamily="34" charset="0"/>
              </a:rPr>
              <a:t>. Osbourne had also accessed 152 extreme images, either in still form or as movies, showing “revolting images of deviant sexual practices”, including </a:t>
            </a:r>
            <a:r>
              <a:rPr lang="en-GB" altLang="en-US" sz="1800" u="sng" dirty="0">
                <a:latin typeface="Calibri" pitchFamily="34" charset="0"/>
                <a:cs typeface="Arial" pitchFamily="34" charset="0"/>
              </a:rPr>
              <a:t>depiction of sexual behaviour between humans and animals, and depictions of serious violence being inflicted on women</a:t>
            </a:r>
            <a:r>
              <a:rPr lang="en-GB" altLang="en-US" sz="1800" dirty="0">
                <a:latin typeface="Calibri" pitchFamily="34" charset="0"/>
                <a:cs typeface="Arial" pitchFamily="34" charset="0"/>
              </a:rPr>
              <a:t>.</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474663"/>
            <a:ext cx="9910762" cy="5032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Rogue Copper</a:t>
            </a:r>
          </a:p>
        </p:txBody>
      </p:sp>
      <p:sp>
        <p:nvSpPr>
          <p:cNvPr id="59395" name="TextBox 7"/>
          <p:cNvSpPr txBox="1">
            <a:spLocks noChangeArrowheads="1"/>
          </p:cNvSpPr>
          <p:nvPr/>
        </p:nvSpPr>
        <p:spPr bwMode="auto">
          <a:xfrm>
            <a:off x="414338" y="2027238"/>
            <a:ext cx="9807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Aft>
                <a:spcPts val="1275"/>
              </a:spcAft>
              <a:defRPr sz="2800">
                <a:solidFill>
                  <a:schemeClr val="tx1"/>
                </a:solidFill>
                <a:latin typeface="Arial" pitchFamily="34" charset="0"/>
                <a:ea typeface="Microsoft YaHei" pitchFamily="34" charset="-122"/>
                <a:cs typeface="Mangal" pitchFamily="18" charset="0"/>
              </a:defRPr>
            </a:lvl1pPr>
            <a:lvl2pPr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marL="0" lvl="1" eaLnBrk="1" hangingPunct="1">
              <a:spcBef>
                <a:spcPct val="0"/>
              </a:spcBef>
              <a:buFontTx/>
              <a:buNone/>
            </a:pPr>
            <a:r>
              <a:rPr lang="en-GB" altLang="en-US" sz="1800" b="1" dirty="0">
                <a:latin typeface="Calibri" pitchFamily="34" charset="0"/>
              </a:rPr>
              <a:t>Ryan Coleman-Farrow jailed for faking rape case records</a:t>
            </a:r>
          </a:p>
          <a:p>
            <a:pPr marL="0" lvl="1" eaLnBrk="1" hangingPunct="1">
              <a:spcBef>
                <a:spcPct val="0"/>
              </a:spcBef>
              <a:buFontTx/>
              <a:buNone/>
            </a:pPr>
            <a:endParaRPr lang="en-GB" altLang="en-US" sz="1800" b="1" dirty="0">
              <a:latin typeface="Calibri" pitchFamily="34" charset="0"/>
            </a:endParaRPr>
          </a:p>
          <a:p>
            <a:pPr marL="0" lvl="1" eaLnBrk="1" hangingPunct="1">
              <a:spcBef>
                <a:spcPct val="0"/>
              </a:spcBef>
              <a:buFontTx/>
              <a:buNone/>
            </a:pPr>
            <a:r>
              <a:rPr lang="en-GB" altLang="en-US" sz="1800" dirty="0">
                <a:latin typeface="Calibri" pitchFamily="34" charset="0"/>
              </a:rPr>
              <a:t>Coleman-Farrow pleaded guilty to 13 counts of misconduct.</a:t>
            </a:r>
          </a:p>
          <a:p>
            <a:pPr marL="0" lvl="1" eaLnBrk="1" hangingPunct="1">
              <a:spcBef>
                <a:spcPct val="0"/>
              </a:spcBef>
              <a:buFontTx/>
              <a:buNone/>
            </a:pPr>
            <a:endParaRPr lang="en-GB" altLang="en-US" sz="1800" dirty="0">
              <a:latin typeface="Calibri" pitchFamily="34" charset="0"/>
            </a:endParaRPr>
          </a:p>
          <a:p>
            <a:pPr marL="0" lvl="1" eaLnBrk="1" hangingPunct="1">
              <a:spcBef>
                <a:spcPct val="0"/>
              </a:spcBef>
              <a:buFontTx/>
              <a:buNone/>
            </a:pPr>
            <a:r>
              <a:rPr lang="en-GB" altLang="en-US" sz="1800" dirty="0">
                <a:latin typeface="Calibri" pitchFamily="34" charset="0"/>
              </a:rPr>
              <a:t>A former Metropolitan Police detective constable who specialised in rape cases has been sentenced to 16 months in prison for faking police records. Ryan Coleman-Farrow, 30, from East Sussex, admitted 13 counts of misconduct in a public office, at Southwark Crown Court in September.</a:t>
            </a:r>
          </a:p>
          <a:p>
            <a:pPr marL="0" lvl="1" eaLnBrk="1" hangingPunct="1">
              <a:spcBef>
                <a:spcPct val="0"/>
              </a:spcBef>
              <a:buFontTx/>
              <a:buNone/>
            </a:pPr>
            <a:endParaRPr lang="en-GB" altLang="en-US" sz="1800" dirty="0">
              <a:latin typeface="Calibri" pitchFamily="34" charset="0"/>
            </a:endParaRPr>
          </a:p>
          <a:p>
            <a:pPr marL="0" lvl="1" eaLnBrk="1" hangingPunct="1">
              <a:spcBef>
                <a:spcPct val="0"/>
              </a:spcBef>
              <a:buFontTx/>
              <a:buNone/>
            </a:pPr>
            <a:r>
              <a:rPr lang="en-GB" altLang="en-US" sz="1800" dirty="0">
                <a:latin typeface="Calibri" pitchFamily="34" charset="0"/>
              </a:rPr>
              <a:t>He failed to investigate rape and sexual assault cases and falsified entries on a police computer system. The convictions relate to 10 rape cases and three sex assault cases. The 13 cases included a 96-year-old woman who witnesses said had been raped, a 49-year-old severely brain damaged care home resident who alleged she was raped by a member of staff, two 15-year-old girls, a 14-year-old schoolboy, and a vulnerable woman patient at a specialist unit for sexual abuse.</a:t>
            </a:r>
          </a:p>
          <a:p>
            <a:pPr marL="0" lvl="1" eaLnBrk="1" hangingPunct="1">
              <a:spcBef>
                <a:spcPct val="0"/>
              </a:spcBef>
              <a:buFontTx/>
              <a:buNone/>
            </a:pPr>
            <a:endParaRPr lang="en-GB" altLang="en-US" sz="1800" dirty="0">
              <a:latin typeface="Calibri" pitchFamily="34" charset="0"/>
            </a:endParaRPr>
          </a:p>
          <a:p>
            <a:pPr marL="0" lvl="1" eaLnBrk="1" hangingPunct="1">
              <a:spcBef>
                <a:spcPct val="0"/>
              </a:spcBef>
              <a:buFontTx/>
              <a:buNone/>
            </a:pPr>
            <a:r>
              <a:rPr lang="en-GB" altLang="en-US" sz="1800" dirty="0">
                <a:latin typeface="Calibri" pitchFamily="34" charset="0"/>
              </a:rPr>
              <a:t>The offences he should have investigated were committed between January 2007 and September 2010, while he was an officer at Kingston-upon-Thames, south-west London, working for Scotland Yard's specialist Sapphire unit.</a:t>
            </a:r>
          </a:p>
        </p:txBody>
      </p:sp>
      <p:sp>
        <p:nvSpPr>
          <p:cNvPr id="59396" name="Rectangle 8"/>
          <p:cNvSpPr>
            <a:spLocks noChangeArrowheads="1"/>
          </p:cNvSpPr>
          <p:nvPr/>
        </p:nvSpPr>
        <p:spPr bwMode="auto">
          <a:xfrm>
            <a:off x="3309938" y="6751638"/>
            <a:ext cx="448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eaLnBrk="1" hangingPunct="1">
              <a:spcAft>
                <a:spcPct val="0"/>
              </a:spcAft>
            </a:pPr>
            <a:r>
              <a:rPr lang="en-GB" altLang="en-US" sz="1400" u="sng">
                <a:latin typeface="Calibri" pitchFamily="34" charset="0"/>
                <a:cs typeface="Arial" pitchFamily="34" charset="0"/>
                <a:hlinkClick r:id="rId3"/>
              </a:rPr>
              <a:t>http://www.bbc.co.uk/news/uk-england-london-19906619</a:t>
            </a:r>
            <a:endParaRPr lang="en-GB" altLang="en-US" sz="1800">
              <a:latin typeface="Calibri" pitchFamily="34" charset="0"/>
              <a:cs typeface="Arial" pitchFamily="34" charset="0"/>
            </a:endParaRPr>
          </a:p>
        </p:txBody>
      </p:sp>
      <p:pic>
        <p:nvPicPr>
          <p:cNvPr id="59397" name="Picture 8" descr="Ryan Coleman-Fa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113" y="1389063"/>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8115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a:extLst>
              <a:ext uri="{FF2B5EF4-FFF2-40B4-BE49-F238E27FC236}">
                <a16:creationId xmlns:a16="http://schemas.microsoft.com/office/drawing/2014/main" id="{8F52D0B2-5F3A-A3E2-0C4C-6CFFE00F319B}"/>
              </a:ext>
            </a:extLst>
          </p:cNvPr>
          <p:cNvSpPr>
            <a:spLocks noChangeArrowheads="1"/>
          </p:cNvSpPr>
          <p:nvPr/>
        </p:nvSpPr>
        <p:spPr bwMode="auto">
          <a:xfrm>
            <a:off x="6981698" y="1001080"/>
            <a:ext cx="3346453" cy="94909"/>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3856" tIns="6927" rIns="13856" bIns="6927">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defTabSz="194913" eaLnBrk="0" fontAlgn="auto" hangingPunct="0">
              <a:spcBef>
                <a:spcPts val="0"/>
              </a:spcBef>
              <a:spcAft>
                <a:spcPts val="0"/>
              </a:spcAft>
              <a:defRPr/>
            </a:pPr>
            <a:endParaRPr lang="en-GB" altLang="en-US" sz="526">
              <a:solidFill>
                <a:prstClr val="black"/>
              </a:solidFill>
              <a:latin typeface="Neo Sans"/>
              <a:cs typeface="+mn-cs"/>
            </a:endParaRPr>
          </a:p>
        </p:txBody>
      </p:sp>
      <p:sp>
        <p:nvSpPr>
          <p:cNvPr id="4" name="Rectangle 30">
            <a:extLst>
              <a:ext uri="{FF2B5EF4-FFF2-40B4-BE49-F238E27FC236}">
                <a16:creationId xmlns:a16="http://schemas.microsoft.com/office/drawing/2014/main" id="{7B79632E-CF36-D242-352B-F14DE93247DD}"/>
              </a:ext>
            </a:extLst>
          </p:cNvPr>
          <p:cNvSpPr>
            <a:spLocks noChangeArrowheads="1"/>
          </p:cNvSpPr>
          <p:nvPr/>
        </p:nvSpPr>
        <p:spPr bwMode="auto">
          <a:xfrm>
            <a:off x="317412" y="1001080"/>
            <a:ext cx="3314883" cy="94909"/>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3856" tIns="6927" rIns="13856" bIns="6927">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defTabSz="194913" eaLnBrk="0" fontAlgn="auto" hangingPunct="0">
              <a:spcBef>
                <a:spcPts val="0"/>
              </a:spcBef>
              <a:spcAft>
                <a:spcPts val="0"/>
              </a:spcAft>
              <a:defRPr/>
            </a:pPr>
            <a:endParaRPr lang="en-GB" altLang="en-US" sz="526">
              <a:solidFill>
                <a:prstClr val="black"/>
              </a:solidFill>
              <a:latin typeface="Neo Sans"/>
              <a:cs typeface="+mn-cs"/>
            </a:endParaRPr>
          </a:p>
        </p:txBody>
      </p:sp>
      <p:sp>
        <p:nvSpPr>
          <p:cNvPr id="5" name="Rectangle 31">
            <a:extLst>
              <a:ext uri="{FF2B5EF4-FFF2-40B4-BE49-F238E27FC236}">
                <a16:creationId xmlns:a16="http://schemas.microsoft.com/office/drawing/2014/main" id="{C01FA946-C87D-E25F-E844-F0F509CA2106}"/>
              </a:ext>
            </a:extLst>
          </p:cNvPr>
          <p:cNvSpPr>
            <a:spLocks noChangeArrowheads="1"/>
          </p:cNvSpPr>
          <p:nvPr/>
        </p:nvSpPr>
        <p:spPr bwMode="auto">
          <a:xfrm>
            <a:off x="3629369" y="1001080"/>
            <a:ext cx="3346453" cy="94909"/>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3856" tIns="6927" rIns="13856" bIns="6927">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defTabSz="194913" eaLnBrk="0" fontAlgn="auto" hangingPunct="0">
              <a:spcBef>
                <a:spcPts val="0"/>
              </a:spcBef>
              <a:spcAft>
                <a:spcPts val="0"/>
              </a:spcAft>
              <a:defRPr/>
            </a:pPr>
            <a:endParaRPr lang="en-GB" altLang="en-US" sz="526">
              <a:solidFill>
                <a:prstClr val="black"/>
              </a:solidFill>
              <a:latin typeface="Neo Sans"/>
              <a:cs typeface="+mn-cs"/>
            </a:endParaRPr>
          </a:p>
        </p:txBody>
      </p:sp>
      <p:sp>
        <p:nvSpPr>
          <p:cNvPr id="7" name="TextBox 6">
            <a:extLst>
              <a:ext uri="{FF2B5EF4-FFF2-40B4-BE49-F238E27FC236}">
                <a16:creationId xmlns:a16="http://schemas.microsoft.com/office/drawing/2014/main" id="{F5C13456-C336-896B-BE4C-F09985CAAA01}"/>
              </a:ext>
            </a:extLst>
          </p:cNvPr>
          <p:cNvSpPr txBox="1"/>
          <p:nvPr/>
        </p:nvSpPr>
        <p:spPr>
          <a:xfrm>
            <a:off x="1444670" y="3799497"/>
            <a:ext cx="7962869" cy="1010761"/>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rPr>
              <a:t>When Ella visits an osteopath to relieve physical trauma, the therapy triggers a devastating fragmentation of her already fragile personality.</a:t>
            </a:r>
          </a:p>
          <a:p>
            <a:pPr defTabSz="801929" eaLnBrk="0" fontAlgn="auto" hangingPunct="0">
              <a:spcBef>
                <a:spcPts val="0"/>
              </a:spcBef>
              <a:spcAft>
                <a:spcPts val="0"/>
              </a:spcAft>
              <a:defRPr/>
            </a:pPr>
            <a:endParaRPr lang="en-GB" sz="1591"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hlinkClick r:id="rId3"/>
              </a:rPr>
              <a:t>http://www.imdb.com/title/tt0406984/</a:t>
            </a:r>
            <a:endParaRPr lang="en-GB" sz="1591" dirty="0">
              <a:solidFill>
                <a:prstClr val="white">
                  <a:lumMod val="50000"/>
                </a:prstClr>
              </a:solidFill>
              <a:latin typeface="Arial" panose="020B0604020202020204" pitchFamily="34" charset="0"/>
              <a:cs typeface="+mn-cs"/>
            </a:endParaRPr>
          </a:p>
        </p:txBody>
      </p:sp>
      <p:sp>
        <p:nvSpPr>
          <p:cNvPr id="8" name="TextBox 7">
            <a:extLst>
              <a:ext uri="{FF2B5EF4-FFF2-40B4-BE49-F238E27FC236}">
                <a16:creationId xmlns:a16="http://schemas.microsoft.com/office/drawing/2014/main" id="{8A762489-3B59-B791-3A3B-BD83C82382AB}"/>
              </a:ext>
            </a:extLst>
          </p:cNvPr>
          <p:cNvSpPr txBox="1"/>
          <p:nvPr/>
        </p:nvSpPr>
        <p:spPr>
          <a:xfrm>
            <a:off x="1444670" y="231880"/>
            <a:ext cx="7884565" cy="957157"/>
          </a:xfrm>
          <a:prstGeom prst="rect">
            <a:avLst/>
          </a:prstGeom>
          <a:noFill/>
          <a:ln>
            <a:noFill/>
          </a:ln>
        </p:spPr>
        <p:txBody>
          <a:bodyPr lIns="71600" tIns="35800" rIns="71600" bIns="35800" compatLnSpc="0">
            <a:spAutoFit/>
          </a:bodyPr>
          <a:lstStyle/>
          <a:p>
            <a:pPr algn="ctr" defTabSz="801929" fontAlgn="auto" hangingPunct="0">
              <a:spcBef>
                <a:spcPts val="0"/>
              </a:spcBef>
              <a:spcAft>
                <a:spcPts val="0"/>
              </a:spcAft>
              <a:defRPr sz="1650"/>
            </a:pPr>
            <a:r>
              <a:rPr lang="en-GB" sz="2000" b="1" dirty="0">
                <a:solidFill>
                  <a:prstClr val="white">
                    <a:lumMod val="50000"/>
                  </a:prstClr>
                </a:solidFill>
                <a:latin typeface="Arial" panose="020B0604020202020204" pitchFamily="34" charset="0"/>
                <a:cs typeface="+mn-cs"/>
              </a:rPr>
              <a:t>5. BPS </a:t>
            </a:r>
          </a:p>
          <a:p>
            <a:pPr algn="ctr" defTabSz="801929" fontAlgn="auto" hangingPunct="0">
              <a:spcBef>
                <a:spcPts val="0"/>
              </a:spcBef>
              <a:spcAft>
                <a:spcPts val="0"/>
              </a:spcAft>
              <a:defRPr sz="1650"/>
            </a:pPr>
            <a:r>
              <a:rPr lang="en-GB" sz="2000" b="1" dirty="0">
                <a:solidFill>
                  <a:prstClr val="white">
                    <a:lumMod val="50000"/>
                  </a:prstClr>
                </a:solidFill>
                <a:latin typeface="Arial" panose="020B0604020202020204" pitchFamily="34" charset="0"/>
                <a:cs typeface="+mn-cs"/>
              </a:rPr>
              <a:t>Policy Capture </a:t>
            </a:r>
          </a:p>
          <a:p>
            <a:pPr algn="ctr" defTabSz="801929" fontAlgn="auto" hangingPunct="0">
              <a:spcBef>
                <a:spcPts val="0"/>
              </a:spcBef>
              <a:spcAft>
                <a:spcPts val="0"/>
              </a:spcAft>
              <a:defRPr sz="1650"/>
            </a:pPr>
            <a:r>
              <a:rPr lang="en-GB" sz="2000" b="1" dirty="0">
                <a:solidFill>
                  <a:prstClr val="white">
                    <a:lumMod val="50000"/>
                  </a:prstClr>
                </a:solidFill>
                <a:latin typeface="Arial" panose="020B0604020202020204" pitchFamily="34" charset="0"/>
                <a:cs typeface="+mn-cs"/>
              </a:rPr>
              <a:t>by BFMS</a:t>
            </a:r>
          </a:p>
        </p:txBody>
      </p:sp>
      <p:pic>
        <p:nvPicPr>
          <p:cNvPr id="9" name="Picture 8">
            <a:extLst>
              <a:ext uri="{FF2B5EF4-FFF2-40B4-BE49-F238E27FC236}">
                <a16:creationId xmlns:a16="http://schemas.microsoft.com/office/drawing/2014/main" id="{DAA1A7E9-EC28-3DE1-1082-B83A192D0F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9130" y="1839954"/>
            <a:ext cx="3249747" cy="182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407793F-DB55-6A76-7BA7-B5D867DE34B2}"/>
              </a:ext>
            </a:extLst>
          </p:cNvPr>
          <p:cNvSpPr txBox="1">
            <a:spLocks noChangeArrowheads="1"/>
          </p:cNvSpPr>
          <p:nvPr/>
        </p:nvSpPr>
        <p:spPr bwMode="auto">
          <a:xfrm>
            <a:off x="1465508" y="2114013"/>
            <a:ext cx="2485476" cy="75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defTabSz="801929" eaLnBrk="1" fontAlgn="auto" hangingPunct="1">
              <a:spcBef>
                <a:spcPts val="0"/>
              </a:spcBef>
              <a:spcAft>
                <a:spcPct val="0"/>
              </a:spcAft>
            </a:pPr>
            <a:r>
              <a:rPr lang="en-GB" altLang="en-US" sz="1432" b="1">
                <a:solidFill>
                  <a:prstClr val="black"/>
                </a:solidFill>
                <a:latin typeface="Calibri" pitchFamily="34" charset="0"/>
                <a:cs typeface="Arial" pitchFamily="34" charset="0"/>
              </a:rPr>
              <a:t>May 33</a:t>
            </a:r>
            <a:r>
              <a:rPr lang="en-GB" altLang="en-US" sz="1432" b="1" baseline="30000">
                <a:solidFill>
                  <a:prstClr val="black"/>
                </a:solidFill>
                <a:latin typeface="Calibri" pitchFamily="34" charset="0"/>
                <a:cs typeface="Arial" pitchFamily="34" charset="0"/>
              </a:rPr>
              <a:t>rd</a:t>
            </a:r>
            <a:r>
              <a:rPr lang="en-GB" altLang="en-US" sz="1432" b="1">
                <a:solidFill>
                  <a:prstClr val="black"/>
                </a:solidFill>
                <a:latin typeface="Calibri" pitchFamily="34" charset="0"/>
                <a:cs typeface="Arial" pitchFamily="34" charset="0"/>
              </a:rPr>
              <a:t> (BBC - Drama )</a:t>
            </a:r>
          </a:p>
          <a:p>
            <a:pPr defTabSz="801929" eaLnBrk="1" fontAlgn="auto" hangingPunct="1">
              <a:spcBef>
                <a:spcPts val="0"/>
              </a:spcBef>
              <a:spcAft>
                <a:spcPct val="0"/>
              </a:spcAft>
            </a:pPr>
            <a:r>
              <a:rPr lang="en-GB" altLang="en-US" sz="1432">
                <a:solidFill>
                  <a:prstClr val="black"/>
                </a:solidFill>
                <a:latin typeface="Calibri" pitchFamily="34" charset="0"/>
                <a:cs typeface="Arial" pitchFamily="34" charset="0"/>
              </a:rPr>
              <a:t>directed by David Attwood</a:t>
            </a:r>
          </a:p>
          <a:p>
            <a:pPr defTabSz="801929" eaLnBrk="1" fontAlgn="auto" hangingPunct="1">
              <a:spcBef>
                <a:spcPts val="0"/>
              </a:spcBef>
              <a:spcAft>
                <a:spcPct val="0"/>
              </a:spcAft>
            </a:pPr>
            <a:r>
              <a:rPr lang="en-GB" altLang="en-US" sz="1432">
                <a:solidFill>
                  <a:prstClr val="black"/>
                </a:solidFill>
                <a:latin typeface="Calibri" pitchFamily="34" charset="0"/>
                <a:cs typeface="Arial" pitchFamily="34" charset="0"/>
              </a:rPr>
              <a:t>written by Guy Hibbert</a:t>
            </a:r>
          </a:p>
        </p:txBody>
      </p:sp>
      <p:sp>
        <p:nvSpPr>
          <p:cNvPr id="11" name="TextBox 10">
            <a:extLst>
              <a:ext uri="{FF2B5EF4-FFF2-40B4-BE49-F238E27FC236}">
                <a16:creationId xmlns:a16="http://schemas.microsoft.com/office/drawing/2014/main" id="{D61E5946-BC61-02FB-AD83-0A8C7278BC9E}"/>
              </a:ext>
            </a:extLst>
          </p:cNvPr>
          <p:cNvSpPr txBox="1"/>
          <p:nvPr/>
        </p:nvSpPr>
        <p:spPr>
          <a:xfrm>
            <a:off x="1404887" y="4660110"/>
            <a:ext cx="7962869" cy="1714608"/>
          </a:xfrm>
          <a:prstGeom prst="rect">
            <a:avLst/>
          </a:prstGeom>
          <a:noFill/>
          <a:ln>
            <a:noFill/>
          </a:ln>
        </p:spPr>
        <p:txBody>
          <a:bodyPr lIns="71600" tIns="35800" rIns="71600" bIns="35800" compatLnSpc="0">
            <a:spAutoFit/>
          </a:bodyPr>
          <a:lstStyle/>
          <a:p>
            <a:pPr defTabSz="801929" eaLnBrk="0" fontAlgn="auto" hangingPunct="0">
              <a:spcBef>
                <a:spcPts val="0"/>
              </a:spcBef>
              <a:spcAft>
                <a:spcPts val="0"/>
              </a:spcAft>
              <a:defRPr/>
            </a:pPr>
            <a:endParaRPr lang="en-GB" sz="1591"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rPr>
              <a:t>While trying to escape her family - a small group of relatives and their friends who have abused her since childhood - Ella visits Edward, an osteopath, to relieve the pains in her body.</a:t>
            </a:r>
          </a:p>
          <a:p>
            <a:pPr defTabSz="801929" eaLnBrk="0" fontAlgn="auto" hangingPunct="0">
              <a:spcBef>
                <a:spcPts val="0"/>
              </a:spcBef>
              <a:spcAft>
                <a:spcPts val="0"/>
              </a:spcAft>
              <a:defRPr/>
            </a:pPr>
            <a:endParaRPr lang="en-GB" sz="1591"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hlinkClick r:id="rId5"/>
              </a:rPr>
              <a:t>http://www.bbc.co.uk/drama/may33rd/</a:t>
            </a:r>
            <a:endParaRPr lang="en-GB" sz="1591"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endParaRPr lang="en-GB" sz="1591" dirty="0">
              <a:solidFill>
                <a:prstClr val="white">
                  <a:lumMod val="50000"/>
                </a:prstClr>
              </a:solidFill>
              <a:latin typeface="Arial" panose="020B0604020202020204" pitchFamily="34" charset="0"/>
              <a:cs typeface="+mn-cs"/>
            </a:endParaRPr>
          </a:p>
        </p:txBody>
      </p:sp>
    </p:spTree>
    <p:extLst>
      <p:ext uri="{BB962C8B-B14F-4D97-AF65-F5344CB8AC3E}">
        <p14:creationId xmlns:p14="http://schemas.microsoft.com/office/powerpoint/2010/main" val="330469497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123" y="0"/>
            <a:ext cx="10079567" cy="1319197"/>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810101" y="1763924"/>
            <a:ext cx="9071610" cy="5349684"/>
          </a:xfrm>
        </p:spPr>
        <p:txBody>
          <a:bodyPr>
            <a:normAutofit fontScale="92500" lnSpcReduction="20000"/>
          </a:bodyPr>
          <a:lstStyle/>
          <a:p>
            <a:r>
              <a:rPr lang="en-GB" sz="2646" b="1" dirty="0">
                <a:solidFill>
                  <a:schemeClr val="accent4">
                    <a:lumMod val="75000"/>
                  </a:schemeClr>
                </a:solidFill>
              </a:rPr>
              <a:t>Description: The Society is minded to ensure that legal professionals and the courts are appropriately advised as to the type of evidence-based psychological expert evidence than can be provided and whom is appropriately competent to provide such advice.  Please therefore note that since the publication of this report, the Society’s guidance for psychologists as expert witnesses is being updated in conjunction with a broader review of what is meant by an  “expert witness”.  </a:t>
            </a:r>
          </a:p>
          <a:p>
            <a:r>
              <a:rPr lang="en-GB" sz="2646" b="1" dirty="0">
                <a:solidFill>
                  <a:schemeClr val="accent4">
                    <a:lumMod val="75000"/>
                  </a:schemeClr>
                </a:solidFill>
              </a:rPr>
              <a:t>Author: Psychology Research Board</a:t>
            </a:r>
          </a:p>
          <a:p>
            <a:r>
              <a:rPr lang="en-GB" sz="2646" b="1" dirty="0">
                <a:solidFill>
                  <a:schemeClr val="accent4">
                    <a:lumMod val="75000"/>
                  </a:schemeClr>
                </a:solidFill>
              </a:rPr>
              <a:t>Publication date: 2010</a:t>
            </a:r>
          </a:p>
          <a:p>
            <a:r>
              <a:rPr lang="en-GB" sz="2646" b="1" dirty="0">
                <a:solidFill>
                  <a:schemeClr val="accent4">
                    <a:lumMod val="75000"/>
                  </a:schemeClr>
                </a:solidFill>
              </a:rPr>
              <a:t>Size: 51 pages</a:t>
            </a:r>
          </a:p>
          <a:p>
            <a:endParaRPr lang="en-GB" sz="2646" b="1" dirty="0">
              <a:solidFill>
                <a:schemeClr val="accent4">
                  <a:lumMod val="75000"/>
                </a:schemeClr>
              </a:solidFill>
            </a:endParaRPr>
          </a:p>
          <a:p>
            <a:pPr marL="0" indent="0">
              <a:buNone/>
            </a:pPr>
            <a:r>
              <a:rPr lang="en-GB" sz="1323" b="1" dirty="0">
                <a:solidFill>
                  <a:schemeClr val="accent4">
                    <a:lumMod val="75000"/>
                  </a:schemeClr>
                </a:solidFill>
              </a:rPr>
              <a:t>BPS Guidelines are due to be reviewed after 5 years and put into the Archive section.</a:t>
            </a:r>
            <a:endParaRPr lang="en-GB" sz="3748" b="1" dirty="0"/>
          </a:p>
          <a:p>
            <a:pPr>
              <a:buFont typeface="Wingdings" pitchFamily="2" charset="2"/>
              <a:buChar char="§"/>
            </a:pPr>
            <a:endParaRPr lang="en-GB" sz="3748" dirty="0"/>
          </a:p>
          <a:p>
            <a:pPr>
              <a:buFont typeface="Wingdings" pitchFamily="2" charset="2"/>
              <a:buChar char="§"/>
            </a:pPr>
            <a:endParaRPr lang="en-GB" sz="3748" dirty="0"/>
          </a:p>
          <a:p>
            <a:pPr marL="0" indent="0">
              <a:buNone/>
            </a:pPr>
            <a:endParaRPr lang="en-GB" dirty="0">
              <a:solidFill>
                <a:schemeClr val="accent4">
                  <a:lumMod val="75000"/>
                </a:schemeClr>
              </a:solidFill>
            </a:endParaRPr>
          </a:p>
        </p:txBody>
      </p:sp>
      <p:sp>
        <p:nvSpPr>
          <p:cNvPr id="8" name="TextBox 7"/>
          <p:cNvSpPr txBox="1"/>
          <p:nvPr/>
        </p:nvSpPr>
        <p:spPr>
          <a:xfrm>
            <a:off x="504001" y="176572"/>
            <a:ext cx="9763185" cy="906658"/>
          </a:xfrm>
          <a:prstGeom prst="rect">
            <a:avLst/>
          </a:prstGeom>
          <a:noFill/>
        </p:spPr>
        <p:txBody>
          <a:bodyPr wrap="square" rtlCol="0">
            <a:spAutoFit/>
          </a:bodyPr>
          <a:lstStyle/>
          <a:p>
            <a:r>
              <a:rPr lang="en-GB" sz="2646" b="1" dirty="0">
                <a:solidFill>
                  <a:schemeClr val="bg1"/>
                </a:solidFill>
                <a:latin typeface="Arial" panose="020B0604020202020204" pitchFamily="34" charset="0"/>
              </a:rPr>
              <a:t>Guidelines on Memory and the Law</a:t>
            </a:r>
          </a:p>
          <a:p>
            <a:r>
              <a:rPr lang="en-GB" sz="2646" b="1" dirty="0">
                <a:solidFill>
                  <a:schemeClr val="bg1"/>
                </a:solidFill>
                <a:latin typeface="Arial" panose="020B0604020202020204" pitchFamily="34" charset="0"/>
              </a:rPr>
              <a:t>Revised April 2010 (I)</a:t>
            </a:r>
            <a:endParaRPr lang="en-GB" sz="3086" b="1" dirty="0">
              <a:solidFill>
                <a:schemeClr val="bg1"/>
              </a:solidFill>
            </a:endParaRPr>
          </a:p>
        </p:txBody>
      </p:sp>
    </p:spTree>
    <p:extLst>
      <p:ext uri="{BB962C8B-B14F-4D97-AF65-F5344CB8AC3E}">
        <p14:creationId xmlns:p14="http://schemas.microsoft.com/office/powerpoint/2010/main" val="2767107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123" y="0"/>
            <a:ext cx="10079567" cy="1319197"/>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04001" y="176572"/>
            <a:ext cx="9763185" cy="906658"/>
          </a:xfrm>
          <a:prstGeom prst="rect">
            <a:avLst/>
          </a:prstGeom>
          <a:noFill/>
        </p:spPr>
        <p:txBody>
          <a:bodyPr wrap="square" rtlCol="0">
            <a:spAutoFit/>
          </a:bodyPr>
          <a:lstStyle/>
          <a:p>
            <a:r>
              <a:rPr lang="en-GB" sz="2646" b="1" dirty="0">
                <a:solidFill>
                  <a:schemeClr val="bg1"/>
                </a:solidFill>
                <a:latin typeface="Arial" panose="020B0604020202020204" pitchFamily="34" charset="0"/>
              </a:rPr>
              <a:t>Guidelines on Memory and the Law</a:t>
            </a:r>
          </a:p>
          <a:p>
            <a:r>
              <a:rPr lang="en-GB" sz="2646" b="1" dirty="0">
                <a:solidFill>
                  <a:schemeClr val="bg1"/>
                </a:solidFill>
                <a:latin typeface="Arial" panose="020B0604020202020204" pitchFamily="34" charset="0"/>
              </a:rPr>
              <a:t>Revised April 2010  (II)</a:t>
            </a:r>
            <a:endParaRPr lang="en-GB" sz="3086" b="1" dirty="0">
              <a:solidFill>
                <a:schemeClr val="bg1"/>
              </a:solidFill>
            </a:endParaRPr>
          </a:p>
        </p:txBody>
      </p:sp>
      <p:pic>
        <p:nvPicPr>
          <p:cNvPr id="3" name="Picture 2"/>
          <p:cNvPicPr>
            <a:picLocks noChangeAspect="1"/>
          </p:cNvPicPr>
          <p:nvPr/>
        </p:nvPicPr>
        <p:blipFill rotWithShape="1">
          <a:blip r:embed="rId2"/>
          <a:srcRect l="17325" t="38800" r="6289" b="47900"/>
          <a:stretch/>
        </p:blipFill>
        <p:spPr>
          <a:xfrm>
            <a:off x="522758" y="1495770"/>
            <a:ext cx="9665052" cy="946578"/>
          </a:xfrm>
          <a:prstGeom prst="rect">
            <a:avLst/>
          </a:prstGeom>
        </p:spPr>
      </p:pic>
      <p:pic>
        <p:nvPicPr>
          <p:cNvPr id="4" name="Picture 3"/>
          <p:cNvPicPr>
            <a:picLocks noChangeAspect="1"/>
          </p:cNvPicPr>
          <p:nvPr/>
        </p:nvPicPr>
        <p:blipFill rotWithShape="1">
          <a:blip r:embed="rId3"/>
          <a:srcRect l="24013" t="36001" r="11806" b="24382"/>
          <a:stretch/>
        </p:blipFill>
        <p:spPr>
          <a:xfrm>
            <a:off x="327165" y="2635306"/>
            <a:ext cx="10058525" cy="3492521"/>
          </a:xfrm>
          <a:prstGeom prst="rect">
            <a:avLst/>
          </a:prstGeom>
        </p:spPr>
      </p:pic>
    </p:spTree>
    <p:extLst>
      <p:ext uri="{BB962C8B-B14F-4D97-AF65-F5344CB8AC3E}">
        <p14:creationId xmlns:p14="http://schemas.microsoft.com/office/powerpoint/2010/main" val="1587620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123" y="0"/>
            <a:ext cx="10079567" cy="1319197"/>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04001" y="176572"/>
            <a:ext cx="9763185" cy="906658"/>
          </a:xfrm>
          <a:prstGeom prst="rect">
            <a:avLst/>
          </a:prstGeom>
          <a:noFill/>
        </p:spPr>
        <p:txBody>
          <a:bodyPr wrap="square" rtlCol="0">
            <a:spAutoFit/>
          </a:bodyPr>
          <a:lstStyle/>
          <a:p>
            <a:r>
              <a:rPr lang="en-GB" sz="2646" b="1" dirty="0">
                <a:solidFill>
                  <a:schemeClr val="bg1"/>
                </a:solidFill>
                <a:latin typeface="Arial" panose="020B0604020202020204" pitchFamily="34" charset="0"/>
              </a:rPr>
              <a:t>Guidelines on Memory and the Law</a:t>
            </a:r>
          </a:p>
          <a:p>
            <a:r>
              <a:rPr lang="en-GB" sz="2646" b="1" dirty="0">
                <a:solidFill>
                  <a:schemeClr val="bg1"/>
                </a:solidFill>
                <a:latin typeface="Arial" panose="020B0604020202020204" pitchFamily="34" charset="0"/>
              </a:rPr>
              <a:t>Revised April 2010  (III)</a:t>
            </a:r>
            <a:endParaRPr lang="en-GB" sz="3086" b="1" dirty="0">
              <a:solidFill>
                <a:schemeClr val="bg1"/>
              </a:solidFill>
            </a:endParaRPr>
          </a:p>
        </p:txBody>
      </p:sp>
      <p:pic>
        <p:nvPicPr>
          <p:cNvPr id="2" name="Picture 1"/>
          <p:cNvPicPr>
            <a:picLocks noChangeAspect="1"/>
          </p:cNvPicPr>
          <p:nvPr/>
        </p:nvPicPr>
        <p:blipFill rotWithShape="1">
          <a:blip r:embed="rId2"/>
          <a:srcRect l="25588" t="13601" r="27163" b="19900"/>
          <a:stretch/>
        </p:blipFill>
        <p:spPr>
          <a:xfrm>
            <a:off x="1456507" y="1369853"/>
            <a:ext cx="7778798" cy="6158215"/>
          </a:xfrm>
          <a:prstGeom prst="rect">
            <a:avLst/>
          </a:prstGeom>
        </p:spPr>
      </p:pic>
    </p:spTree>
    <p:extLst>
      <p:ext uri="{BB962C8B-B14F-4D97-AF65-F5344CB8AC3E}">
        <p14:creationId xmlns:p14="http://schemas.microsoft.com/office/powerpoint/2010/main" val="3120268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123" y="0"/>
            <a:ext cx="10079567" cy="1319197"/>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04001" y="176572"/>
            <a:ext cx="9763185" cy="906658"/>
          </a:xfrm>
          <a:prstGeom prst="rect">
            <a:avLst/>
          </a:prstGeom>
          <a:noFill/>
        </p:spPr>
        <p:txBody>
          <a:bodyPr wrap="square" rtlCol="0">
            <a:spAutoFit/>
          </a:bodyPr>
          <a:lstStyle/>
          <a:p>
            <a:r>
              <a:rPr lang="en-GB" sz="2646" b="1" dirty="0">
                <a:solidFill>
                  <a:schemeClr val="bg1"/>
                </a:solidFill>
                <a:latin typeface="Arial" panose="020B0604020202020204" pitchFamily="34" charset="0"/>
              </a:rPr>
              <a:t>Guidelines on Memory and the Law</a:t>
            </a:r>
          </a:p>
          <a:p>
            <a:r>
              <a:rPr lang="en-GB" sz="2646" b="1" dirty="0">
                <a:solidFill>
                  <a:schemeClr val="bg1"/>
                </a:solidFill>
                <a:latin typeface="Arial" panose="020B0604020202020204" pitchFamily="34" charset="0"/>
              </a:rPr>
              <a:t>Revised April 2010  (IV)</a:t>
            </a:r>
            <a:endParaRPr lang="en-GB" sz="3086" b="1" dirty="0">
              <a:solidFill>
                <a:schemeClr val="bg1"/>
              </a:solidFill>
            </a:endParaRPr>
          </a:p>
        </p:txBody>
      </p:sp>
      <p:pic>
        <p:nvPicPr>
          <p:cNvPr id="3" name="Picture 2"/>
          <p:cNvPicPr>
            <a:picLocks noChangeAspect="1"/>
          </p:cNvPicPr>
          <p:nvPr/>
        </p:nvPicPr>
        <p:blipFill rotWithShape="1">
          <a:blip r:embed="rId2"/>
          <a:srcRect l="16532" t="20600" r="18107" b="11502"/>
          <a:stretch/>
        </p:blipFill>
        <p:spPr>
          <a:xfrm>
            <a:off x="4802619" y="4237959"/>
            <a:ext cx="5464567" cy="3193151"/>
          </a:xfrm>
          <a:prstGeom prst="rect">
            <a:avLst/>
          </a:prstGeom>
        </p:spPr>
      </p:pic>
      <p:pic>
        <p:nvPicPr>
          <p:cNvPr id="4" name="Picture 3"/>
          <p:cNvPicPr>
            <a:picLocks noChangeAspect="1"/>
          </p:cNvPicPr>
          <p:nvPr/>
        </p:nvPicPr>
        <p:blipFill rotWithShape="1">
          <a:blip r:embed="rId3"/>
          <a:srcRect l="25588" t="10102" r="26769" b="30399"/>
          <a:stretch/>
        </p:blipFill>
        <p:spPr>
          <a:xfrm>
            <a:off x="345215" y="4243217"/>
            <a:ext cx="4538058" cy="3187893"/>
          </a:xfrm>
          <a:prstGeom prst="rect">
            <a:avLst/>
          </a:prstGeom>
        </p:spPr>
      </p:pic>
      <p:pic>
        <p:nvPicPr>
          <p:cNvPr id="5" name="Picture 4"/>
          <p:cNvPicPr>
            <a:picLocks noChangeAspect="1"/>
          </p:cNvPicPr>
          <p:nvPr/>
        </p:nvPicPr>
        <p:blipFill rotWithShape="1">
          <a:blip r:embed="rId4"/>
          <a:srcRect l="17713" t="12201" r="15350" b="8701"/>
          <a:stretch/>
        </p:blipFill>
        <p:spPr>
          <a:xfrm>
            <a:off x="504001" y="1479126"/>
            <a:ext cx="4150456" cy="2758833"/>
          </a:xfrm>
          <a:prstGeom prst="rect">
            <a:avLst/>
          </a:prstGeom>
        </p:spPr>
      </p:pic>
      <p:sp>
        <p:nvSpPr>
          <p:cNvPr id="9" name="Content Placeholder 4"/>
          <p:cNvSpPr>
            <a:spLocks noGrp="1"/>
          </p:cNvSpPr>
          <p:nvPr>
            <p:ph idx="1"/>
          </p:nvPr>
        </p:nvSpPr>
        <p:spPr>
          <a:xfrm>
            <a:off x="5822159" y="1477948"/>
            <a:ext cx="4603778" cy="3524048"/>
          </a:xfrm>
        </p:spPr>
        <p:txBody>
          <a:bodyPr>
            <a:noAutofit/>
          </a:bodyPr>
          <a:lstStyle/>
          <a:p>
            <a:pPr marL="0" indent="0" algn="ctr">
              <a:buNone/>
            </a:pPr>
            <a:r>
              <a:rPr lang="en-GB" dirty="0">
                <a:solidFill>
                  <a:schemeClr val="accent4">
                    <a:lumMod val="75000"/>
                  </a:schemeClr>
                </a:solidFill>
              </a:rPr>
              <a:t>28</a:t>
            </a:r>
            <a:r>
              <a:rPr lang="en-GB" baseline="30000" dirty="0">
                <a:solidFill>
                  <a:schemeClr val="accent4">
                    <a:lumMod val="75000"/>
                  </a:schemeClr>
                </a:solidFill>
              </a:rPr>
              <a:t>th</a:t>
            </a:r>
            <a:r>
              <a:rPr lang="en-GB" dirty="0">
                <a:solidFill>
                  <a:schemeClr val="accent4">
                    <a:lumMod val="75000"/>
                  </a:schemeClr>
                </a:solidFill>
              </a:rPr>
              <a:t> May 2010</a:t>
            </a:r>
          </a:p>
          <a:p>
            <a:pPr marL="0" indent="0" algn="ctr">
              <a:buNone/>
            </a:pPr>
            <a:r>
              <a:rPr lang="en-GB" dirty="0">
                <a:solidFill>
                  <a:schemeClr val="accent4">
                    <a:lumMod val="75000"/>
                  </a:schemeClr>
                </a:solidFill>
              </a:rPr>
              <a:t>Court of Appeal Northern Ireland Judgement</a:t>
            </a:r>
          </a:p>
        </p:txBody>
      </p:sp>
    </p:spTree>
    <p:extLst>
      <p:ext uri="{BB962C8B-B14F-4D97-AF65-F5344CB8AC3E}">
        <p14:creationId xmlns:p14="http://schemas.microsoft.com/office/powerpoint/2010/main" val="2604445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123" y="0"/>
            <a:ext cx="10079567" cy="1319197"/>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04001" y="176572"/>
            <a:ext cx="9763185" cy="906658"/>
          </a:xfrm>
          <a:prstGeom prst="rect">
            <a:avLst/>
          </a:prstGeom>
          <a:noFill/>
        </p:spPr>
        <p:txBody>
          <a:bodyPr wrap="square" rtlCol="0">
            <a:spAutoFit/>
          </a:bodyPr>
          <a:lstStyle/>
          <a:p>
            <a:r>
              <a:rPr lang="en-GB" sz="2646" b="1" dirty="0">
                <a:solidFill>
                  <a:schemeClr val="bg1"/>
                </a:solidFill>
                <a:latin typeface="Arial" panose="020B0604020202020204" pitchFamily="34" charset="0"/>
              </a:rPr>
              <a:t>Guidelines on Memory and the Law</a:t>
            </a:r>
          </a:p>
          <a:p>
            <a:r>
              <a:rPr lang="en-GB" sz="2646" b="1" dirty="0">
                <a:solidFill>
                  <a:schemeClr val="bg1"/>
                </a:solidFill>
                <a:latin typeface="Arial" panose="020B0604020202020204" pitchFamily="34" charset="0"/>
              </a:rPr>
              <a:t>Revised April 2010  (V)</a:t>
            </a:r>
            <a:endParaRPr lang="en-GB" sz="3086" b="1" dirty="0">
              <a:solidFill>
                <a:schemeClr val="bg1"/>
              </a:solidFill>
            </a:endParaRPr>
          </a:p>
        </p:txBody>
      </p:sp>
      <p:pic>
        <p:nvPicPr>
          <p:cNvPr id="2" name="Picture 1"/>
          <p:cNvPicPr>
            <a:picLocks noChangeAspect="1"/>
          </p:cNvPicPr>
          <p:nvPr/>
        </p:nvPicPr>
        <p:blipFill rotWithShape="1">
          <a:blip r:embed="rId2"/>
          <a:srcRect l="23625" t="12600" r="21645" b="9701"/>
          <a:stretch/>
        </p:blipFill>
        <p:spPr>
          <a:xfrm>
            <a:off x="1297756" y="1443114"/>
            <a:ext cx="7620047" cy="6085073"/>
          </a:xfrm>
          <a:prstGeom prst="rect">
            <a:avLst/>
          </a:prstGeom>
        </p:spPr>
      </p:pic>
      <p:pic>
        <p:nvPicPr>
          <p:cNvPr id="7" name="Picture 6"/>
          <p:cNvPicPr>
            <a:picLocks noChangeAspect="1"/>
          </p:cNvPicPr>
          <p:nvPr/>
        </p:nvPicPr>
        <p:blipFill rotWithShape="1">
          <a:blip r:embed="rId3"/>
          <a:srcRect l="24013" t="32501" r="54725" b="59898"/>
          <a:stretch/>
        </p:blipFill>
        <p:spPr>
          <a:xfrm>
            <a:off x="6457163" y="324649"/>
            <a:ext cx="3808903" cy="765951"/>
          </a:xfrm>
          <a:prstGeom prst="rect">
            <a:avLst/>
          </a:prstGeom>
        </p:spPr>
      </p:pic>
    </p:spTree>
    <p:extLst>
      <p:ext uri="{BB962C8B-B14F-4D97-AF65-F5344CB8AC3E}">
        <p14:creationId xmlns:p14="http://schemas.microsoft.com/office/powerpoint/2010/main" val="4272534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6123" y="0"/>
            <a:ext cx="10079567" cy="1319197"/>
          </a:xfrm>
          <a:prstGeom prst="rect">
            <a:avLst/>
          </a:prstGeom>
          <a:gradFill flip="none" rotWithShape="1">
            <a:gsLst>
              <a:gs pos="0">
                <a:srgbClr val="4A3C56"/>
              </a:gs>
              <a:gs pos="74000">
                <a:srgbClr val="675379">
                  <a:lumMod val="95000"/>
                  <a:lumOff val="5000"/>
                </a:srgbClr>
              </a:gs>
              <a:gs pos="100000">
                <a:srgbClr val="5D4B6D"/>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04001" y="176572"/>
            <a:ext cx="9763185" cy="906658"/>
          </a:xfrm>
          <a:prstGeom prst="rect">
            <a:avLst/>
          </a:prstGeom>
          <a:noFill/>
        </p:spPr>
        <p:txBody>
          <a:bodyPr wrap="square" rtlCol="0">
            <a:spAutoFit/>
          </a:bodyPr>
          <a:lstStyle/>
          <a:p>
            <a:r>
              <a:rPr lang="en-GB" sz="2646" b="1" dirty="0">
                <a:solidFill>
                  <a:schemeClr val="bg1"/>
                </a:solidFill>
                <a:latin typeface="Arial" panose="020B0604020202020204" pitchFamily="34" charset="0"/>
              </a:rPr>
              <a:t>Guidelines on Memory and the Law</a:t>
            </a:r>
          </a:p>
          <a:p>
            <a:r>
              <a:rPr lang="en-GB" sz="2646" b="1" dirty="0">
                <a:solidFill>
                  <a:schemeClr val="bg1"/>
                </a:solidFill>
                <a:latin typeface="Arial" panose="020B0604020202020204" pitchFamily="34" charset="0"/>
              </a:rPr>
              <a:t>Revised April 2010  (VI)</a:t>
            </a:r>
            <a:endParaRPr lang="en-GB" sz="3086" b="1" dirty="0">
              <a:solidFill>
                <a:schemeClr val="bg1"/>
              </a:solidFill>
            </a:endParaRPr>
          </a:p>
        </p:txBody>
      </p:sp>
      <p:sp>
        <p:nvSpPr>
          <p:cNvPr id="7" name="Content Placeholder 4"/>
          <p:cNvSpPr>
            <a:spLocks noGrp="1"/>
          </p:cNvSpPr>
          <p:nvPr>
            <p:ph idx="1"/>
          </p:nvPr>
        </p:nvSpPr>
        <p:spPr>
          <a:xfrm>
            <a:off x="6695289" y="1477948"/>
            <a:ext cx="3186422" cy="3524048"/>
          </a:xfrm>
        </p:spPr>
        <p:txBody>
          <a:bodyPr>
            <a:noAutofit/>
          </a:bodyPr>
          <a:lstStyle/>
          <a:p>
            <a:pPr marL="0" indent="0">
              <a:buNone/>
            </a:pPr>
            <a:r>
              <a:rPr lang="en-GB" sz="2205" dirty="0">
                <a:solidFill>
                  <a:schemeClr val="accent4">
                    <a:lumMod val="75000"/>
                  </a:schemeClr>
                </a:solidFill>
              </a:rPr>
              <a:t>20</a:t>
            </a:r>
            <a:r>
              <a:rPr lang="en-GB" sz="2205" baseline="30000" dirty="0">
                <a:solidFill>
                  <a:schemeClr val="accent4">
                    <a:lumMod val="75000"/>
                  </a:schemeClr>
                </a:solidFill>
              </a:rPr>
              <a:t>th</a:t>
            </a:r>
            <a:r>
              <a:rPr lang="en-GB" sz="2205" dirty="0">
                <a:solidFill>
                  <a:schemeClr val="accent4">
                    <a:lumMod val="75000"/>
                  </a:schemeClr>
                </a:solidFill>
              </a:rPr>
              <a:t> July 2012</a:t>
            </a:r>
          </a:p>
          <a:p>
            <a:pPr marL="0" indent="0">
              <a:buNone/>
            </a:pPr>
            <a:r>
              <a:rPr lang="en-GB" sz="2205" dirty="0">
                <a:solidFill>
                  <a:schemeClr val="accent4">
                    <a:lumMod val="75000"/>
                  </a:schemeClr>
                </a:solidFill>
              </a:rPr>
              <a:t>RCJ Court of Appeal Criminal Division</a:t>
            </a:r>
            <a:endParaRPr lang="en-GB" sz="1543" dirty="0">
              <a:solidFill>
                <a:schemeClr val="accent4">
                  <a:lumMod val="75000"/>
                </a:schemeClr>
              </a:solidFill>
            </a:endParaRPr>
          </a:p>
        </p:txBody>
      </p:sp>
      <p:pic>
        <p:nvPicPr>
          <p:cNvPr id="2" name="Picture 1"/>
          <p:cNvPicPr>
            <a:picLocks noChangeAspect="1"/>
          </p:cNvPicPr>
          <p:nvPr/>
        </p:nvPicPr>
        <p:blipFill rotWithShape="1">
          <a:blip r:embed="rId2"/>
          <a:srcRect l="17712" t="26200" r="16533" b="31800"/>
          <a:stretch/>
        </p:blipFill>
        <p:spPr>
          <a:xfrm>
            <a:off x="342605" y="3779837"/>
            <a:ext cx="10029527" cy="3603423"/>
          </a:xfrm>
          <a:prstGeom prst="rect">
            <a:avLst/>
          </a:prstGeom>
        </p:spPr>
      </p:pic>
      <p:pic>
        <p:nvPicPr>
          <p:cNvPr id="9" name="Picture 8"/>
          <p:cNvPicPr>
            <a:picLocks noChangeAspect="1"/>
          </p:cNvPicPr>
          <p:nvPr/>
        </p:nvPicPr>
        <p:blipFill rotWithShape="1">
          <a:blip r:embed="rId3"/>
          <a:srcRect l="26768" t="19901" r="24407" b="8700"/>
          <a:stretch/>
        </p:blipFill>
        <p:spPr>
          <a:xfrm>
            <a:off x="1176470" y="1495771"/>
            <a:ext cx="2820053" cy="2319721"/>
          </a:xfrm>
          <a:prstGeom prst="rect">
            <a:avLst/>
          </a:prstGeom>
        </p:spPr>
      </p:pic>
    </p:spTree>
    <p:extLst>
      <p:ext uri="{BB962C8B-B14F-4D97-AF65-F5344CB8AC3E}">
        <p14:creationId xmlns:p14="http://schemas.microsoft.com/office/powerpoint/2010/main" val="2784194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32267" y="350837"/>
            <a:ext cx="3392400" cy="707886"/>
          </a:xfrm>
          <a:prstGeom prst="rect">
            <a:avLst/>
          </a:prstGeom>
          <a:noFill/>
        </p:spPr>
        <p:txBody>
          <a:bodyPr wrap="square" rtlCol="0">
            <a:spAutoFit/>
          </a:bodyPr>
          <a:lstStyle/>
          <a:p>
            <a:pPr algn="ctr"/>
            <a:r>
              <a:rPr lang="en-GB" sz="2000" b="1" dirty="0">
                <a:solidFill>
                  <a:schemeClr val="bg1">
                    <a:lumMod val="50000"/>
                  </a:schemeClr>
                </a:solidFill>
                <a:latin typeface="Arial" panose="020B0604020202020204" pitchFamily="34" charset="0"/>
              </a:rPr>
              <a:t>BPS &amp; UK Historical Context</a:t>
            </a:r>
          </a:p>
        </p:txBody>
      </p:sp>
      <p:sp>
        <p:nvSpPr>
          <p:cNvPr id="5" name="TextBox 4">
            <a:extLst>
              <a:ext uri="{FF2B5EF4-FFF2-40B4-BE49-F238E27FC236}">
                <a16:creationId xmlns:a16="http://schemas.microsoft.com/office/drawing/2014/main" id="{2D620DCF-CA20-D5A1-8B7F-D115126C5FEE}"/>
              </a:ext>
            </a:extLst>
          </p:cNvPr>
          <p:cNvSpPr txBox="1"/>
          <p:nvPr/>
        </p:nvSpPr>
        <p:spPr>
          <a:xfrm>
            <a:off x="498259" y="1965923"/>
            <a:ext cx="10050823" cy="591416"/>
          </a:xfrm>
          <a:prstGeom prst="rect">
            <a:avLst/>
          </a:prstGeom>
          <a:noFill/>
          <a:ln>
            <a:noFill/>
          </a:ln>
        </p:spPr>
        <p:txBody>
          <a:bodyPr wrap="square" lIns="71600" tIns="35800" rIns="71600" bIns="35800" compatLnSpc="0">
            <a:spAutoFit/>
          </a:bodyPr>
          <a:lstStyle/>
          <a:p>
            <a:pPr defTabSz="801929" eaLnBrk="0" fontAlgn="auto" hangingPunct="0">
              <a:spcBef>
                <a:spcPts val="0"/>
              </a:spcBef>
              <a:spcAft>
                <a:spcPts val="0"/>
              </a:spcAft>
              <a:defRPr/>
            </a:pPr>
            <a:r>
              <a:rPr lang="en-GB" sz="1591" dirty="0">
                <a:solidFill>
                  <a:prstClr val="white">
                    <a:lumMod val="50000"/>
                  </a:prstClr>
                </a:solidFill>
                <a:latin typeface="Arial" panose="020B0604020202020204" pitchFamily="34" charset="0"/>
                <a:cs typeface="+mn-cs"/>
              </a:rPr>
              <a:t>The Beatles  (1967)</a:t>
            </a:r>
            <a:endParaRPr lang="en-GB" sz="877"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r>
              <a:rPr lang="en-GB" sz="877" dirty="0">
                <a:solidFill>
                  <a:prstClr val="white">
                    <a:lumMod val="50000"/>
                  </a:prstClr>
                </a:solidFill>
                <a:latin typeface="Arial" panose="020B0604020202020204" pitchFamily="34" charset="0"/>
                <a:cs typeface="+mn-cs"/>
                <a:hlinkClick r:id="rId3"/>
              </a:rPr>
              <a:t>https://www.udiscovermusic.com/stories/whos-who-on-the-beatles-sgt-peppers-lonely-hearts-club-band-album-cover/</a:t>
            </a:r>
            <a:endParaRPr lang="en-GB" sz="877" dirty="0">
              <a:solidFill>
                <a:prstClr val="white">
                  <a:lumMod val="50000"/>
                </a:prstClr>
              </a:solidFill>
              <a:latin typeface="Arial" panose="020B0604020202020204" pitchFamily="34" charset="0"/>
              <a:cs typeface="+mn-cs"/>
            </a:endParaRPr>
          </a:p>
          <a:p>
            <a:pPr defTabSz="801929" eaLnBrk="0" fontAlgn="auto" hangingPunct="0">
              <a:spcBef>
                <a:spcPts val="0"/>
              </a:spcBef>
              <a:spcAft>
                <a:spcPts val="0"/>
              </a:spcAft>
              <a:defRPr/>
            </a:pPr>
            <a:endParaRPr lang="en-GB" sz="1052" dirty="0">
              <a:solidFill>
                <a:prstClr val="white">
                  <a:lumMod val="50000"/>
                </a:prstClr>
              </a:solidFill>
              <a:latin typeface="Arial" panose="020B0604020202020204" pitchFamily="34" charset="0"/>
              <a:cs typeface="+mn-cs"/>
            </a:endParaRPr>
          </a:p>
        </p:txBody>
      </p:sp>
      <p:pic>
        <p:nvPicPr>
          <p:cNvPr id="9" name="Picture 2" descr="The Beatles' 'Sgt. Pepper's Lonely Hearts Club Band' artwork - Courtesy: UMG">
            <a:extLst>
              <a:ext uri="{FF2B5EF4-FFF2-40B4-BE49-F238E27FC236}">
                <a16:creationId xmlns:a16="http://schemas.microsoft.com/office/drawing/2014/main" id="{68FB136B-4914-3CB2-5956-10D018D067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5822" y="1868576"/>
            <a:ext cx="3352329" cy="33523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1EFA790-66B8-6ACA-DA5A-3EA2761F47A9}"/>
              </a:ext>
            </a:extLst>
          </p:cNvPr>
          <p:cNvSpPr txBox="1"/>
          <p:nvPr/>
        </p:nvSpPr>
        <p:spPr>
          <a:xfrm>
            <a:off x="498259" y="2484290"/>
            <a:ext cx="6256633" cy="578043"/>
          </a:xfrm>
          <a:prstGeom prst="rect">
            <a:avLst/>
          </a:prstGeom>
          <a:noFill/>
        </p:spPr>
        <p:txBody>
          <a:bodyPr wrap="square">
            <a:spAutoFit/>
          </a:bodyPr>
          <a:lstStyle/>
          <a:p>
            <a:pPr defTabSz="801929">
              <a:spcBef>
                <a:spcPts val="0"/>
              </a:spcBef>
              <a:spcAft>
                <a:spcPts val="0"/>
              </a:spcAft>
            </a:pPr>
            <a:r>
              <a:rPr lang="en-GB" sz="1052" b="1" dirty="0">
                <a:solidFill>
                  <a:srgbClr val="000000"/>
                </a:solidFill>
                <a:latin typeface="tex_gyre_adventorbold"/>
                <a:cs typeface="+mn-cs"/>
              </a:rPr>
              <a:t>2: </a:t>
            </a:r>
            <a:r>
              <a:rPr lang="en-GB" sz="1052" b="1" dirty="0" err="1">
                <a:solidFill>
                  <a:srgbClr val="000000"/>
                </a:solidFill>
                <a:latin typeface="tex_gyre_adventorbold"/>
                <a:cs typeface="+mn-cs"/>
              </a:rPr>
              <a:t>Aleister</a:t>
            </a:r>
            <a:r>
              <a:rPr lang="en-GB" sz="1052" b="1" dirty="0">
                <a:solidFill>
                  <a:srgbClr val="000000"/>
                </a:solidFill>
                <a:latin typeface="tex_gyre_adventorbold"/>
                <a:cs typeface="+mn-cs"/>
              </a:rPr>
              <a:t> Crowley</a:t>
            </a:r>
          </a:p>
          <a:p>
            <a:pPr defTabSz="801929">
              <a:spcBef>
                <a:spcPts val="0"/>
              </a:spcBef>
              <a:spcAft>
                <a:spcPts val="0"/>
              </a:spcAft>
            </a:pPr>
            <a:r>
              <a:rPr lang="en-GB" sz="1052" dirty="0">
                <a:solidFill>
                  <a:srgbClr val="000000"/>
                </a:solidFill>
                <a:latin typeface="PT Serif" panose="020A0603040505020204" pitchFamily="18" charset="0"/>
                <a:cs typeface="+mn-cs"/>
              </a:rPr>
              <a:t>A hugely prolific occultist and author who formed his own religion, Thelema, Crowley’s central tenet was, “Do what thou wilt shall be the whole of the law. Love is the law, love under will.”</a:t>
            </a:r>
          </a:p>
        </p:txBody>
      </p:sp>
      <p:sp>
        <p:nvSpPr>
          <p:cNvPr id="11" name="Oval 10">
            <a:extLst>
              <a:ext uri="{FF2B5EF4-FFF2-40B4-BE49-F238E27FC236}">
                <a16:creationId xmlns:a16="http://schemas.microsoft.com/office/drawing/2014/main" id="{F2311935-67E2-BC92-7651-0AA5495BDF86}"/>
              </a:ext>
            </a:extLst>
          </p:cNvPr>
          <p:cNvSpPr/>
          <p:nvPr/>
        </p:nvSpPr>
        <p:spPr>
          <a:xfrm>
            <a:off x="7255898" y="2054272"/>
            <a:ext cx="272486" cy="2989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fontAlgn="auto">
              <a:spcBef>
                <a:spcPts val="0"/>
              </a:spcBef>
              <a:spcAft>
                <a:spcPts val="0"/>
              </a:spcAft>
            </a:pPr>
            <a:endParaRPr lang="en-GB" sz="1579">
              <a:solidFill>
                <a:prstClr val="white"/>
              </a:solidFill>
              <a:latin typeface="Calibri"/>
            </a:endParaRPr>
          </a:p>
        </p:txBody>
      </p:sp>
      <p:pic>
        <p:nvPicPr>
          <p:cNvPr id="12" name="Picture 4">
            <a:extLst>
              <a:ext uri="{FF2B5EF4-FFF2-40B4-BE49-F238E27FC236}">
                <a16:creationId xmlns:a16="http://schemas.microsoft.com/office/drawing/2014/main" id="{1187CE53-EED5-DB3C-027C-5BCD0890C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712" y="3434580"/>
            <a:ext cx="3352329" cy="33523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5F1B1A-E3C2-B90E-5D68-7BB1DCDD359D}"/>
              </a:ext>
            </a:extLst>
          </p:cNvPr>
          <p:cNvSpPr txBox="1"/>
          <p:nvPr/>
        </p:nvSpPr>
        <p:spPr>
          <a:xfrm>
            <a:off x="3919327" y="5644633"/>
            <a:ext cx="6945627" cy="1131848"/>
          </a:xfrm>
          <a:prstGeom prst="rect">
            <a:avLst/>
          </a:prstGeom>
          <a:noFill/>
        </p:spPr>
        <p:txBody>
          <a:bodyPr wrap="square">
            <a:spAutoFit/>
          </a:bodyPr>
          <a:lstStyle/>
          <a:p>
            <a:pPr defTabSz="801929" fontAlgn="auto">
              <a:spcBef>
                <a:spcPts val="0"/>
              </a:spcBef>
              <a:spcAft>
                <a:spcPts val="0"/>
              </a:spcAft>
            </a:pPr>
            <a:r>
              <a:rPr lang="en-GB" sz="965" dirty="0">
                <a:solidFill>
                  <a:srgbClr val="111111"/>
                </a:solidFill>
                <a:latin typeface="verdana" panose="020B0604030504040204" pitchFamily="34" charset="0"/>
                <a:cs typeface="+mn-cs"/>
              </a:rPr>
              <a:t>‘Their Satanic Majesties Request’ </a:t>
            </a:r>
            <a:r>
              <a:rPr lang="en-GB" sz="965" dirty="0">
                <a:solidFill>
                  <a:srgbClr val="111111"/>
                </a:solidFill>
                <a:latin typeface="verdana" panose="020B0604030504040204" pitchFamily="34" charset="0"/>
                <a:cs typeface="+mn-cs"/>
                <a:hlinkClick r:id="rId6"/>
              </a:rPr>
              <a:t>https://en.wikipedia.org/wiki/Their_Satanic_Majesties_Request</a:t>
            </a:r>
            <a:endParaRPr lang="en-GB" sz="965" dirty="0">
              <a:solidFill>
                <a:srgbClr val="111111"/>
              </a:solidFill>
              <a:latin typeface="verdana" panose="020B0604030504040204" pitchFamily="34" charset="0"/>
              <a:cs typeface="+mn-cs"/>
            </a:endParaRPr>
          </a:p>
          <a:p>
            <a:pPr defTabSz="801929" fontAlgn="auto">
              <a:spcBef>
                <a:spcPts val="0"/>
              </a:spcBef>
              <a:spcAft>
                <a:spcPts val="0"/>
              </a:spcAft>
            </a:pPr>
            <a:endParaRPr lang="en-GB" sz="965" dirty="0">
              <a:solidFill>
                <a:srgbClr val="111111"/>
              </a:solidFill>
              <a:latin typeface="verdana" panose="020B0604030504040204" pitchFamily="34" charset="0"/>
              <a:cs typeface="+mn-cs"/>
            </a:endParaRPr>
          </a:p>
          <a:p>
            <a:pPr defTabSz="801929" fontAlgn="auto">
              <a:spcBef>
                <a:spcPts val="0"/>
              </a:spcBef>
              <a:spcAft>
                <a:spcPts val="0"/>
              </a:spcAft>
            </a:pPr>
            <a:r>
              <a:rPr lang="en-GB" sz="965" dirty="0">
                <a:solidFill>
                  <a:srgbClr val="111111"/>
                </a:solidFill>
                <a:latin typeface="verdana" panose="020B0604030504040204" pitchFamily="34" charset="0"/>
                <a:cs typeface="+mn-cs"/>
              </a:rPr>
              <a:t>‘The album's title is a play on the "Her Britannic Majesty requests and requires" text that appears inside a British passport.’</a:t>
            </a:r>
          </a:p>
          <a:p>
            <a:pPr defTabSz="801929" fontAlgn="auto">
              <a:spcBef>
                <a:spcPts val="0"/>
              </a:spcBef>
              <a:spcAft>
                <a:spcPts val="0"/>
              </a:spcAft>
            </a:pPr>
            <a:endParaRPr lang="en-GB" sz="965" dirty="0">
              <a:solidFill>
                <a:srgbClr val="111111"/>
              </a:solidFill>
              <a:latin typeface="verdana" panose="020B0604030504040204" pitchFamily="34" charset="0"/>
              <a:cs typeface="+mn-cs"/>
            </a:endParaRPr>
          </a:p>
          <a:p>
            <a:pPr defTabSz="801929" fontAlgn="auto">
              <a:spcBef>
                <a:spcPts val="0"/>
              </a:spcBef>
              <a:spcAft>
                <a:spcPts val="0"/>
              </a:spcAft>
            </a:pPr>
            <a:r>
              <a:rPr lang="en-GB" sz="965" dirty="0">
                <a:solidFill>
                  <a:srgbClr val="111111"/>
                </a:solidFill>
                <a:latin typeface="verdana" panose="020B0604030504040204" pitchFamily="34" charset="0"/>
                <a:cs typeface="+mn-cs"/>
              </a:rPr>
              <a:t>An Amazon review:</a:t>
            </a:r>
          </a:p>
          <a:p>
            <a:pPr defTabSz="801929" fontAlgn="auto">
              <a:spcBef>
                <a:spcPts val="0"/>
              </a:spcBef>
              <a:spcAft>
                <a:spcPts val="0"/>
              </a:spcAft>
            </a:pPr>
            <a:r>
              <a:rPr lang="en-GB" sz="965" dirty="0">
                <a:solidFill>
                  <a:srgbClr val="111111"/>
                </a:solidFill>
                <a:latin typeface="verdana" panose="020B0604030504040204" pitchFamily="34" charset="0"/>
                <a:cs typeface="+mn-cs"/>
              </a:rPr>
              <a:t>‘… the Stones lost something a good deal more than a blond guitarist when Brian Jones left the stage…</a:t>
            </a:r>
            <a:endParaRPr lang="en-GB" sz="965" dirty="0">
              <a:solidFill>
                <a:prstClr val="black"/>
              </a:solidFill>
              <a:latin typeface="Calibri"/>
              <a:cs typeface="+mn-cs"/>
            </a:endParaRPr>
          </a:p>
        </p:txBody>
      </p:sp>
      <p:sp>
        <p:nvSpPr>
          <p:cNvPr id="14" name="TextBox 13">
            <a:extLst>
              <a:ext uri="{FF2B5EF4-FFF2-40B4-BE49-F238E27FC236}">
                <a16:creationId xmlns:a16="http://schemas.microsoft.com/office/drawing/2014/main" id="{524AA086-B2E4-A0C9-FD7C-84DE5454CE6E}"/>
              </a:ext>
            </a:extLst>
          </p:cNvPr>
          <p:cNvSpPr txBox="1"/>
          <p:nvPr/>
        </p:nvSpPr>
        <p:spPr>
          <a:xfrm>
            <a:off x="3583422" y="1136671"/>
            <a:ext cx="3392400" cy="707886"/>
          </a:xfrm>
          <a:prstGeom prst="rect">
            <a:avLst/>
          </a:prstGeom>
          <a:noFill/>
        </p:spPr>
        <p:txBody>
          <a:bodyPr wrap="square" rtlCol="0">
            <a:spAutoFit/>
          </a:bodyPr>
          <a:lstStyle/>
          <a:p>
            <a:pPr algn="ctr"/>
            <a:r>
              <a:rPr lang="en-GB" sz="2000" dirty="0">
                <a:solidFill>
                  <a:schemeClr val="bg1">
                    <a:lumMod val="50000"/>
                  </a:schemeClr>
                </a:solidFill>
                <a:latin typeface="Arial" panose="020B0604020202020204" pitchFamily="34" charset="0"/>
              </a:rPr>
              <a:t>1960s UK Music</a:t>
            </a:r>
          </a:p>
          <a:p>
            <a:pPr algn="ctr"/>
            <a:r>
              <a:rPr lang="en-GB" sz="2000" dirty="0">
                <a:solidFill>
                  <a:schemeClr val="bg1">
                    <a:lumMod val="50000"/>
                  </a:schemeClr>
                </a:solidFill>
                <a:latin typeface="Arial" panose="020B0604020202020204" pitchFamily="34" charset="0"/>
              </a:rPr>
              <a:t>Counter Culture</a:t>
            </a:r>
          </a:p>
        </p:txBody>
      </p:sp>
    </p:spTree>
    <p:extLst>
      <p:ext uri="{BB962C8B-B14F-4D97-AF65-F5344CB8AC3E}">
        <p14:creationId xmlns:p14="http://schemas.microsoft.com/office/powerpoint/2010/main" val="5726663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94CD91-D567-678F-5533-6335A4152403}"/>
              </a:ext>
            </a:extLst>
          </p:cNvPr>
          <p:cNvSpPr>
            <a:spLocks noGrp="1"/>
          </p:cNvSpPr>
          <p:nvPr>
            <p:ph type="sldNum" sz="quarter" idx="12"/>
          </p:nvPr>
        </p:nvSpPr>
        <p:spPr/>
        <p:txBody>
          <a:bodyPr/>
          <a:lstStyle/>
          <a:p>
            <a:pPr>
              <a:defRPr/>
            </a:pPr>
            <a:fld id="{4AEF135F-5FDB-484D-AC5E-1C2692B7AC4E}" type="slidenum">
              <a:rPr lang="en-US" altLang="en-US" smtClean="0"/>
              <a:pPr>
                <a:defRPr/>
              </a:pPr>
              <a:t>50</a:t>
            </a:fld>
            <a:endParaRPr lang="en-US" altLang="en-US"/>
          </a:p>
        </p:txBody>
      </p:sp>
      <p:pic>
        <p:nvPicPr>
          <p:cNvPr id="6" name="Picture 5">
            <a:extLst>
              <a:ext uri="{FF2B5EF4-FFF2-40B4-BE49-F238E27FC236}">
                <a16:creationId xmlns:a16="http://schemas.microsoft.com/office/drawing/2014/main" id="{17C58B94-CE5E-5CC4-E18A-AC4D169B7982}"/>
              </a:ext>
            </a:extLst>
          </p:cNvPr>
          <p:cNvPicPr>
            <a:picLocks noChangeAspect="1"/>
          </p:cNvPicPr>
          <p:nvPr/>
        </p:nvPicPr>
        <p:blipFill rotWithShape="1">
          <a:blip r:embed="rId2"/>
          <a:srcRect l="31271" t="24976" r="12227" b="10490"/>
          <a:stretch/>
        </p:blipFill>
        <p:spPr>
          <a:xfrm>
            <a:off x="545306" y="479314"/>
            <a:ext cx="9863104" cy="6096000"/>
          </a:xfrm>
          <a:prstGeom prst="rect">
            <a:avLst/>
          </a:prstGeom>
        </p:spPr>
      </p:pic>
      <p:sp>
        <p:nvSpPr>
          <p:cNvPr id="8" name="TextBox 7">
            <a:extLst>
              <a:ext uri="{FF2B5EF4-FFF2-40B4-BE49-F238E27FC236}">
                <a16:creationId xmlns:a16="http://schemas.microsoft.com/office/drawing/2014/main" id="{A065BA2C-2AE7-550B-9495-E6EAAC49D54A}"/>
              </a:ext>
            </a:extLst>
          </p:cNvPr>
          <p:cNvSpPr txBox="1"/>
          <p:nvPr/>
        </p:nvSpPr>
        <p:spPr>
          <a:xfrm>
            <a:off x="1002506" y="6732442"/>
            <a:ext cx="7734322" cy="523220"/>
          </a:xfrm>
          <a:prstGeom prst="rect">
            <a:avLst/>
          </a:prstGeom>
          <a:noFill/>
        </p:spPr>
        <p:txBody>
          <a:bodyPr wrap="square">
            <a:spAutoFit/>
          </a:bodyPr>
          <a:lstStyle/>
          <a:p>
            <a:r>
              <a:rPr lang="en-GB" sz="1400" dirty="0">
                <a:latin typeface="Arial" panose="020B0604020202020204" pitchFamily="34" charset="0"/>
                <a:hlinkClick r:id="rId3"/>
              </a:rPr>
              <a:t>https://onlinelibrary.wiley.com/doi/full/10.1002/acp.3220</a:t>
            </a:r>
            <a:endParaRPr lang="en-GB" sz="1400" dirty="0">
              <a:latin typeface="Arial" panose="020B0604020202020204" pitchFamily="34" charset="0"/>
            </a:endParaRPr>
          </a:p>
          <a:p>
            <a:endParaRPr lang="en-GB" sz="1400" dirty="0">
              <a:latin typeface="Arial" panose="020B0604020202020204" pitchFamily="34" charset="0"/>
            </a:endParaRPr>
          </a:p>
        </p:txBody>
      </p:sp>
    </p:spTree>
    <p:extLst>
      <p:ext uri="{BB962C8B-B14F-4D97-AF65-F5344CB8AC3E}">
        <p14:creationId xmlns:p14="http://schemas.microsoft.com/office/powerpoint/2010/main" val="35290574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4A3412-BF13-01E2-2752-C68815F561A8}"/>
              </a:ext>
            </a:extLst>
          </p:cNvPr>
          <p:cNvSpPr>
            <a:spLocks noGrp="1"/>
          </p:cNvSpPr>
          <p:nvPr>
            <p:ph type="sldNum" sz="quarter" idx="12"/>
          </p:nvPr>
        </p:nvSpPr>
        <p:spPr/>
        <p:txBody>
          <a:bodyPr/>
          <a:lstStyle/>
          <a:p>
            <a:pPr>
              <a:defRPr/>
            </a:pPr>
            <a:fld id="{4AEF135F-5FDB-484D-AC5E-1C2692B7AC4E}" type="slidenum">
              <a:rPr lang="en-US" altLang="en-US" smtClean="0"/>
              <a:pPr>
                <a:defRPr/>
              </a:pPr>
              <a:t>51</a:t>
            </a:fld>
            <a:endParaRPr lang="en-US" altLang="en-US"/>
          </a:p>
        </p:txBody>
      </p:sp>
      <p:pic>
        <p:nvPicPr>
          <p:cNvPr id="6" name="Picture 5">
            <a:extLst>
              <a:ext uri="{FF2B5EF4-FFF2-40B4-BE49-F238E27FC236}">
                <a16:creationId xmlns:a16="http://schemas.microsoft.com/office/drawing/2014/main" id="{830357AB-2D43-E003-A04F-0F0C8141AA6E}"/>
              </a:ext>
            </a:extLst>
          </p:cNvPr>
          <p:cNvPicPr>
            <a:picLocks noChangeAspect="1"/>
          </p:cNvPicPr>
          <p:nvPr/>
        </p:nvPicPr>
        <p:blipFill rotWithShape="1">
          <a:blip r:embed="rId2"/>
          <a:srcRect l="30757" t="22342" r="12228" b="11807"/>
          <a:stretch/>
        </p:blipFill>
        <p:spPr>
          <a:xfrm>
            <a:off x="240506" y="122237"/>
            <a:ext cx="10350498" cy="6469063"/>
          </a:xfrm>
          <a:prstGeom prst="rect">
            <a:avLst/>
          </a:prstGeom>
        </p:spPr>
      </p:pic>
      <p:sp>
        <p:nvSpPr>
          <p:cNvPr id="8" name="TextBox 7">
            <a:extLst>
              <a:ext uri="{FF2B5EF4-FFF2-40B4-BE49-F238E27FC236}">
                <a16:creationId xmlns:a16="http://schemas.microsoft.com/office/drawing/2014/main" id="{5210D45C-071B-BF05-6EDC-8784CB36B809}"/>
              </a:ext>
            </a:extLst>
          </p:cNvPr>
          <p:cNvSpPr txBox="1"/>
          <p:nvPr/>
        </p:nvSpPr>
        <p:spPr>
          <a:xfrm>
            <a:off x="829801" y="6675437"/>
            <a:ext cx="8158218" cy="523220"/>
          </a:xfrm>
          <a:prstGeom prst="rect">
            <a:avLst/>
          </a:prstGeom>
          <a:noFill/>
        </p:spPr>
        <p:txBody>
          <a:bodyPr wrap="square">
            <a:spAutoFit/>
          </a:bodyPr>
          <a:lstStyle/>
          <a:p>
            <a:r>
              <a:rPr lang="en-GB" sz="1400" dirty="0">
                <a:latin typeface="Arial" panose="020B0604020202020204" pitchFamily="34" charset="0"/>
                <a:hlinkClick r:id="rId3"/>
              </a:rPr>
              <a:t>https://onlinelibrary.wiley.com/toc/10990720/2017/31/1</a:t>
            </a:r>
            <a:endParaRPr lang="en-GB" sz="1400" dirty="0">
              <a:latin typeface="Arial" panose="020B0604020202020204" pitchFamily="34" charset="0"/>
            </a:endParaRPr>
          </a:p>
          <a:p>
            <a:endParaRPr lang="en-GB" sz="1400" dirty="0">
              <a:latin typeface="Arial" panose="020B0604020202020204" pitchFamily="34" charset="0"/>
            </a:endParaRPr>
          </a:p>
        </p:txBody>
      </p:sp>
    </p:spTree>
    <p:extLst>
      <p:ext uri="{BB962C8B-B14F-4D97-AF65-F5344CB8AC3E}">
        <p14:creationId xmlns:p14="http://schemas.microsoft.com/office/powerpoint/2010/main" val="265077329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72D6DF-A3C3-94A9-A684-37E1FA8E84B3}"/>
              </a:ext>
            </a:extLst>
          </p:cNvPr>
          <p:cNvSpPr txBox="1"/>
          <p:nvPr/>
        </p:nvSpPr>
        <p:spPr>
          <a:xfrm>
            <a:off x="3677080" y="350837"/>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Conway &amp; Pilgrim (2022) Article</a:t>
            </a:r>
          </a:p>
        </p:txBody>
      </p:sp>
      <p:pic>
        <p:nvPicPr>
          <p:cNvPr id="7" name="Picture 6">
            <a:extLst>
              <a:ext uri="{FF2B5EF4-FFF2-40B4-BE49-F238E27FC236}">
                <a16:creationId xmlns:a16="http://schemas.microsoft.com/office/drawing/2014/main" id="{63D9431B-4696-1E58-BE35-3E56B08DB9AA}"/>
              </a:ext>
            </a:extLst>
          </p:cNvPr>
          <p:cNvPicPr>
            <a:picLocks noChangeAspect="1"/>
          </p:cNvPicPr>
          <p:nvPr/>
        </p:nvPicPr>
        <p:blipFill rotWithShape="1">
          <a:blip r:embed="rId3"/>
          <a:srcRect l="42873" t="32879" r="23630" b="11807"/>
          <a:stretch/>
        </p:blipFill>
        <p:spPr>
          <a:xfrm>
            <a:off x="2297906" y="1214525"/>
            <a:ext cx="7086600" cy="6332708"/>
          </a:xfrm>
          <a:prstGeom prst="rect">
            <a:avLst/>
          </a:prstGeom>
        </p:spPr>
      </p:pic>
    </p:spTree>
    <p:extLst>
      <p:ext uri="{BB962C8B-B14F-4D97-AF65-F5344CB8AC3E}">
        <p14:creationId xmlns:p14="http://schemas.microsoft.com/office/powerpoint/2010/main" val="3681442750"/>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4080" y="350837"/>
            <a:ext cx="9343241" cy="675582"/>
          </a:xfrm>
          <a:prstGeom prst="rect">
            <a:avLst/>
          </a:prstGeom>
          <a:noFill/>
          <a:ln>
            <a:noFill/>
          </a:ln>
        </p:spPr>
        <p:txBody>
          <a:bodyPr lIns="84846" tIns="42424" rIns="84846" bIns="42424" compatLnSpc="0">
            <a:spAutoFit/>
          </a:bodyPr>
          <a:lstStyle/>
          <a:p>
            <a:pPr algn="ctr" hangingPunct="0">
              <a:defRPr sz="1650"/>
            </a:pPr>
            <a:r>
              <a:rPr lang="en-GB" sz="2000" b="1" dirty="0">
                <a:solidFill>
                  <a:prstClr val="white">
                    <a:lumMod val="50000"/>
                  </a:prstClr>
                </a:solidFill>
                <a:latin typeface="Arial" pitchFamily="18"/>
                <a:ea typeface="Microsoft YaHei" pitchFamily="2"/>
                <a:cs typeface="Mangal" pitchFamily="2"/>
              </a:rPr>
              <a:t>Advocacy &amp;</a:t>
            </a:r>
          </a:p>
          <a:p>
            <a:pPr algn="ctr" hangingPunct="0">
              <a:defRPr sz="1650"/>
            </a:pPr>
            <a:r>
              <a:rPr lang="en-GB" sz="2000" b="1" dirty="0">
                <a:solidFill>
                  <a:prstClr val="white">
                    <a:lumMod val="50000"/>
                  </a:prstClr>
                </a:solidFill>
                <a:latin typeface="Arial" pitchFamily="18"/>
                <a:ea typeface="Microsoft YaHei" pitchFamily="2"/>
                <a:cs typeface="Mangal" pitchFamily="2"/>
              </a:rPr>
              <a:t>Shut Down</a:t>
            </a:r>
          </a:p>
        </p:txBody>
      </p:sp>
      <p:pic>
        <p:nvPicPr>
          <p:cNvPr id="3" name="Picture 2">
            <a:extLst>
              <a:ext uri="{FF2B5EF4-FFF2-40B4-BE49-F238E27FC236}">
                <a16:creationId xmlns:a16="http://schemas.microsoft.com/office/drawing/2014/main" id="{6854EECD-A1FF-4E19-8245-73605FFC20FA}"/>
              </a:ext>
            </a:extLst>
          </p:cNvPr>
          <p:cNvPicPr>
            <a:picLocks noChangeAspect="1"/>
          </p:cNvPicPr>
          <p:nvPr/>
        </p:nvPicPr>
        <p:blipFill rotWithShape="1">
          <a:blip r:embed="rId3"/>
          <a:srcRect l="40735" t="25691" r="22918" b="15758"/>
          <a:stretch/>
        </p:blipFill>
        <p:spPr>
          <a:xfrm>
            <a:off x="1612106" y="1269719"/>
            <a:ext cx="7162800" cy="6243918"/>
          </a:xfrm>
          <a:prstGeom prst="rect">
            <a:avLst/>
          </a:prstGeom>
        </p:spPr>
      </p:pic>
    </p:spTree>
    <p:extLst>
      <p:ext uri="{BB962C8B-B14F-4D97-AF65-F5344CB8AC3E}">
        <p14:creationId xmlns:p14="http://schemas.microsoft.com/office/powerpoint/2010/main" val="392743209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55170-52F2-BEAC-3644-87C006E665F3}"/>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080668C-1391-E284-27BC-6D218D24B425}"/>
              </a:ext>
            </a:extLst>
          </p:cNvPr>
          <p:cNvSpPr>
            <a:spLocks noGrp="1"/>
          </p:cNvSpPr>
          <p:nvPr>
            <p:ph type="sldNum" sz="quarter" idx="12"/>
          </p:nvPr>
        </p:nvSpPr>
        <p:spPr/>
        <p:txBody>
          <a:bodyPr/>
          <a:lstStyle/>
          <a:p>
            <a:pPr>
              <a:defRPr/>
            </a:pPr>
            <a:fld id="{ED1DEA51-7EB0-4966-AEA2-46CB7BFF1BE7}" type="slidenum">
              <a:rPr lang="en-US" altLang="en-US" smtClean="0"/>
              <a:pPr>
                <a:defRPr/>
              </a:pPr>
              <a:t>54</a:t>
            </a:fld>
            <a:endParaRPr lang="en-US" altLang="en-US"/>
          </a:p>
        </p:txBody>
      </p:sp>
      <p:pic>
        <p:nvPicPr>
          <p:cNvPr id="4" name="Picture 3">
            <a:extLst>
              <a:ext uri="{FF2B5EF4-FFF2-40B4-BE49-F238E27FC236}">
                <a16:creationId xmlns:a16="http://schemas.microsoft.com/office/drawing/2014/main" id="{7A0C07BD-5140-F493-BD95-75252A1C5F40}"/>
              </a:ext>
            </a:extLst>
          </p:cNvPr>
          <p:cNvPicPr>
            <a:picLocks noChangeAspect="1"/>
          </p:cNvPicPr>
          <p:nvPr/>
        </p:nvPicPr>
        <p:blipFill rotWithShape="1">
          <a:blip r:embed="rId2"/>
          <a:srcRect l="42160" t="21026" r="23631" b="23660"/>
          <a:stretch/>
        </p:blipFill>
        <p:spPr>
          <a:xfrm>
            <a:off x="969849" y="46037"/>
            <a:ext cx="8490857" cy="7429502"/>
          </a:xfrm>
          <a:prstGeom prst="rect">
            <a:avLst/>
          </a:prstGeom>
        </p:spPr>
      </p:pic>
    </p:spTree>
    <p:extLst>
      <p:ext uri="{BB962C8B-B14F-4D97-AF65-F5344CB8AC3E}">
        <p14:creationId xmlns:p14="http://schemas.microsoft.com/office/powerpoint/2010/main" val="145885234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a:extLst>
              <a:ext uri="{FF2B5EF4-FFF2-40B4-BE49-F238E27FC236}">
                <a16:creationId xmlns:a16="http://schemas.microsoft.com/office/drawing/2014/main" id="{8F52D0B2-5F3A-A3E2-0C4C-6CFFE00F319B}"/>
              </a:ext>
            </a:extLst>
          </p:cNvPr>
          <p:cNvSpPr>
            <a:spLocks noChangeArrowheads="1"/>
          </p:cNvSpPr>
          <p:nvPr/>
        </p:nvSpPr>
        <p:spPr bwMode="auto">
          <a:xfrm>
            <a:off x="6981698" y="1001080"/>
            <a:ext cx="3346453" cy="94909"/>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3856" tIns="6927" rIns="13856" bIns="6927">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defTabSz="194913" eaLnBrk="0" fontAlgn="auto" hangingPunct="0">
              <a:spcBef>
                <a:spcPts val="0"/>
              </a:spcBef>
              <a:spcAft>
                <a:spcPts val="0"/>
              </a:spcAft>
              <a:defRPr/>
            </a:pPr>
            <a:endParaRPr lang="en-GB" altLang="en-US" sz="526">
              <a:solidFill>
                <a:prstClr val="black"/>
              </a:solidFill>
              <a:latin typeface="Neo Sans"/>
              <a:cs typeface="+mn-cs"/>
            </a:endParaRPr>
          </a:p>
        </p:txBody>
      </p:sp>
      <p:sp>
        <p:nvSpPr>
          <p:cNvPr id="4" name="Rectangle 30">
            <a:extLst>
              <a:ext uri="{FF2B5EF4-FFF2-40B4-BE49-F238E27FC236}">
                <a16:creationId xmlns:a16="http://schemas.microsoft.com/office/drawing/2014/main" id="{7B79632E-CF36-D242-352B-F14DE93247DD}"/>
              </a:ext>
            </a:extLst>
          </p:cNvPr>
          <p:cNvSpPr>
            <a:spLocks noChangeArrowheads="1"/>
          </p:cNvSpPr>
          <p:nvPr/>
        </p:nvSpPr>
        <p:spPr bwMode="auto">
          <a:xfrm>
            <a:off x="317412" y="1001080"/>
            <a:ext cx="3314883" cy="94909"/>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3856" tIns="6927" rIns="13856" bIns="6927">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defTabSz="194913" eaLnBrk="0" fontAlgn="auto" hangingPunct="0">
              <a:spcBef>
                <a:spcPts val="0"/>
              </a:spcBef>
              <a:spcAft>
                <a:spcPts val="0"/>
              </a:spcAft>
              <a:defRPr/>
            </a:pPr>
            <a:endParaRPr lang="en-GB" altLang="en-US" sz="526">
              <a:solidFill>
                <a:prstClr val="black"/>
              </a:solidFill>
              <a:latin typeface="Neo Sans"/>
              <a:cs typeface="+mn-cs"/>
            </a:endParaRPr>
          </a:p>
        </p:txBody>
      </p:sp>
      <p:sp>
        <p:nvSpPr>
          <p:cNvPr id="5" name="Rectangle 31">
            <a:extLst>
              <a:ext uri="{FF2B5EF4-FFF2-40B4-BE49-F238E27FC236}">
                <a16:creationId xmlns:a16="http://schemas.microsoft.com/office/drawing/2014/main" id="{C01FA946-C87D-E25F-E844-F0F509CA2106}"/>
              </a:ext>
            </a:extLst>
          </p:cNvPr>
          <p:cNvSpPr>
            <a:spLocks noChangeArrowheads="1"/>
          </p:cNvSpPr>
          <p:nvPr/>
        </p:nvSpPr>
        <p:spPr bwMode="auto">
          <a:xfrm>
            <a:off x="3629369" y="1001080"/>
            <a:ext cx="3346453" cy="94909"/>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3856" tIns="6927" rIns="13856" bIns="6927">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defTabSz="194913" eaLnBrk="0" fontAlgn="auto" hangingPunct="0">
              <a:spcBef>
                <a:spcPts val="0"/>
              </a:spcBef>
              <a:spcAft>
                <a:spcPts val="0"/>
              </a:spcAft>
              <a:defRPr/>
            </a:pPr>
            <a:endParaRPr lang="en-GB" altLang="en-US" sz="526">
              <a:solidFill>
                <a:prstClr val="black"/>
              </a:solidFill>
              <a:latin typeface="Neo Sans"/>
              <a:cs typeface="+mn-cs"/>
            </a:endParaRPr>
          </a:p>
        </p:txBody>
      </p:sp>
      <p:sp>
        <p:nvSpPr>
          <p:cNvPr id="8" name="TextBox 7">
            <a:extLst>
              <a:ext uri="{FF2B5EF4-FFF2-40B4-BE49-F238E27FC236}">
                <a16:creationId xmlns:a16="http://schemas.microsoft.com/office/drawing/2014/main" id="{8A762489-3B59-B791-3A3B-BD83C82382AB}"/>
              </a:ext>
            </a:extLst>
          </p:cNvPr>
          <p:cNvSpPr txBox="1"/>
          <p:nvPr/>
        </p:nvSpPr>
        <p:spPr>
          <a:xfrm>
            <a:off x="1444670" y="231880"/>
            <a:ext cx="7884565" cy="957157"/>
          </a:xfrm>
          <a:prstGeom prst="rect">
            <a:avLst/>
          </a:prstGeom>
          <a:noFill/>
          <a:ln>
            <a:noFill/>
          </a:ln>
        </p:spPr>
        <p:txBody>
          <a:bodyPr lIns="71600" tIns="35800" rIns="71600" bIns="35800" compatLnSpc="0">
            <a:spAutoFit/>
          </a:bodyPr>
          <a:lstStyle/>
          <a:p>
            <a:pPr algn="ctr" defTabSz="801929" fontAlgn="auto" hangingPunct="0">
              <a:spcBef>
                <a:spcPts val="0"/>
              </a:spcBef>
              <a:spcAft>
                <a:spcPts val="0"/>
              </a:spcAft>
              <a:defRPr sz="1650"/>
            </a:pPr>
            <a:r>
              <a:rPr lang="en-GB" sz="2000" b="1" dirty="0">
                <a:solidFill>
                  <a:prstClr val="white">
                    <a:lumMod val="50000"/>
                  </a:prstClr>
                </a:solidFill>
                <a:latin typeface="Arial" panose="020B0604020202020204" pitchFamily="34" charset="0"/>
                <a:cs typeface="+mn-cs"/>
              </a:rPr>
              <a:t>6. Child Protection </a:t>
            </a:r>
          </a:p>
          <a:p>
            <a:pPr algn="ctr" defTabSz="801929" fontAlgn="auto" hangingPunct="0">
              <a:spcBef>
                <a:spcPts val="0"/>
              </a:spcBef>
              <a:spcAft>
                <a:spcPts val="0"/>
              </a:spcAft>
              <a:defRPr sz="1650"/>
            </a:pPr>
            <a:r>
              <a:rPr lang="en-GB" sz="2000" b="1" dirty="0">
                <a:solidFill>
                  <a:prstClr val="white">
                    <a:lumMod val="50000"/>
                  </a:prstClr>
                </a:solidFill>
                <a:latin typeface="Arial" panose="020B0604020202020204" pitchFamily="34" charset="0"/>
                <a:cs typeface="+mn-cs"/>
              </a:rPr>
              <a:t>&amp; Family Court</a:t>
            </a:r>
          </a:p>
          <a:p>
            <a:pPr algn="ctr" defTabSz="801929" fontAlgn="auto" hangingPunct="0">
              <a:spcBef>
                <a:spcPts val="0"/>
              </a:spcBef>
              <a:spcAft>
                <a:spcPts val="0"/>
              </a:spcAft>
              <a:defRPr sz="1650"/>
            </a:pPr>
            <a:r>
              <a:rPr lang="en-GB" sz="2000" b="1" dirty="0">
                <a:solidFill>
                  <a:prstClr val="white">
                    <a:lumMod val="50000"/>
                  </a:prstClr>
                </a:solidFill>
                <a:latin typeface="Arial" panose="020B0604020202020204" pitchFamily="34" charset="0"/>
                <a:cs typeface="+mn-cs"/>
              </a:rPr>
              <a:t>Issues</a:t>
            </a:r>
          </a:p>
        </p:txBody>
      </p:sp>
      <p:pic>
        <p:nvPicPr>
          <p:cNvPr id="6146" name="Picture 13">
            <a:extLst>
              <a:ext uri="{FF2B5EF4-FFF2-40B4-BE49-F238E27FC236}">
                <a16:creationId xmlns:a16="http://schemas.microsoft.com/office/drawing/2014/main" id="{0673C2E2-96B8-C2D5-5B65-AC92A714D7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95" b="1335"/>
          <a:stretch/>
        </p:blipFill>
        <p:spPr bwMode="auto">
          <a:xfrm>
            <a:off x="1764506" y="1586186"/>
            <a:ext cx="6543791" cy="36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a:extLst>
              <a:ext uri="{FF2B5EF4-FFF2-40B4-BE49-F238E27FC236}">
                <a16:creationId xmlns:a16="http://schemas.microsoft.com/office/drawing/2014/main" id="{6B0DE8F3-3216-AA6E-E025-C7D0600333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6"/>
          <a:stretch/>
        </p:blipFill>
        <p:spPr bwMode="auto">
          <a:xfrm>
            <a:off x="1840706" y="5608637"/>
            <a:ext cx="780256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C180760-C330-0260-E1C9-E1DAC60A7890}"/>
              </a:ext>
            </a:extLst>
          </p:cNvPr>
          <p:cNvSpPr txBox="1"/>
          <p:nvPr/>
        </p:nvSpPr>
        <p:spPr>
          <a:xfrm>
            <a:off x="2526506" y="4888321"/>
            <a:ext cx="5364126" cy="646331"/>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 </a:t>
            </a:r>
          </a:p>
          <a:p>
            <a:r>
              <a:rPr lang="en-GB" sz="1800" u="sng" dirty="0">
                <a:solidFill>
                  <a:srgbClr val="0563C1"/>
                </a:solidFill>
                <a:effectLst/>
                <a:latin typeface="Calibri" panose="020F0502020204030204" pitchFamily="34" charset="0"/>
                <a:ea typeface="Calibri" panose="020F0502020204030204" pitchFamily="34" charset="0"/>
                <a:hlinkClick r:id="rId5"/>
              </a:rPr>
              <a:t>https://www.youtube.com/watch?v=2wPj1lSkaKU</a:t>
            </a:r>
            <a:endParaRPr lang="en-GB"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2169400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6735" y="1533449"/>
            <a:ext cx="9343241" cy="4199175"/>
          </a:xfrm>
          <a:prstGeom prst="rect">
            <a:avLst/>
          </a:prstGeom>
          <a:noFill/>
          <a:ln>
            <a:noFill/>
          </a:ln>
        </p:spPr>
        <p:txBody>
          <a:bodyPr lIns="84846" tIns="42424" rIns="84846" bIns="42424" compatLnSpc="0">
            <a:spAutoFit/>
          </a:bodyPr>
          <a:lstStyle/>
          <a:p>
            <a:pPr eaLnBrk="0" fontAlgn="base" hangingPunct="0">
              <a:spcBef>
                <a:spcPct val="0"/>
              </a:spcBef>
              <a:spcAft>
                <a:spcPct val="0"/>
              </a:spcAft>
              <a:defRPr/>
            </a:pPr>
            <a:r>
              <a:rPr lang="en-GB" sz="1885" b="1" dirty="0">
                <a:solidFill>
                  <a:prstClr val="white">
                    <a:lumMod val="50000"/>
                  </a:prstClr>
                </a:solidFill>
                <a:latin typeface="Arial" pitchFamily="18"/>
                <a:ea typeface="Microsoft YaHei" pitchFamily="2"/>
                <a:cs typeface="Mangal" pitchFamily="2"/>
              </a:rPr>
              <a:t>Evaluating Expert Witness Psychological Reports: Exploring Quality</a:t>
            </a:r>
          </a:p>
          <a:p>
            <a:pPr eaLnBrk="0" fontAlgn="base" hangingPunct="0">
              <a:spcBef>
                <a:spcPct val="0"/>
              </a:spcBef>
              <a:spcAft>
                <a:spcPct val="0"/>
              </a:spcAft>
              <a:defRPr/>
            </a:pPr>
            <a:endParaRPr lang="en-GB" sz="2262" b="1" dirty="0">
              <a:solidFill>
                <a:prstClr val="white">
                  <a:lumMod val="50000"/>
                </a:prstClr>
              </a:solidFill>
              <a:latin typeface="Arial" pitchFamily="18"/>
              <a:ea typeface="Microsoft YaHei" pitchFamily="2"/>
              <a:cs typeface="Mangal" pitchFamily="2"/>
            </a:endParaRPr>
          </a:p>
          <a:p>
            <a:pPr eaLnBrk="0" fontAlgn="base" hangingPunct="0">
              <a:spcBef>
                <a:spcPct val="0"/>
              </a:spcBef>
              <a:spcAft>
                <a:spcPct val="0"/>
              </a:spcAft>
              <a:defRPr/>
            </a:pPr>
            <a:r>
              <a:rPr lang="en-GB" sz="2262" b="1" dirty="0">
                <a:solidFill>
                  <a:prstClr val="white">
                    <a:lumMod val="50000"/>
                  </a:prstClr>
                </a:solidFill>
                <a:latin typeface="Arial" pitchFamily="18"/>
                <a:ea typeface="Microsoft YaHei" pitchFamily="2"/>
                <a:cs typeface="Mangal" pitchFamily="2"/>
              </a:rPr>
              <a:t>‘</a:t>
            </a:r>
            <a:r>
              <a:rPr lang="en-GB" sz="2262" b="1" i="1" dirty="0">
                <a:solidFill>
                  <a:prstClr val="white">
                    <a:lumMod val="50000"/>
                  </a:prstClr>
                </a:solidFill>
                <a:latin typeface="Arial" pitchFamily="18"/>
                <a:ea typeface="Microsoft YaHei" pitchFamily="2"/>
                <a:cs typeface="Mangal" pitchFamily="2"/>
              </a:rPr>
              <a:t>Dubious 'experts' are paid to tear families apart</a:t>
            </a:r>
          </a:p>
          <a:p>
            <a:pPr eaLnBrk="0" fontAlgn="base" hangingPunct="0">
              <a:spcBef>
                <a:spcPct val="0"/>
              </a:spcBef>
              <a:spcAft>
                <a:spcPct val="0"/>
              </a:spcAft>
              <a:defRPr/>
            </a:pPr>
            <a:endParaRPr lang="en-GB" sz="2262" b="1" i="1" dirty="0">
              <a:solidFill>
                <a:prstClr val="white">
                  <a:lumMod val="50000"/>
                </a:prstClr>
              </a:solidFill>
              <a:latin typeface="Arial" pitchFamily="18"/>
              <a:ea typeface="Microsoft YaHei" pitchFamily="2"/>
              <a:cs typeface="Mangal" pitchFamily="2"/>
            </a:endParaRPr>
          </a:p>
          <a:p>
            <a:pPr eaLnBrk="0" fontAlgn="base" hangingPunct="0">
              <a:spcBef>
                <a:spcPct val="0"/>
              </a:spcBef>
              <a:spcAft>
                <a:spcPct val="0"/>
              </a:spcAft>
              <a:defRPr/>
            </a:pPr>
            <a:r>
              <a:rPr lang="en-GB" sz="1696" i="1" dirty="0">
                <a:solidFill>
                  <a:prstClr val="white">
                    <a:lumMod val="50000"/>
                  </a:prstClr>
                </a:solidFill>
                <a:latin typeface="Arial" pitchFamily="18"/>
                <a:ea typeface="Microsoft YaHei" pitchFamily="2"/>
                <a:cs typeface="Mangal" pitchFamily="2"/>
              </a:rPr>
              <a:t>A new report condemns the shoddy standards of psychologists' reports in our family courts.‘</a:t>
            </a:r>
          </a:p>
          <a:p>
            <a:pPr eaLnBrk="0" fontAlgn="base" hangingPunct="0">
              <a:spcBef>
                <a:spcPct val="0"/>
              </a:spcBef>
              <a:spcAft>
                <a:spcPct val="0"/>
              </a:spcAft>
              <a:defRPr/>
            </a:pPr>
            <a:endParaRPr lang="en-GB" sz="1696" b="1" i="1" dirty="0">
              <a:solidFill>
                <a:prstClr val="white">
                  <a:lumMod val="50000"/>
                </a:prstClr>
              </a:solidFill>
              <a:latin typeface="Arial" pitchFamily="18"/>
              <a:ea typeface="Microsoft YaHei" pitchFamily="2"/>
              <a:cs typeface="Mangal" pitchFamily="2"/>
            </a:endParaRPr>
          </a:p>
          <a:p>
            <a:pPr eaLnBrk="0" fontAlgn="base" hangingPunct="0">
              <a:spcBef>
                <a:spcPct val="0"/>
              </a:spcBef>
              <a:spcAft>
                <a:spcPct val="0"/>
              </a:spcAft>
              <a:defRPr/>
            </a:pPr>
            <a:r>
              <a:rPr lang="en-GB" sz="1696" b="1" i="1" dirty="0">
                <a:solidFill>
                  <a:prstClr val="white">
                    <a:lumMod val="50000"/>
                  </a:prstClr>
                </a:solidFill>
                <a:latin typeface="Arial" pitchFamily="18"/>
                <a:ea typeface="Microsoft YaHei" pitchFamily="2"/>
                <a:cs typeface="Mangal" pitchFamily="2"/>
              </a:rPr>
              <a:t>A study by Professor Jane Ireland, a forensic psychologist, for the Family Justice Council examined 126 psychological reports trawled at random from family court documents. It found that two thirds of them were “poor” or “very poor” in quality</a:t>
            </a:r>
          </a:p>
          <a:p>
            <a:pPr eaLnBrk="0" fontAlgn="base" hangingPunct="0">
              <a:spcBef>
                <a:spcPct val="0"/>
              </a:spcBef>
              <a:spcAft>
                <a:spcPct val="0"/>
              </a:spcAft>
              <a:defRPr/>
            </a:pPr>
            <a:endParaRPr lang="en-GB" sz="1696" b="1" i="1" dirty="0">
              <a:solidFill>
                <a:prstClr val="white">
                  <a:lumMod val="50000"/>
                </a:prstClr>
              </a:solidFill>
              <a:latin typeface="Arial" pitchFamily="18"/>
              <a:ea typeface="Microsoft YaHei" pitchFamily="2"/>
              <a:cs typeface="Mangal" pitchFamily="2"/>
            </a:endParaRPr>
          </a:p>
          <a:p>
            <a:pPr eaLnBrk="0" fontAlgn="base" hangingPunct="0">
              <a:spcBef>
                <a:spcPct val="0"/>
              </a:spcBef>
              <a:spcAft>
                <a:spcPct val="0"/>
              </a:spcAft>
              <a:defRPr/>
            </a:pPr>
            <a:r>
              <a:rPr lang="en-GB" sz="1696" i="1" dirty="0">
                <a:solidFill>
                  <a:prstClr val="white">
                    <a:lumMod val="50000"/>
                  </a:prstClr>
                </a:solidFill>
                <a:latin typeface="Arial" pitchFamily="18"/>
                <a:ea typeface="Microsoft YaHei" pitchFamily="2"/>
                <a:cs typeface="Mangal" pitchFamily="2"/>
              </a:rPr>
              <a:t>‘Another woman was found by a psychologist to be “a competent mother” – so the social workers went to a second witness, who found the same. They then commissioned a third, who at last came up with what they wanted: that the mother had, again, “a borderline personality disorder”. On that basis, her three children were sent for adoption.’</a:t>
            </a:r>
          </a:p>
          <a:p>
            <a:pPr eaLnBrk="0" fontAlgn="base" hangingPunct="0">
              <a:spcBef>
                <a:spcPct val="0"/>
              </a:spcBef>
              <a:spcAft>
                <a:spcPct val="0"/>
              </a:spcAft>
              <a:defRPr/>
            </a:pPr>
            <a:r>
              <a:rPr lang="en-GB" sz="2262" dirty="0">
                <a:solidFill>
                  <a:prstClr val="white">
                    <a:lumMod val="50000"/>
                  </a:prstClr>
                </a:solidFill>
                <a:latin typeface="Arial" pitchFamily="18"/>
                <a:ea typeface="Microsoft YaHei" pitchFamily="2"/>
                <a:cs typeface="Mangal" pitchFamily="2"/>
              </a:rPr>
              <a:t> </a:t>
            </a:r>
            <a:endParaRPr lang="en-GB" sz="2262" dirty="0">
              <a:solidFill>
                <a:prstClr val="white">
                  <a:lumMod val="50000"/>
                </a:prstClr>
              </a:solidFill>
              <a:latin typeface="Arial" panose="020B0604020202020204" pitchFamily="34" charset="0"/>
            </a:endParaRPr>
          </a:p>
        </p:txBody>
      </p:sp>
      <p:sp>
        <p:nvSpPr>
          <p:cNvPr id="4" name="TextBox 3"/>
          <p:cNvSpPr txBox="1"/>
          <p:nvPr/>
        </p:nvSpPr>
        <p:spPr>
          <a:xfrm>
            <a:off x="674285" y="361055"/>
            <a:ext cx="9343241" cy="675582"/>
          </a:xfrm>
          <a:prstGeom prst="rect">
            <a:avLst/>
          </a:prstGeom>
          <a:noFill/>
          <a:ln>
            <a:noFill/>
          </a:ln>
        </p:spPr>
        <p:txBody>
          <a:bodyPr lIns="84846" tIns="42424" rIns="84846" bIns="42424" compatLnSpc="0">
            <a:spAutoFit/>
          </a:bodyPr>
          <a:lstStyle/>
          <a:p>
            <a:pPr algn="ctr" hangingPunct="0">
              <a:defRPr sz="1650"/>
            </a:pPr>
            <a:r>
              <a:rPr lang="en-GB" sz="2000" b="1" dirty="0">
                <a:solidFill>
                  <a:prstClr val="white">
                    <a:lumMod val="50000"/>
                  </a:prstClr>
                </a:solidFill>
                <a:latin typeface="Arial" pitchFamily="18"/>
                <a:ea typeface="Microsoft YaHei" pitchFamily="2"/>
                <a:cs typeface="Mangal" pitchFamily="2"/>
              </a:rPr>
              <a:t>Prof Jane Ireland</a:t>
            </a:r>
          </a:p>
          <a:p>
            <a:pPr algn="ctr" hangingPunct="0">
              <a:defRPr sz="1650"/>
            </a:pPr>
            <a:r>
              <a:rPr lang="en-GB" sz="2000" b="1" dirty="0">
                <a:solidFill>
                  <a:prstClr val="white">
                    <a:lumMod val="50000"/>
                  </a:prstClr>
                </a:solidFill>
                <a:latin typeface="Arial" pitchFamily="18"/>
                <a:ea typeface="Microsoft YaHei" pitchFamily="2"/>
                <a:cs typeface="Mangal" pitchFamily="2"/>
              </a:rPr>
              <a:t> (2012)</a:t>
            </a:r>
          </a:p>
        </p:txBody>
      </p:sp>
    </p:spTree>
    <p:extLst>
      <p:ext uri="{BB962C8B-B14F-4D97-AF65-F5344CB8AC3E}">
        <p14:creationId xmlns:p14="http://schemas.microsoft.com/office/powerpoint/2010/main" val="244718688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4A3412-BF13-01E2-2752-C68815F561A8}"/>
              </a:ext>
            </a:extLst>
          </p:cNvPr>
          <p:cNvSpPr>
            <a:spLocks noGrp="1"/>
          </p:cNvSpPr>
          <p:nvPr>
            <p:ph type="sldNum" sz="quarter" idx="12"/>
          </p:nvPr>
        </p:nvSpPr>
        <p:spPr/>
        <p:txBody>
          <a:bodyPr/>
          <a:lstStyle/>
          <a:p>
            <a:pPr>
              <a:defRPr/>
            </a:pPr>
            <a:fld id="{4AEF135F-5FDB-484D-AC5E-1C2692B7AC4E}" type="slidenum">
              <a:rPr lang="en-US" altLang="en-US" smtClean="0"/>
              <a:pPr>
                <a:defRPr/>
              </a:pPr>
              <a:t>57</a:t>
            </a:fld>
            <a:endParaRPr lang="en-US" altLang="en-US"/>
          </a:p>
        </p:txBody>
      </p:sp>
      <p:pic>
        <p:nvPicPr>
          <p:cNvPr id="6" name="Picture 5">
            <a:extLst>
              <a:ext uri="{FF2B5EF4-FFF2-40B4-BE49-F238E27FC236}">
                <a16:creationId xmlns:a16="http://schemas.microsoft.com/office/drawing/2014/main" id="{12105CE0-C814-3C42-B7D2-7F7F7B440855}"/>
              </a:ext>
            </a:extLst>
          </p:cNvPr>
          <p:cNvPicPr>
            <a:picLocks noChangeAspect="1"/>
          </p:cNvPicPr>
          <p:nvPr/>
        </p:nvPicPr>
        <p:blipFill rotWithShape="1">
          <a:blip r:embed="rId2"/>
          <a:srcRect l="29771" t="18392" r="35033" b="1408"/>
          <a:stretch/>
        </p:blipFill>
        <p:spPr>
          <a:xfrm>
            <a:off x="-140494" y="35404"/>
            <a:ext cx="6051699" cy="7462192"/>
          </a:xfrm>
          <a:prstGeom prst="rect">
            <a:avLst/>
          </a:prstGeom>
        </p:spPr>
      </p:pic>
      <p:sp>
        <p:nvSpPr>
          <p:cNvPr id="8" name="TextBox 7">
            <a:extLst>
              <a:ext uri="{FF2B5EF4-FFF2-40B4-BE49-F238E27FC236}">
                <a16:creationId xmlns:a16="http://schemas.microsoft.com/office/drawing/2014/main" id="{C930B079-B6F1-4F19-E99C-341B62238FC6}"/>
              </a:ext>
            </a:extLst>
          </p:cNvPr>
          <p:cNvSpPr txBox="1"/>
          <p:nvPr/>
        </p:nvSpPr>
        <p:spPr>
          <a:xfrm>
            <a:off x="5803106" y="579437"/>
            <a:ext cx="4780608" cy="5755422"/>
          </a:xfrm>
          <a:prstGeom prst="rect">
            <a:avLst/>
          </a:prstGeom>
          <a:noFill/>
        </p:spPr>
        <p:txBody>
          <a:bodyPr wrap="square">
            <a:spAutoFit/>
          </a:bodyPr>
          <a:lstStyle/>
          <a:p>
            <a:r>
              <a:rPr lang="en-GB" sz="1600" dirty="0">
                <a:latin typeface="Arial Narrow" panose="020B0606020202030204" pitchFamily="34" charset="0"/>
              </a:rPr>
              <a:t>Two-thirds (67%) of the mothers were pathologized for advocating for the safety of their children. Pathologizing the mother often occurred in the context of psychological testing results which were then echoed by the other professionals involved. Many mothers were termed “narcissistic” and “histrionic,” and </a:t>
            </a:r>
            <a:r>
              <a:rPr lang="en-GB" sz="1600" dirty="0" err="1">
                <a:latin typeface="Arial Narrow" panose="020B0606020202030204" pitchFamily="34" charset="0"/>
              </a:rPr>
              <a:t>behaviors</a:t>
            </a:r>
            <a:r>
              <a:rPr lang="en-GB" sz="1600" dirty="0">
                <a:latin typeface="Arial Narrow" panose="020B0606020202030204" pitchFamily="34" charset="0"/>
              </a:rPr>
              <a:t> such as taking notes on their children’s </a:t>
            </a:r>
            <a:r>
              <a:rPr lang="en-GB" sz="1600" dirty="0" err="1">
                <a:latin typeface="Arial Narrow" panose="020B0606020202030204" pitchFamily="34" charset="0"/>
              </a:rPr>
              <a:t>behaviors</a:t>
            </a:r>
            <a:r>
              <a:rPr lang="en-GB" sz="1600" dirty="0">
                <a:latin typeface="Arial Narrow" panose="020B0606020202030204" pitchFamily="34" charset="0"/>
              </a:rPr>
              <a:t> were categorized as pathological or “obsessive.” The word “enmeshment” was used to describe the close bond between the child and PP and the PP’s strong advocacy for her child’s safety. Thus the normal</a:t>
            </a:r>
          </a:p>
          <a:p>
            <a:r>
              <a:rPr lang="en-GB" sz="1600" dirty="0">
                <a:latin typeface="Arial Narrow" panose="020B0606020202030204" pitchFamily="34" charset="0"/>
              </a:rPr>
              <a:t>dependence an abused child might feel on a safe parent was misperceived as a pathological trait. Without specific evidence of this </a:t>
            </a:r>
            <a:r>
              <a:rPr lang="en-GB" sz="1600" dirty="0" err="1">
                <a:latin typeface="Arial Narrow" panose="020B0606020202030204" pitchFamily="34" charset="0"/>
              </a:rPr>
              <a:t>behavior</a:t>
            </a:r>
            <a:r>
              <a:rPr lang="en-GB" sz="1600" dirty="0">
                <a:latin typeface="Arial Narrow" panose="020B0606020202030204" pitchFamily="34" charset="0"/>
              </a:rPr>
              <a:t>, many mothers were accused of “coaching” the child, particularly mothers who videotaped disclosures, or wrote down word for word what the children</a:t>
            </a:r>
          </a:p>
          <a:p>
            <a:r>
              <a:rPr lang="en-GB" sz="1600" dirty="0">
                <a:latin typeface="Arial Narrow" panose="020B0606020202030204" pitchFamily="34" charset="0"/>
              </a:rPr>
              <a:t>disclosed. These pathological labels discredited the mother’s legitimate </a:t>
            </a:r>
            <a:r>
              <a:rPr lang="en-GB" sz="1600" dirty="0" err="1">
                <a:latin typeface="Arial Narrow" panose="020B0606020202030204" pitchFamily="34" charset="0"/>
              </a:rPr>
              <a:t>concerns</a:t>
            </a:r>
            <a:r>
              <a:rPr lang="en-GB" sz="1600" dirty="0">
                <a:latin typeface="Arial Narrow" panose="020B0606020202030204" pitchFamily="34" charset="0"/>
              </a:rPr>
              <a:t> about the children and were compounded by accusations of PAS or parental alienation which appeared to be the evaluator’s attempt to explain why a mother would report abuse that the evaluator contended had not</a:t>
            </a:r>
          </a:p>
          <a:p>
            <a:r>
              <a:rPr lang="en-GB" sz="1600" dirty="0">
                <a:latin typeface="Arial Narrow" panose="020B0606020202030204" pitchFamily="34" charset="0"/>
              </a:rPr>
              <a:t>happened. All of these various labels were used to call the mother’s </a:t>
            </a:r>
            <a:r>
              <a:rPr lang="en-GB" sz="1600" dirty="0" err="1">
                <a:latin typeface="Arial Narrow" panose="020B0606020202030204" pitchFamily="34" charset="0"/>
              </a:rPr>
              <a:t>credibility</a:t>
            </a:r>
            <a:r>
              <a:rPr lang="en-GB" sz="1600" dirty="0">
                <a:latin typeface="Arial Narrow" panose="020B0606020202030204" pitchFamily="34" charset="0"/>
              </a:rPr>
              <a:t> into question and blame her for their child’s disclosure of abuse.</a:t>
            </a:r>
          </a:p>
        </p:txBody>
      </p:sp>
    </p:spTree>
    <p:extLst>
      <p:ext uri="{BB962C8B-B14F-4D97-AF65-F5344CB8AC3E}">
        <p14:creationId xmlns:p14="http://schemas.microsoft.com/office/powerpoint/2010/main" val="1596436214"/>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4A3412-BF13-01E2-2752-C68815F561A8}"/>
              </a:ext>
            </a:extLst>
          </p:cNvPr>
          <p:cNvSpPr>
            <a:spLocks noGrp="1"/>
          </p:cNvSpPr>
          <p:nvPr>
            <p:ph type="sldNum" sz="quarter" idx="12"/>
          </p:nvPr>
        </p:nvSpPr>
        <p:spPr/>
        <p:txBody>
          <a:bodyPr/>
          <a:lstStyle/>
          <a:p>
            <a:pPr>
              <a:defRPr/>
            </a:pPr>
            <a:fld id="{4AEF135F-5FDB-484D-AC5E-1C2692B7AC4E}" type="slidenum">
              <a:rPr lang="en-US" altLang="en-US" smtClean="0"/>
              <a:pPr>
                <a:defRPr/>
              </a:pPr>
              <a:t>58</a:t>
            </a:fld>
            <a:endParaRPr lang="en-US" altLang="en-US"/>
          </a:p>
        </p:txBody>
      </p:sp>
      <p:pic>
        <p:nvPicPr>
          <p:cNvPr id="3" name="Picture 2">
            <a:extLst>
              <a:ext uri="{FF2B5EF4-FFF2-40B4-BE49-F238E27FC236}">
                <a16:creationId xmlns:a16="http://schemas.microsoft.com/office/drawing/2014/main" id="{6FF63DE2-62B0-CCCC-8ABF-19DA385EA285}"/>
              </a:ext>
            </a:extLst>
          </p:cNvPr>
          <p:cNvPicPr>
            <a:picLocks noChangeAspect="1"/>
          </p:cNvPicPr>
          <p:nvPr/>
        </p:nvPicPr>
        <p:blipFill rotWithShape="1">
          <a:blip r:embed="rId2"/>
          <a:srcRect l="19354" t="21025" r="22206" b="19710"/>
          <a:stretch/>
        </p:blipFill>
        <p:spPr>
          <a:xfrm>
            <a:off x="8362" y="274637"/>
            <a:ext cx="10552850" cy="5791200"/>
          </a:xfrm>
          <a:prstGeom prst="rect">
            <a:avLst/>
          </a:prstGeom>
        </p:spPr>
      </p:pic>
    </p:spTree>
    <p:extLst>
      <p:ext uri="{BB962C8B-B14F-4D97-AF65-F5344CB8AC3E}">
        <p14:creationId xmlns:p14="http://schemas.microsoft.com/office/powerpoint/2010/main" val="184274325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4A3412-BF13-01E2-2752-C68815F561A8}"/>
              </a:ext>
            </a:extLst>
          </p:cNvPr>
          <p:cNvSpPr>
            <a:spLocks noGrp="1"/>
          </p:cNvSpPr>
          <p:nvPr>
            <p:ph type="sldNum" sz="quarter" idx="12"/>
          </p:nvPr>
        </p:nvSpPr>
        <p:spPr/>
        <p:txBody>
          <a:bodyPr/>
          <a:lstStyle/>
          <a:p>
            <a:pPr>
              <a:defRPr/>
            </a:pPr>
            <a:fld id="{4AEF135F-5FDB-484D-AC5E-1C2692B7AC4E}" type="slidenum">
              <a:rPr lang="en-US" altLang="en-US" smtClean="0"/>
              <a:pPr>
                <a:defRPr/>
              </a:pPr>
              <a:t>59</a:t>
            </a:fld>
            <a:endParaRPr lang="en-US" altLang="en-US"/>
          </a:p>
        </p:txBody>
      </p:sp>
      <p:pic>
        <p:nvPicPr>
          <p:cNvPr id="6" name="Picture 5">
            <a:extLst>
              <a:ext uri="{FF2B5EF4-FFF2-40B4-BE49-F238E27FC236}">
                <a16:creationId xmlns:a16="http://schemas.microsoft.com/office/drawing/2014/main" id="{A93CEE2D-01A1-CB12-EFE0-C8EC03D87D3D}"/>
              </a:ext>
            </a:extLst>
          </p:cNvPr>
          <p:cNvPicPr>
            <a:picLocks noChangeAspect="1"/>
          </p:cNvPicPr>
          <p:nvPr/>
        </p:nvPicPr>
        <p:blipFill rotWithShape="1">
          <a:blip r:embed="rId2"/>
          <a:srcRect l="19354" t="24977" r="21493" b="18392"/>
          <a:stretch/>
        </p:blipFill>
        <p:spPr>
          <a:xfrm>
            <a:off x="124435" y="350837"/>
            <a:ext cx="10442941" cy="5410200"/>
          </a:xfrm>
          <a:prstGeom prst="rect">
            <a:avLst/>
          </a:prstGeom>
        </p:spPr>
      </p:pic>
    </p:spTree>
    <p:extLst>
      <p:ext uri="{BB962C8B-B14F-4D97-AF65-F5344CB8AC3E}">
        <p14:creationId xmlns:p14="http://schemas.microsoft.com/office/powerpoint/2010/main" val="264347040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588CB-918E-6CF4-22CE-6717FE014E1B}"/>
              </a:ext>
            </a:extLst>
          </p:cNvPr>
          <p:cNvPicPr>
            <a:picLocks noChangeAspect="1"/>
          </p:cNvPicPr>
          <p:nvPr/>
        </p:nvPicPr>
        <p:blipFill rotWithShape="1">
          <a:blip r:embed="rId2"/>
          <a:srcRect l="875" t="14308" r="5194" b="1997"/>
          <a:stretch/>
        </p:blipFill>
        <p:spPr>
          <a:xfrm>
            <a:off x="324388" y="1442301"/>
            <a:ext cx="10043037" cy="4842457"/>
          </a:xfrm>
          <a:prstGeom prst="rect">
            <a:avLst/>
          </a:prstGeom>
        </p:spPr>
      </p:pic>
      <p:pic>
        <p:nvPicPr>
          <p:cNvPr id="5" name="Picture 4">
            <a:extLst>
              <a:ext uri="{FF2B5EF4-FFF2-40B4-BE49-F238E27FC236}">
                <a16:creationId xmlns:a16="http://schemas.microsoft.com/office/drawing/2014/main" id="{96059FFF-FD80-213B-84B8-A6584A6F41B8}"/>
              </a:ext>
            </a:extLst>
          </p:cNvPr>
          <p:cNvPicPr>
            <a:picLocks noChangeAspect="1"/>
          </p:cNvPicPr>
          <p:nvPr/>
        </p:nvPicPr>
        <p:blipFill rotWithShape="1">
          <a:blip r:embed="rId3"/>
          <a:srcRect l="8592" t="14713" r="15086" b="8050"/>
          <a:stretch/>
        </p:blipFill>
        <p:spPr>
          <a:xfrm>
            <a:off x="-56697" y="2168192"/>
            <a:ext cx="2446157" cy="1339574"/>
          </a:xfrm>
          <a:prstGeom prst="rect">
            <a:avLst/>
          </a:prstGeom>
        </p:spPr>
      </p:pic>
    </p:spTree>
    <p:extLst>
      <p:ext uri="{BB962C8B-B14F-4D97-AF65-F5344CB8AC3E}">
        <p14:creationId xmlns:p14="http://schemas.microsoft.com/office/powerpoint/2010/main" val="9348433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4A3412-BF13-01E2-2752-C68815F561A8}"/>
              </a:ext>
            </a:extLst>
          </p:cNvPr>
          <p:cNvSpPr>
            <a:spLocks noGrp="1"/>
          </p:cNvSpPr>
          <p:nvPr>
            <p:ph type="sldNum" sz="quarter" idx="12"/>
          </p:nvPr>
        </p:nvSpPr>
        <p:spPr/>
        <p:txBody>
          <a:bodyPr/>
          <a:lstStyle/>
          <a:p>
            <a:pPr>
              <a:defRPr/>
            </a:pPr>
            <a:fld id="{4AEF135F-5FDB-484D-AC5E-1C2692B7AC4E}" type="slidenum">
              <a:rPr lang="en-US" altLang="en-US" smtClean="0"/>
              <a:pPr>
                <a:defRPr/>
              </a:pPr>
              <a:t>60</a:t>
            </a:fld>
            <a:endParaRPr lang="en-US" altLang="en-US"/>
          </a:p>
        </p:txBody>
      </p:sp>
      <p:pic>
        <p:nvPicPr>
          <p:cNvPr id="8" name="Picture 7">
            <a:extLst>
              <a:ext uri="{FF2B5EF4-FFF2-40B4-BE49-F238E27FC236}">
                <a16:creationId xmlns:a16="http://schemas.microsoft.com/office/drawing/2014/main" id="{BF332D11-077A-7B93-A6B2-B90ACEC7C167}"/>
              </a:ext>
            </a:extLst>
          </p:cNvPr>
          <p:cNvPicPr>
            <a:picLocks noChangeAspect="1"/>
          </p:cNvPicPr>
          <p:nvPr/>
        </p:nvPicPr>
        <p:blipFill rotWithShape="1">
          <a:blip r:embed="rId2"/>
          <a:srcRect l="19354" t="27611" r="22206" b="14440"/>
          <a:stretch/>
        </p:blipFill>
        <p:spPr>
          <a:xfrm>
            <a:off x="316705" y="655637"/>
            <a:ext cx="10082645" cy="5410200"/>
          </a:xfrm>
          <a:prstGeom prst="rect">
            <a:avLst/>
          </a:prstGeom>
        </p:spPr>
      </p:pic>
    </p:spTree>
    <p:extLst>
      <p:ext uri="{BB962C8B-B14F-4D97-AF65-F5344CB8AC3E}">
        <p14:creationId xmlns:p14="http://schemas.microsoft.com/office/powerpoint/2010/main" val="9834092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4A3412-BF13-01E2-2752-C68815F561A8}"/>
              </a:ext>
            </a:extLst>
          </p:cNvPr>
          <p:cNvSpPr>
            <a:spLocks noGrp="1"/>
          </p:cNvSpPr>
          <p:nvPr>
            <p:ph type="sldNum" sz="quarter" idx="12"/>
          </p:nvPr>
        </p:nvSpPr>
        <p:spPr/>
        <p:txBody>
          <a:bodyPr/>
          <a:lstStyle/>
          <a:p>
            <a:pPr>
              <a:defRPr/>
            </a:pPr>
            <a:fld id="{4AEF135F-5FDB-484D-AC5E-1C2692B7AC4E}" type="slidenum">
              <a:rPr lang="en-US" altLang="en-US" smtClean="0"/>
              <a:pPr>
                <a:defRPr/>
              </a:pPr>
              <a:t>61</a:t>
            </a:fld>
            <a:endParaRPr lang="en-US" altLang="en-US"/>
          </a:p>
        </p:txBody>
      </p:sp>
      <p:pic>
        <p:nvPicPr>
          <p:cNvPr id="3" name="Picture 2">
            <a:extLst>
              <a:ext uri="{FF2B5EF4-FFF2-40B4-BE49-F238E27FC236}">
                <a16:creationId xmlns:a16="http://schemas.microsoft.com/office/drawing/2014/main" id="{7667C21C-55B2-6939-DE33-0C0FBE7A9DAB}"/>
              </a:ext>
            </a:extLst>
          </p:cNvPr>
          <p:cNvPicPr>
            <a:picLocks noChangeAspect="1"/>
          </p:cNvPicPr>
          <p:nvPr/>
        </p:nvPicPr>
        <p:blipFill rotWithShape="1">
          <a:blip r:embed="rId2"/>
          <a:srcRect l="12630" t="31513" r="32369" b="5221"/>
          <a:stretch/>
        </p:blipFill>
        <p:spPr>
          <a:xfrm>
            <a:off x="392906" y="122237"/>
            <a:ext cx="9906000" cy="6165980"/>
          </a:xfrm>
          <a:prstGeom prst="rect">
            <a:avLst/>
          </a:prstGeom>
        </p:spPr>
      </p:pic>
    </p:spTree>
    <p:extLst>
      <p:ext uri="{BB962C8B-B14F-4D97-AF65-F5344CB8AC3E}">
        <p14:creationId xmlns:p14="http://schemas.microsoft.com/office/powerpoint/2010/main" val="3516615202"/>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525" y="196091"/>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Metropolitan Police</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Child Protection</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2016 Report</a:t>
            </a:r>
          </a:p>
        </p:txBody>
      </p:sp>
      <p:pic>
        <p:nvPicPr>
          <p:cNvPr id="4" name="Picture 3">
            <a:extLst>
              <a:ext uri="{FF2B5EF4-FFF2-40B4-BE49-F238E27FC236}">
                <a16:creationId xmlns:a16="http://schemas.microsoft.com/office/drawing/2014/main" id="{79515FE3-4524-0AFF-EB24-BB6EF06CF53C}"/>
              </a:ext>
            </a:extLst>
          </p:cNvPr>
          <p:cNvPicPr>
            <a:picLocks noChangeAspect="1"/>
          </p:cNvPicPr>
          <p:nvPr/>
        </p:nvPicPr>
        <p:blipFill rotWithShape="1">
          <a:blip r:embed="rId3"/>
          <a:srcRect l="38597" t="19708" r="19443" b="1271"/>
          <a:stretch/>
        </p:blipFill>
        <p:spPr>
          <a:xfrm>
            <a:off x="294943" y="1493836"/>
            <a:ext cx="4486276" cy="4572001"/>
          </a:xfrm>
          <a:prstGeom prst="rect">
            <a:avLst/>
          </a:prstGeom>
        </p:spPr>
      </p:pic>
      <p:pic>
        <p:nvPicPr>
          <p:cNvPr id="6" name="Picture 5">
            <a:extLst>
              <a:ext uri="{FF2B5EF4-FFF2-40B4-BE49-F238E27FC236}">
                <a16:creationId xmlns:a16="http://schemas.microsoft.com/office/drawing/2014/main" id="{D0F2B6E1-12CD-E6B2-93EF-BE6E98B84CCA}"/>
              </a:ext>
            </a:extLst>
          </p:cNvPr>
          <p:cNvPicPr>
            <a:picLocks noChangeAspect="1"/>
          </p:cNvPicPr>
          <p:nvPr/>
        </p:nvPicPr>
        <p:blipFill rotWithShape="1">
          <a:blip r:embed="rId4"/>
          <a:srcRect l="38597" t="24977" r="20779" b="3904"/>
          <a:stretch/>
        </p:blipFill>
        <p:spPr>
          <a:xfrm>
            <a:off x="4825209" y="1265237"/>
            <a:ext cx="5549897" cy="5257800"/>
          </a:xfrm>
          <a:prstGeom prst="rect">
            <a:avLst/>
          </a:prstGeom>
        </p:spPr>
      </p:pic>
    </p:spTree>
    <p:extLst>
      <p:ext uri="{BB962C8B-B14F-4D97-AF65-F5344CB8AC3E}">
        <p14:creationId xmlns:p14="http://schemas.microsoft.com/office/powerpoint/2010/main" val="78811459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525" y="198437"/>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Metropolitan Police</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Child Protection</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2023 Report</a:t>
            </a:r>
          </a:p>
        </p:txBody>
      </p:sp>
      <p:pic>
        <p:nvPicPr>
          <p:cNvPr id="5" name="Picture 4">
            <a:extLst>
              <a:ext uri="{FF2B5EF4-FFF2-40B4-BE49-F238E27FC236}">
                <a16:creationId xmlns:a16="http://schemas.microsoft.com/office/drawing/2014/main" id="{EE2F2FA9-D95F-F764-AAB2-3BD1BAE5FEEA}"/>
              </a:ext>
            </a:extLst>
          </p:cNvPr>
          <p:cNvPicPr>
            <a:picLocks noChangeAspect="1"/>
          </p:cNvPicPr>
          <p:nvPr/>
        </p:nvPicPr>
        <p:blipFill rotWithShape="1">
          <a:blip r:embed="rId3"/>
          <a:srcRect l="37885" t="23660" r="20155" b="3905"/>
          <a:stretch/>
        </p:blipFill>
        <p:spPr>
          <a:xfrm>
            <a:off x="4768635" y="1341437"/>
            <a:ext cx="5628238" cy="5257800"/>
          </a:xfrm>
          <a:prstGeom prst="rect">
            <a:avLst/>
          </a:prstGeom>
        </p:spPr>
      </p:pic>
      <p:pic>
        <p:nvPicPr>
          <p:cNvPr id="8" name="Picture 7">
            <a:extLst>
              <a:ext uri="{FF2B5EF4-FFF2-40B4-BE49-F238E27FC236}">
                <a16:creationId xmlns:a16="http://schemas.microsoft.com/office/drawing/2014/main" id="{750A7DFA-596E-435C-EB34-3E5A78D3401F}"/>
              </a:ext>
            </a:extLst>
          </p:cNvPr>
          <p:cNvPicPr>
            <a:picLocks noChangeAspect="1"/>
          </p:cNvPicPr>
          <p:nvPr/>
        </p:nvPicPr>
        <p:blipFill rotWithShape="1">
          <a:blip r:embed="rId4"/>
          <a:srcRect l="37172" t="19709" r="18642" b="2588"/>
          <a:stretch/>
        </p:blipFill>
        <p:spPr>
          <a:xfrm>
            <a:off x="164306" y="1531937"/>
            <a:ext cx="4724400" cy="4495800"/>
          </a:xfrm>
          <a:prstGeom prst="rect">
            <a:avLst/>
          </a:prstGeom>
        </p:spPr>
      </p:pic>
    </p:spTree>
    <p:extLst>
      <p:ext uri="{BB962C8B-B14F-4D97-AF65-F5344CB8AC3E}">
        <p14:creationId xmlns:p14="http://schemas.microsoft.com/office/powerpoint/2010/main" val="2245943374"/>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562" y="1722437"/>
            <a:ext cx="9459811" cy="916746"/>
          </a:xfrm>
          <a:prstGeom prst="rect">
            <a:avLst/>
          </a:prstGeom>
          <a:noFill/>
          <a:ln>
            <a:noFill/>
          </a:ln>
        </p:spPr>
        <p:txBody>
          <a:bodyPr wrap="none"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The Enmeshment of the British False Memory Society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and the British Psychological Society </a:t>
            </a:r>
          </a:p>
        </p:txBody>
      </p:sp>
      <p:sp>
        <p:nvSpPr>
          <p:cNvPr id="6" name="TextBox 5"/>
          <p:cNvSpPr txBox="1"/>
          <p:nvPr/>
        </p:nvSpPr>
        <p:spPr>
          <a:xfrm>
            <a:off x="3632267" y="350837"/>
            <a:ext cx="3392400" cy="707886"/>
          </a:xfrm>
          <a:prstGeom prst="rect">
            <a:avLst/>
          </a:prstGeom>
          <a:noFill/>
        </p:spPr>
        <p:txBody>
          <a:bodyPr wrap="square" rtlCol="0">
            <a:spAutoFit/>
          </a:bodyPr>
          <a:lstStyle/>
          <a:p>
            <a:pPr algn="ctr"/>
            <a:r>
              <a:rPr lang="en-GB" sz="2000" b="1" dirty="0">
                <a:solidFill>
                  <a:schemeClr val="bg1">
                    <a:lumMod val="50000"/>
                  </a:schemeClr>
                </a:solidFill>
                <a:latin typeface="Arial" panose="020B0604020202020204" pitchFamily="34" charset="0"/>
              </a:rPr>
              <a:t>Survivorship Conference </a:t>
            </a:r>
          </a:p>
          <a:p>
            <a:pPr algn="ctr"/>
            <a:r>
              <a:rPr lang="en-GB" sz="2000" b="1" dirty="0">
                <a:solidFill>
                  <a:schemeClr val="bg1">
                    <a:lumMod val="50000"/>
                  </a:schemeClr>
                </a:solidFill>
                <a:latin typeface="Arial" panose="020B0604020202020204" pitchFamily="34" charset="0"/>
              </a:rPr>
              <a:t>19th May 2023</a:t>
            </a:r>
          </a:p>
        </p:txBody>
      </p:sp>
      <p:sp>
        <p:nvSpPr>
          <p:cNvPr id="2" name="TextBox 1">
            <a:extLst>
              <a:ext uri="{FF2B5EF4-FFF2-40B4-BE49-F238E27FC236}">
                <a16:creationId xmlns:a16="http://schemas.microsoft.com/office/drawing/2014/main" id="{E66DA50D-5E26-3EF7-2EC1-9AEF058DB0B4}"/>
              </a:ext>
            </a:extLst>
          </p:cNvPr>
          <p:cNvSpPr txBox="1"/>
          <p:nvPr/>
        </p:nvSpPr>
        <p:spPr>
          <a:xfrm>
            <a:off x="-1" y="2722046"/>
            <a:ext cx="10691813" cy="105795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Dr</a:t>
            </a:r>
            <a:r>
              <a:rPr lang="en-US" sz="2228" dirty="0">
                <a:solidFill>
                  <a:prstClr val="white">
                    <a:lumMod val="50000"/>
                  </a:prstClr>
                </a:solidFill>
                <a:latin typeface="Arial" pitchFamily="18"/>
                <a:ea typeface="Microsoft YaHei" pitchFamily="2"/>
                <a:cs typeface="Mangal" pitchFamily="2"/>
              </a:rPr>
              <a:t> Rainer Hermann </a:t>
            </a:r>
            <a:r>
              <a:rPr lang="en-US" sz="2228" dirty="0" err="1">
                <a:solidFill>
                  <a:prstClr val="white">
                    <a:lumMod val="50000"/>
                  </a:prstClr>
                </a:solidFill>
                <a:latin typeface="Arial" pitchFamily="18"/>
                <a:ea typeface="Microsoft YaHei" pitchFamily="2"/>
                <a:cs typeface="Mangal" pitchFamily="2"/>
              </a:rPr>
              <a:t>Kurz</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C.Psychol</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a:solidFill>
                  <a:srgbClr val="7F7F7F"/>
                </a:solidFill>
                <a:latin typeface="Arial" pitchFamily="18"/>
                <a:ea typeface="Microsoft YaHei" pitchFamily="2"/>
                <a:cs typeface="Mangal" pitchFamily="2"/>
                <a:hlinkClick r:id="rId3"/>
              </a:rPr>
              <a:t>ichinendaimoku@gmail.com</a:t>
            </a:r>
            <a:endParaRPr lang="en-US" sz="2228" dirty="0">
              <a:solidFill>
                <a:srgbClr val="7F7F7F"/>
              </a:solidFill>
              <a:latin typeface="Arial" pitchFamily="18"/>
              <a:ea typeface="Microsoft YaHei" pitchFamily="2"/>
              <a:cs typeface="Mangal" pitchFamily="2"/>
            </a:endParaRPr>
          </a:p>
        </p:txBody>
      </p:sp>
      <p:pic>
        <p:nvPicPr>
          <p:cNvPr id="4" name="Picture 3">
            <a:extLst>
              <a:ext uri="{FF2B5EF4-FFF2-40B4-BE49-F238E27FC236}">
                <a16:creationId xmlns:a16="http://schemas.microsoft.com/office/drawing/2014/main" id="{70AC47AB-18D1-74BF-2773-FD23BB72F4CB}"/>
              </a:ext>
            </a:extLst>
          </p:cNvPr>
          <p:cNvPicPr>
            <a:picLocks noChangeAspect="1"/>
          </p:cNvPicPr>
          <p:nvPr/>
        </p:nvPicPr>
        <p:blipFill rotWithShape="1">
          <a:blip r:embed="rId4"/>
          <a:srcRect l="63750" t="58812" r="20469" b="5792"/>
          <a:stretch/>
        </p:blipFill>
        <p:spPr>
          <a:xfrm>
            <a:off x="4502255" y="4375404"/>
            <a:ext cx="1687302" cy="2046481"/>
          </a:xfrm>
          <a:prstGeom prst="rect">
            <a:avLst/>
          </a:prstGeom>
        </p:spPr>
      </p:pic>
      <p:sp>
        <p:nvSpPr>
          <p:cNvPr id="7" name="TextBox 6">
            <a:extLst>
              <a:ext uri="{FF2B5EF4-FFF2-40B4-BE49-F238E27FC236}">
                <a16:creationId xmlns:a16="http://schemas.microsoft.com/office/drawing/2014/main" id="{67942FB1-A774-968B-1D5C-91C5F32DC0B7}"/>
              </a:ext>
            </a:extLst>
          </p:cNvPr>
          <p:cNvSpPr txBox="1"/>
          <p:nvPr/>
        </p:nvSpPr>
        <p:spPr>
          <a:xfrm>
            <a:off x="85855" y="6662380"/>
            <a:ext cx="4069371" cy="470257"/>
          </a:xfrm>
          <a:prstGeom prst="rect">
            <a:avLst/>
          </a:prstGeom>
          <a:noFill/>
        </p:spPr>
        <p:txBody>
          <a:bodyPr wrap="square">
            <a:spAutoFit/>
          </a:bodyPr>
          <a:lstStyle/>
          <a:p>
            <a:pPr defTabSz="801929" fontAlgn="auto">
              <a:spcBef>
                <a:spcPts val="0"/>
              </a:spcBef>
              <a:spcAft>
                <a:spcPts val="0"/>
              </a:spcAft>
            </a:pPr>
            <a:r>
              <a:rPr lang="en-GB" sz="1228" dirty="0">
                <a:solidFill>
                  <a:prstClr val="black"/>
                </a:solidFill>
                <a:latin typeface="Arial" panose="020B0604020202020204" pitchFamily="34" charset="0"/>
              </a:rPr>
              <a:t>Adapted from Kurz (2015). A discourse of disbelief? Reader’s Letter in The Psychologist, 12, BPS: Leicester. </a:t>
            </a:r>
          </a:p>
        </p:txBody>
      </p:sp>
      <p:pic>
        <p:nvPicPr>
          <p:cNvPr id="8" name="Picture 7">
            <a:extLst>
              <a:ext uri="{FF2B5EF4-FFF2-40B4-BE49-F238E27FC236}">
                <a16:creationId xmlns:a16="http://schemas.microsoft.com/office/drawing/2014/main" id="{F4A985BB-D8D3-1E9E-9C6C-D3CF26B4245B}"/>
              </a:ext>
            </a:extLst>
          </p:cNvPr>
          <p:cNvPicPr>
            <a:picLocks noChangeAspect="1"/>
          </p:cNvPicPr>
          <p:nvPr/>
        </p:nvPicPr>
        <p:blipFill rotWithShape="1">
          <a:blip r:embed="rId5"/>
          <a:srcRect l="47424" t="39045" r="27334" b="3416"/>
          <a:stretch/>
        </p:blipFill>
        <p:spPr>
          <a:xfrm>
            <a:off x="4155227" y="4183799"/>
            <a:ext cx="2381358" cy="2937420"/>
          </a:xfrm>
          <a:prstGeom prst="rect">
            <a:avLst/>
          </a:prstGeom>
        </p:spPr>
      </p:pic>
    </p:spTree>
    <p:extLst>
      <p:ext uri="{BB962C8B-B14F-4D97-AF65-F5344CB8AC3E}">
        <p14:creationId xmlns:p14="http://schemas.microsoft.com/office/powerpoint/2010/main" val="329762994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B56AD-E347-6FF0-B814-A2632472A572}"/>
              </a:ext>
            </a:extLst>
          </p:cNvPr>
          <p:cNvPicPr>
            <a:picLocks noChangeAspect="1"/>
          </p:cNvPicPr>
          <p:nvPr/>
        </p:nvPicPr>
        <p:blipFill rotWithShape="1">
          <a:blip r:embed="rId2"/>
          <a:srcRect l="583" t="12290" r="1408" b="2938"/>
          <a:stretch/>
        </p:blipFill>
        <p:spPr>
          <a:xfrm>
            <a:off x="106399" y="982968"/>
            <a:ext cx="10479015" cy="4904739"/>
          </a:xfrm>
          <a:prstGeom prst="rect">
            <a:avLst/>
          </a:prstGeom>
        </p:spPr>
      </p:pic>
      <p:pic>
        <p:nvPicPr>
          <p:cNvPr id="2050" name="Picture 2" descr="Page 1">
            <a:extLst>
              <a:ext uri="{FF2B5EF4-FFF2-40B4-BE49-F238E27FC236}">
                <a16:creationId xmlns:a16="http://schemas.microsoft.com/office/drawing/2014/main" id="{17D18521-6801-3BD7-7286-F96FBC08C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98" y="2913722"/>
            <a:ext cx="2491063" cy="378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676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9DF24-0CA1-80CE-85A8-C540DCB560E0}"/>
              </a:ext>
            </a:extLst>
          </p:cNvPr>
          <p:cNvPicPr>
            <a:picLocks noChangeAspect="1"/>
          </p:cNvPicPr>
          <p:nvPr/>
        </p:nvPicPr>
        <p:blipFill rotWithShape="1">
          <a:blip r:embed="rId2"/>
          <a:srcRect t="11887" r="1480" b="8994"/>
          <a:stretch/>
        </p:blipFill>
        <p:spPr>
          <a:xfrm>
            <a:off x="0" y="1185385"/>
            <a:ext cx="10533511" cy="4577758"/>
          </a:xfrm>
          <a:prstGeom prst="rect">
            <a:avLst/>
          </a:prstGeom>
        </p:spPr>
      </p:pic>
      <p:sp>
        <p:nvSpPr>
          <p:cNvPr id="5" name="TextBox 4">
            <a:extLst>
              <a:ext uri="{FF2B5EF4-FFF2-40B4-BE49-F238E27FC236}">
                <a16:creationId xmlns:a16="http://schemas.microsoft.com/office/drawing/2014/main" id="{F7EC3904-F3D2-C8DD-95EC-2C1894BF2C20}"/>
              </a:ext>
            </a:extLst>
          </p:cNvPr>
          <p:cNvSpPr txBox="1"/>
          <p:nvPr/>
        </p:nvSpPr>
        <p:spPr>
          <a:xfrm>
            <a:off x="101208" y="6050403"/>
            <a:ext cx="10942240" cy="578363"/>
          </a:xfrm>
          <a:prstGeom prst="rect">
            <a:avLst/>
          </a:prstGeom>
          <a:noFill/>
        </p:spPr>
        <p:txBody>
          <a:bodyPr wrap="square">
            <a:spAutoFit/>
          </a:bodyPr>
          <a:lstStyle/>
          <a:p>
            <a:pPr defTabSz="801929" fontAlgn="auto">
              <a:spcBef>
                <a:spcPts val="0"/>
              </a:spcBef>
              <a:spcAft>
                <a:spcPts val="0"/>
              </a:spcAft>
            </a:pPr>
            <a:r>
              <a:rPr lang="en-GB" sz="1579" dirty="0">
                <a:solidFill>
                  <a:prstClr val="black"/>
                </a:solidFill>
                <a:latin typeface="Calibri"/>
                <a:cs typeface="+mn-cs"/>
              </a:rPr>
              <a:t>Sigmund Freud’s Nephew: Edward Bernays  </a:t>
            </a:r>
          </a:p>
          <a:p>
            <a:pPr defTabSz="801929" fontAlgn="auto">
              <a:spcBef>
                <a:spcPts val="0"/>
              </a:spcBef>
              <a:spcAft>
                <a:spcPts val="0"/>
              </a:spcAft>
            </a:pPr>
            <a:r>
              <a:rPr lang="en-GB" sz="1579" dirty="0">
                <a:solidFill>
                  <a:prstClr val="black"/>
                </a:solidFill>
                <a:latin typeface="Calibri"/>
                <a:cs typeface="+mn-cs"/>
                <a:hlinkClick r:id="rId3"/>
              </a:rPr>
              <a:t>https://www.youtube.com/watch?v=eJ3RzGoQC4s</a:t>
            </a:r>
            <a:r>
              <a:rPr lang="en-GB" sz="1579" dirty="0">
                <a:solidFill>
                  <a:prstClr val="black"/>
                </a:solidFill>
                <a:latin typeface="Calibri"/>
                <a:cs typeface="+mn-cs"/>
              </a:rPr>
              <a:t> The Century of the Self (Full Documentary 4h)</a:t>
            </a:r>
          </a:p>
        </p:txBody>
      </p:sp>
    </p:spTree>
    <p:extLst>
      <p:ext uri="{BB962C8B-B14F-4D97-AF65-F5344CB8AC3E}">
        <p14:creationId xmlns:p14="http://schemas.microsoft.com/office/powerpoint/2010/main" val="35938646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EC3904-F3D2-C8DD-95EC-2C1894BF2C20}"/>
              </a:ext>
            </a:extLst>
          </p:cNvPr>
          <p:cNvSpPr txBox="1"/>
          <p:nvPr/>
        </p:nvSpPr>
        <p:spPr>
          <a:xfrm>
            <a:off x="101209" y="5544358"/>
            <a:ext cx="10299952" cy="1550424"/>
          </a:xfrm>
          <a:prstGeom prst="rect">
            <a:avLst/>
          </a:prstGeom>
          <a:noFill/>
        </p:spPr>
        <p:txBody>
          <a:bodyPr wrap="square">
            <a:spAutoFit/>
          </a:bodyPr>
          <a:lstStyle/>
          <a:p>
            <a:pPr defTabSz="801929" fontAlgn="auto">
              <a:spcBef>
                <a:spcPts val="0"/>
              </a:spcBef>
              <a:spcAft>
                <a:spcPts val="0"/>
              </a:spcAft>
            </a:pPr>
            <a:r>
              <a:rPr lang="en-GB" sz="1579" dirty="0">
                <a:solidFill>
                  <a:prstClr val="black"/>
                </a:solidFill>
                <a:latin typeface="Calibri"/>
                <a:cs typeface="+mn-cs"/>
                <a:hlinkClick r:id="rId2"/>
              </a:rPr>
              <a:t>https://onlinelibrary.wiley.com/doi/10.1111/bjp.12149</a:t>
            </a:r>
            <a:endParaRPr lang="en-GB" sz="1579" dirty="0">
              <a:solidFill>
                <a:prstClr val="black"/>
              </a:solidFill>
              <a:latin typeface="Calibri"/>
              <a:cs typeface="+mn-cs"/>
            </a:endParaRPr>
          </a:p>
          <a:p>
            <a:pPr defTabSz="801929" fontAlgn="auto">
              <a:spcBef>
                <a:spcPts val="0"/>
              </a:spcBef>
              <a:spcAft>
                <a:spcPts val="0"/>
              </a:spcAft>
            </a:pPr>
            <a:r>
              <a:rPr lang="en-GB" sz="1579" b="1" dirty="0">
                <a:solidFill>
                  <a:prstClr val="black"/>
                </a:solidFill>
                <a:latin typeface="Calibri"/>
                <a:cs typeface="+mn-cs"/>
              </a:rPr>
              <a:t>The Unacknowledged History of John Bowlby's Attachment Theory  </a:t>
            </a:r>
            <a:r>
              <a:rPr lang="en-GB" sz="1579" dirty="0">
                <a:solidFill>
                  <a:prstClr val="black"/>
                </a:solidFill>
                <a:latin typeface="Calibri"/>
                <a:cs typeface="+mn-cs"/>
                <a:hlinkClick r:id="rId3"/>
              </a:rPr>
              <a:t>Joseph Schwartz</a:t>
            </a:r>
            <a:r>
              <a:rPr lang="en-GB" sz="1579" dirty="0">
                <a:solidFill>
                  <a:prstClr val="black"/>
                </a:solidFill>
                <a:latin typeface="Calibri"/>
                <a:cs typeface="+mn-cs"/>
              </a:rPr>
              <a:t>  </a:t>
            </a:r>
          </a:p>
          <a:p>
            <a:pPr defTabSz="801929" fontAlgn="auto">
              <a:spcBef>
                <a:spcPts val="0"/>
              </a:spcBef>
              <a:spcAft>
                <a:spcPts val="0"/>
              </a:spcAft>
            </a:pPr>
            <a:r>
              <a:rPr lang="en-GB" sz="1579" i="1" dirty="0">
                <a:solidFill>
                  <a:prstClr val="black"/>
                </a:solidFill>
                <a:latin typeface="Calibri"/>
                <a:cs typeface="+mn-cs"/>
              </a:rPr>
              <a:t>‘Victims of abuse can mistakenly be encouraged to remain in abusive relationships in the name of attachment because trauma bonds can be strong even though they are harmful. This is a dangerous misreading of attachment theory stemming from the marginalization and ignorance of Bowlby's work.’</a:t>
            </a:r>
          </a:p>
          <a:p>
            <a:pPr defTabSz="801929" fontAlgn="auto">
              <a:spcBef>
                <a:spcPts val="0"/>
              </a:spcBef>
              <a:spcAft>
                <a:spcPts val="0"/>
              </a:spcAft>
            </a:pPr>
            <a:endParaRPr lang="en-GB" sz="1579" dirty="0">
              <a:solidFill>
                <a:prstClr val="black"/>
              </a:solidFill>
              <a:latin typeface="Calibri"/>
              <a:cs typeface="+mn-cs"/>
            </a:endParaRPr>
          </a:p>
        </p:txBody>
      </p:sp>
      <p:pic>
        <p:nvPicPr>
          <p:cNvPr id="4" name="Picture 3">
            <a:extLst>
              <a:ext uri="{FF2B5EF4-FFF2-40B4-BE49-F238E27FC236}">
                <a16:creationId xmlns:a16="http://schemas.microsoft.com/office/drawing/2014/main" id="{1B31C0B7-E934-095C-A9FE-58499D84652B}"/>
              </a:ext>
            </a:extLst>
          </p:cNvPr>
          <p:cNvPicPr>
            <a:picLocks noChangeAspect="1"/>
          </p:cNvPicPr>
          <p:nvPr/>
        </p:nvPicPr>
        <p:blipFill rotWithShape="1">
          <a:blip r:embed="rId4"/>
          <a:srcRect l="11796" t="12694" r="12840" b="6033"/>
          <a:stretch/>
        </p:blipFill>
        <p:spPr>
          <a:xfrm>
            <a:off x="2343374" y="860345"/>
            <a:ext cx="8057786" cy="4702323"/>
          </a:xfrm>
          <a:prstGeom prst="rect">
            <a:avLst/>
          </a:prstGeom>
        </p:spPr>
      </p:pic>
      <p:pic>
        <p:nvPicPr>
          <p:cNvPr id="3076" name="Picture 4" descr="Bowlby &amp; Ainsworth Attachment Theory - How Does It Work">
            <a:extLst>
              <a:ext uri="{FF2B5EF4-FFF2-40B4-BE49-F238E27FC236}">
                <a16:creationId xmlns:a16="http://schemas.microsoft.com/office/drawing/2014/main" id="{D1575442-1973-5B09-3642-390ECA0E2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08" y="2446606"/>
            <a:ext cx="3215903" cy="214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676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PS_DOP_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11738</TotalTime>
  <Words>6350</Words>
  <Application>Microsoft Office PowerPoint</Application>
  <PresentationFormat>Custom</PresentationFormat>
  <Paragraphs>428</Paragraphs>
  <Slides>64</Slides>
  <Notes>40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64</vt:i4>
      </vt:variant>
    </vt:vector>
  </HeadingPairs>
  <TitlesOfParts>
    <vt:vector size="81" baseType="lpstr">
      <vt:lpstr>Arial</vt:lpstr>
      <vt:lpstr>Arial Narrow</vt:lpstr>
      <vt:lpstr>Calibri</vt:lpstr>
      <vt:lpstr>Calibri Light</vt:lpstr>
      <vt:lpstr>Helvetica Neue</vt:lpstr>
      <vt:lpstr>Neo Sans</vt:lpstr>
      <vt:lpstr>PT Serif</vt:lpstr>
      <vt:lpstr>StarSymbol</vt:lpstr>
      <vt:lpstr>Tahoma</vt:lpstr>
      <vt:lpstr>tex_gyre_adventorbold</vt:lpstr>
      <vt:lpstr>Times New Roman</vt:lpstr>
      <vt:lpstr>Verdana</vt:lpstr>
      <vt:lpstr>Wingdings</vt:lpstr>
      <vt:lpstr>Default</vt:lpstr>
      <vt:lpstr>Custom Design</vt:lpstr>
      <vt:lpstr>1_Default</vt:lpstr>
      <vt:lpstr>BPS_DOP_Presentation_Template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Hirsau</dc:creator>
  <cp:lastModifiedBy>Rainer Kurz</cp:lastModifiedBy>
  <cp:revision>516</cp:revision>
  <cp:lastPrinted>2017-11-08T17:30:08Z</cp:lastPrinted>
  <dcterms:created xsi:type="dcterms:W3CDTF">2013-02-20T16:05:53Z</dcterms:created>
  <dcterms:modified xsi:type="dcterms:W3CDTF">2023-05-19T01:09:25Z</dcterms:modified>
</cp:coreProperties>
</file>