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08" r:id="rId2"/>
    <p:sldId id="294" r:id="rId3"/>
    <p:sldId id="257" r:id="rId4"/>
    <p:sldId id="300" r:id="rId5"/>
    <p:sldId id="258" r:id="rId6"/>
    <p:sldId id="259" r:id="rId7"/>
    <p:sldId id="260" r:id="rId8"/>
    <p:sldId id="295" r:id="rId9"/>
    <p:sldId id="298" r:id="rId10"/>
    <p:sldId id="299" r:id="rId11"/>
    <p:sldId id="297" r:id="rId12"/>
    <p:sldId id="301" r:id="rId13"/>
    <p:sldId id="303" r:id="rId14"/>
    <p:sldId id="304" r:id="rId15"/>
    <p:sldId id="306" r:id="rId16"/>
    <p:sldId id="305" r:id="rId17"/>
    <p:sldId id="309" r:id="rId18"/>
    <p:sldId id="311" r:id="rId19"/>
    <p:sldId id="310" r:id="rId20"/>
    <p:sldId id="30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878"/>
  </p:normalViewPr>
  <p:slideViewPr>
    <p:cSldViewPr snapToGrid="0" snapToObjects="1">
      <p:cViewPr varScale="1">
        <p:scale>
          <a:sx n="63" d="100"/>
          <a:sy n="63" d="100"/>
        </p:scale>
        <p:origin x="-126" y="-32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FB48C8-1093-97EF-A145-602F6CFEE08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xmlns="" id="{B64EFE74-EE98-835C-5C1F-856706D742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xmlns="" id="{C3E05001-62DC-B112-7CF1-EC92DBDA71E8}"/>
              </a:ext>
            </a:extLst>
          </p:cNvPr>
          <p:cNvSpPr>
            <a:spLocks noGrp="1"/>
          </p:cNvSpPr>
          <p:nvPr>
            <p:ph type="dt" sz="half" idx="10"/>
          </p:nvPr>
        </p:nvSpPr>
        <p:spPr/>
        <p:txBody>
          <a:bodyPr/>
          <a:lstStyle/>
          <a:p>
            <a:fld id="{E4E8C9CD-E737-9845-B576-DD378EA94B2E}" type="datetimeFigureOut">
              <a:rPr lang="en-GB" smtClean="0"/>
              <a:pPr/>
              <a:t>23/06/2022</a:t>
            </a:fld>
            <a:endParaRPr lang="en-GB"/>
          </a:p>
        </p:txBody>
      </p:sp>
      <p:sp>
        <p:nvSpPr>
          <p:cNvPr id="5" name="Footer Placeholder 4">
            <a:extLst>
              <a:ext uri="{FF2B5EF4-FFF2-40B4-BE49-F238E27FC236}">
                <a16:creationId xmlns:a16="http://schemas.microsoft.com/office/drawing/2014/main" xmlns="" id="{FDE1487D-4F4A-6F3B-B207-57D001F923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D186D507-9C7B-C0FC-040C-64AD5DBB7445}"/>
              </a:ext>
            </a:extLst>
          </p:cNvPr>
          <p:cNvSpPr>
            <a:spLocks noGrp="1"/>
          </p:cNvSpPr>
          <p:nvPr>
            <p:ph type="sldNum" sz="quarter" idx="12"/>
          </p:nvPr>
        </p:nvSpPr>
        <p:spPr/>
        <p:txBody>
          <a:bodyPr/>
          <a:lstStyle/>
          <a:p>
            <a:fld id="{D13F6E81-41A9-4840-9E8D-9E5EA503BFED}" type="slidenum">
              <a:rPr lang="en-GB" smtClean="0"/>
              <a:pPr/>
              <a:t>‹#›</a:t>
            </a:fld>
            <a:endParaRPr lang="en-GB"/>
          </a:p>
        </p:txBody>
      </p:sp>
    </p:spTree>
    <p:extLst>
      <p:ext uri="{BB962C8B-B14F-4D97-AF65-F5344CB8AC3E}">
        <p14:creationId xmlns:p14="http://schemas.microsoft.com/office/powerpoint/2010/main" xmlns="" val="829046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AC81DA-0B38-4707-9122-D48B7BA24A98}"/>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xmlns="" id="{F8C8C9D0-8C42-9125-540C-F718EDE38F0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xmlns="" id="{1A131C6D-E2DB-1C32-05AF-9C0187418B4B}"/>
              </a:ext>
            </a:extLst>
          </p:cNvPr>
          <p:cNvSpPr>
            <a:spLocks noGrp="1"/>
          </p:cNvSpPr>
          <p:nvPr>
            <p:ph type="dt" sz="half" idx="10"/>
          </p:nvPr>
        </p:nvSpPr>
        <p:spPr/>
        <p:txBody>
          <a:bodyPr/>
          <a:lstStyle/>
          <a:p>
            <a:fld id="{E4E8C9CD-E737-9845-B576-DD378EA94B2E}" type="datetimeFigureOut">
              <a:rPr lang="en-GB" smtClean="0"/>
              <a:pPr/>
              <a:t>23/06/2022</a:t>
            </a:fld>
            <a:endParaRPr lang="en-GB"/>
          </a:p>
        </p:txBody>
      </p:sp>
      <p:sp>
        <p:nvSpPr>
          <p:cNvPr id="5" name="Footer Placeholder 4">
            <a:extLst>
              <a:ext uri="{FF2B5EF4-FFF2-40B4-BE49-F238E27FC236}">
                <a16:creationId xmlns:a16="http://schemas.microsoft.com/office/drawing/2014/main" xmlns="" id="{93C733F3-2C6B-D5CA-74DC-C1ED466066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ECCA3A4F-DAEE-AFE8-7DF0-08B152737F9F}"/>
              </a:ext>
            </a:extLst>
          </p:cNvPr>
          <p:cNvSpPr>
            <a:spLocks noGrp="1"/>
          </p:cNvSpPr>
          <p:nvPr>
            <p:ph type="sldNum" sz="quarter" idx="12"/>
          </p:nvPr>
        </p:nvSpPr>
        <p:spPr/>
        <p:txBody>
          <a:bodyPr/>
          <a:lstStyle/>
          <a:p>
            <a:fld id="{D13F6E81-41A9-4840-9E8D-9E5EA503BFED}" type="slidenum">
              <a:rPr lang="en-GB" smtClean="0"/>
              <a:pPr/>
              <a:t>‹#›</a:t>
            </a:fld>
            <a:endParaRPr lang="en-GB"/>
          </a:p>
        </p:txBody>
      </p:sp>
    </p:spTree>
    <p:extLst>
      <p:ext uri="{BB962C8B-B14F-4D97-AF65-F5344CB8AC3E}">
        <p14:creationId xmlns:p14="http://schemas.microsoft.com/office/powerpoint/2010/main" xmlns="" val="1785032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B90CB43-83AB-8CC3-CC50-8DFAC8CCE980}"/>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xmlns="" id="{E82CA617-D835-4CE3-DE03-F9CF26B4C21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xmlns="" id="{A93CEAF6-D04B-8F03-4EDD-6BB8AE77E529}"/>
              </a:ext>
            </a:extLst>
          </p:cNvPr>
          <p:cNvSpPr>
            <a:spLocks noGrp="1"/>
          </p:cNvSpPr>
          <p:nvPr>
            <p:ph type="dt" sz="half" idx="10"/>
          </p:nvPr>
        </p:nvSpPr>
        <p:spPr/>
        <p:txBody>
          <a:bodyPr/>
          <a:lstStyle/>
          <a:p>
            <a:fld id="{E4E8C9CD-E737-9845-B576-DD378EA94B2E}" type="datetimeFigureOut">
              <a:rPr lang="en-GB" smtClean="0"/>
              <a:pPr/>
              <a:t>23/06/2022</a:t>
            </a:fld>
            <a:endParaRPr lang="en-GB"/>
          </a:p>
        </p:txBody>
      </p:sp>
      <p:sp>
        <p:nvSpPr>
          <p:cNvPr id="5" name="Footer Placeholder 4">
            <a:extLst>
              <a:ext uri="{FF2B5EF4-FFF2-40B4-BE49-F238E27FC236}">
                <a16:creationId xmlns:a16="http://schemas.microsoft.com/office/drawing/2014/main" xmlns="" id="{DCCFB341-2939-7412-6086-0C1ECE8975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02CAD63-C8D9-4476-D2CA-503D1E0B1A23}"/>
              </a:ext>
            </a:extLst>
          </p:cNvPr>
          <p:cNvSpPr>
            <a:spLocks noGrp="1"/>
          </p:cNvSpPr>
          <p:nvPr>
            <p:ph type="sldNum" sz="quarter" idx="12"/>
          </p:nvPr>
        </p:nvSpPr>
        <p:spPr/>
        <p:txBody>
          <a:bodyPr/>
          <a:lstStyle/>
          <a:p>
            <a:fld id="{D13F6E81-41A9-4840-9E8D-9E5EA503BFED}" type="slidenum">
              <a:rPr lang="en-GB" smtClean="0"/>
              <a:pPr/>
              <a:t>‹#›</a:t>
            </a:fld>
            <a:endParaRPr lang="en-GB"/>
          </a:p>
        </p:txBody>
      </p:sp>
    </p:spTree>
    <p:extLst>
      <p:ext uri="{BB962C8B-B14F-4D97-AF65-F5344CB8AC3E}">
        <p14:creationId xmlns:p14="http://schemas.microsoft.com/office/powerpoint/2010/main" xmlns="" val="3976246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0CC7DC-5E22-506E-42D4-CBF0631F579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xmlns="" id="{D2D685D1-A04A-66E7-1746-6F300883A84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xmlns="" id="{F6136791-A82D-9347-A0C9-43B6619F0808}"/>
              </a:ext>
            </a:extLst>
          </p:cNvPr>
          <p:cNvSpPr>
            <a:spLocks noGrp="1"/>
          </p:cNvSpPr>
          <p:nvPr>
            <p:ph type="dt" sz="half" idx="10"/>
          </p:nvPr>
        </p:nvSpPr>
        <p:spPr/>
        <p:txBody>
          <a:bodyPr/>
          <a:lstStyle/>
          <a:p>
            <a:fld id="{E4E8C9CD-E737-9845-B576-DD378EA94B2E}" type="datetimeFigureOut">
              <a:rPr lang="en-GB" smtClean="0"/>
              <a:pPr/>
              <a:t>23/06/2022</a:t>
            </a:fld>
            <a:endParaRPr lang="en-GB"/>
          </a:p>
        </p:txBody>
      </p:sp>
      <p:sp>
        <p:nvSpPr>
          <p:cNvPr id="5" name="Footer Placeholder 4">
            <a:extLst>
              <a:ext uri="{FF2B5EF4-FFF2-40B4-BE49-F238E27FC236}">
                <a16:creationId xmlns:a16="http://schemas.microsoft.com/office/drawing/2014/main" xmlns="" id="{86CA861E-35C0-CD3C-A63B-CC8576DDA6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15CBFF7-C96A-4717-A3DE-306AABEF710C}"/>
              </a:ext>
            </a:extLst>
          </p:cNvPr>
          <p:cNvSpPr>
            <a:spLocks noGrp="1"/>
          </p:cNvSpPr>
          <p:nvPr>
            <p:ph type="sldNum" sz="quarter" idx="12"/>
          </p:nvPr>
        </p:nvSpPr>
        <p:spPr/>
        <p:txBody>
          <a:bodyPr/>
          <a:lstStyle/>
          <a:p>
            <a:fld id="{D13F6E81-41A9-4840-9E8D-9E5EA503BFED}" type="slidenum">
              <a:rPr lang="en-GB" smtClean="0"/>
              <a:pPr/>
              <a:t>‹#›</a:t>
            </a:fld>
            <a:endParaRPr lang="en-GB"/>
          </a:p>
        </p:txBody>
      </p:sp>
    </p:spTree>
    <p:extLst>
      <p:ext uri="{BB962C8B-B14F-4D97-AF65-F5344CB8AC3E}">
        <p14:creationId xmlns:p14="http://schemas.microsoft.com/office/powerpoint/2010/main" xmlns="" val="181879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8091A4-C335-D578-587B-F48D917E18D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xmlns="" id="{CAD647CC-C8E7-AD96-EE14-C5CB00C80D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7A98EEDE-F694-BA76-7234-9FEF2693119A}"/>
              </a:ext>
            </a:extLst>
          </p:cNvPr>
          <p:cNvSpPr>
            <a:spLocks noGrp="1"/>
          </p:cNvSpPr>
          <p:nvPr>
            <p:ph type="dt" sz="half" idx="10"/>
          </p:nvPr>
        </p:nvSpPr>
        <p:spPr/>
        <p:txBody>
          <a:bodyPr/>
          <a:lstStyle/>
          <a:p>
            <a:fld id="{E4E8C9CD-E737-9845-B576-DD378EA94B2E}" type="datetimeFigureOut">
              <a:rPr lang="en-GB" smtClean="0"/>
              <a:pPr/>
              <a:t>23/06/2022</a:t>
            </a:fld>
            <a:endParaRPr lang="en-GB"/>
          </a:p>
        </p:txBody>
      </p:sp>
      <p:sp>
        <p:nvSpPr>
          <p:cNvPr id="5" name="Footer Placeholder 4">
            <a:extLst>
              <a:ext uri="{FF2B5EF4-FFF2-40B4-BE49-F238E27FC236}">
                <a16:creationId xmlns:a16="http://schemas.microsoft.com/office/drawing/2014/main" xmlns="" id="{EAFDF6DB-DE85-0968-8D66-65E8752DAA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85434D7-F77B-36B9-E5DA-D49E2BF9B7F0}"/>
              </a:ext>
            </a:extLst>
          </p:cNvPr>
          <p:cNvSpPr>
            <a:spLocks noGrp="1"/>
          </p:cNvSpPr>
          <p:nvPr>
            <p:ph type="sldNum" sz="quarter" idx="12"/>
          </p:nvPr>
        </p:nvSpPr>
        <p:spPr/>
        <p:txBody>
          <a:bodyPr/>
          <a:lstStyle/>
          <a:p>
            <a:fld id="{D13F6E81-41A9-4840-9E8D-9E5EA503BFED}" type="slidenum">
              <a:rPr lang="en-GB" smtClean="0"/>
              <a:pPr/>
              <a:t>‹#›</a:t>
            </a:fld>
            <a:endParaRPr lang="en-GB"/>
          </a:p>
        </p:txBody>
      </p:sp>
    </p:spTree>
    <p:extLst>
      <p:ext uri="{BB962C8B-B14F-4D97-AF65-F5344CB8AC3E}">
        <p14:creationId xmlns:p14="http://schemas.microsoft.com/office/powerpoint/2010/main" xmlns="" val="156720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DCEB42-66E0-A79A-1A82-5102D002C60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xmlns="" id="{E4455E30-40E4-A0A7-0CF8-273556241AA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xmlns="" id="{4B3C748B-84E3-A525-D4BC-32ED9DD3599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xmlns="" id="{EDA475EE-03AA-92C1-A851-609DBA24911C}"/>
              </a:ext>
            </a:extLst>
          </p:cNvPr>
          <p:cNvSpPr>
            <a:spLocks noGrp="1"/>
          </p:cNvSpPr>
          <p:nvPr>
            <p:ph type="dt" sz="half" idx="10"/>
          </p:nvPr>
        </p:nvSpPr>
        <p:spPr/>
        <p:txBody>
          <a:bodyPr/>
          <a:lstStyle/>
          <a:p>
            <a:fld id="{E4E8C9CD-E737-9845-B576-DD378EA94B2E}" type="datetimeFigureOut">
              <a:rPr lang="en-GB" smtClean="0"/>
              <a:pPr/>
              <a:t>23/06/2022</a:t>
            </a:fld>
            <a:endParaRPr lang="en-GB"/>
          </a:p>
        </p:txBody>
      </p:sp>
      <p:sp>
        <p:nvSpPr>
          <p:cNvPr id="6" name="Footer Placeholder 5">
            <a:extLst>
              <a:ext uri="{FF2B5EF4-FFF2-40B4-BE49-F238E27FC236}">
                <a16:creationId xmlns:a16="http://schemas.microsoft.com/office/drawing/2014/main" xmlns="" id="{1EFB1181-7EAD-43AD-E7A4-4081650FF3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D821ECEF-79BE-3A1F-03A1-22783AB44CCD}"/>
              </a:ext>
            </a:extLst>
          </p:cNvPr>
          <p:cNvSpPr>
            <a:spLocks noGrp="1"/>
          </p:cNvSpPr>
          <p:nvPr>
            <p:ph type="sldNum" sz="quarter" idx="12"/>
          </p:nvPr>
        </p:nvSpPr>
        <p:spPr/>
        <p:txBody>
          <a:bodyPr/>
          <a:lstStyle/>
          <a:p>
            <a:fld id="{D13F6E81-41A9-4840-9E8D-9E5EA503BFED}" type="slidenum">
              <a:rPr lang="en-GB" smtClean="0"/>
              <a:pPr/>
              <a:t>‹#›</a:t>
            </a:fld>
            <a:endParaRPr lang="en-GB"/>
          </a:p>
        </p:txBody>
      </p:sp>
    </p:spTree>
    <p:extLst>
      <p:ext uri="{BB962C8B-B14F-4D97-AF65-F5344CB8AC3E}">
        <p14:creationId xmlns:p14="http://schemas.microsoft.com/office/powerpoint/2010/main" xmlns="" val="267642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0B08D6-48A1-7626-1E2B-19CAD359240F}"/>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xmlns="" id="{FA781E49-E1F4-0448-63EF-49AC65FA27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F08CF0DD-BB93-F05A-FFDC-260C2E16B44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xmlns="" id="{D2182D8E-D5F4-0409-9AC5-6AB7E2D1EF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3E6F4177-A82A-FAE1-E25C-47E9487071C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xmlns="" id="{3C5833B2-4A0D-D0A2-0B03-316DFF5E6001}"/>
              </a:ext>
            </a:extLst>
          </p:cNvPr>
          <p:cNvSpPr>
            <a:spLocks noGrp="1"/>
          </p:cNvSpPr>
          <p:nvPr>
            <p:ph type="dt" sz="half" idx="10"/>
          </p:nvPr>
        </p:nvSpPr>
        <p:spPr/>
        <p:txBody>
          <a:bodyPr/>
          <a:lstStyle/>
          <a:p>
            <a:fld id="{E4E8C9CD-E737-9845-B576-DD378EA94B2E}" type="datetimeFigureOut">
              <a:rPr lang="en-GB" smtClean="0"/>
              <a:pPr/>
              <a:t>23/06/2022</a:t>
            </a:fld>
            <a:endParaRPr lang="en-GB"/>
          </a:p>
        </p:txBody>
      </p:sp>
      <p:sp>
        <p:nvSpPr>
          <p:cNvPr id="8" name="Footer Placeholder 7">
            <a:extLst>
              <a:ext uri="{FF2B5EF4-FFF2-40B4-BE49-F238E27FC236}">
                <a16:creationId xmlns:a16="http://schemas.microsoft.com/office/drawing/2014/main" xmlns="" id="{51DF5F11-65EE-9651-E2DD-E2D45A377C8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7FA66743-ABE3-6250-1236-C7301256BB26}"/>
              </a:ext>
            </a:extLst>
          </p:cNvPr>
          <p:cNvSpPr>
            <a:spLocks noGrp="1"/>
          </p:cNvSpPr>
          <p:nvPr>
            <p:ph type="sldNum" sz="quarter" idx="12"/>
          </p:nvPr>
        </p:nvSpPr>
        <p:spPr/>
        <p:txBody>
          <a:bodyPr/>
          <a:lstStyle/>
          <a:p>
            <a:fld id="{D13F6E81-41A9-4840-9E8D-9E5EA503BFED}" type="slidenum">
              <a:rPr lang="en-GB" smtClean="0"/>
              <a:pPr/>
              <a:t>‹#›</a:t>
            </a:fld>
            <a:endParaRPr lang="en-GB"/>
          </a:p>
        </p:txBody>
      </p:sp>
    </p:spTree>
    <p:extLst>
      <p:ext uri="{BB962C8B-B14F-4D97-AF65-F5344CB8AC3E}">
        <p14:creationId xmlns:p14="http://schemas.microsoft.com/office/powerpoint/2010/main" xmlns="" val="1604798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046D19-7594-4956-D5C4-12F74EB47730}"/>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xmlns="" id="{C31398BC-84F9-E5E7-F2BA-F0614AFE5377}"/>
              </a:ext>
            </a:extLst>
          </p:cNvPr>
          <p:cNvSpPr>
            <a:spLocks noGrp="1"/>
          </p:cNvSpPr>
          <p:nvPr>
            <p:ph type="dt" sz="half" idx="10"/>
          </p:nvPr>
        </p:nvSpPr>
        <p:spPr/>
        <p:txBody>
          <a:bodyPr/>
          <a:lstStyle/>
          <a:p>
            <a:fld id="{E4E8C9CD-E737-9845-B576-DD378EA94B2E}" type="datetimeFigureOut">
              <a:rPr lang="en-GB" smtClean="0"/>
              <a:pPr/>
              <a:t>23/06/2022</a:t>
            </a:fld>
            <a:endParaRPr lang="en-GB"/>
          </a:p>
        </p:txBody>
      </p:sp>
      <p:sp>
        <p:nvSpPr>
          <p:cNvPr id="4" name="Footer Placeholder 3">
            <a:extLst>
              <a:ext uri="{FF2B5EF4-FFF2-40B4-BE49-F238E27FC236}">
                <a16:creationId xmlns:a16="http://schemas.microsoft.com/office/drawing/2014/main" xmlns="" id="{51062BFC-ECD3-8C94-9E8F-AD91E180A7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5158A969-241A-E3F3-7762-538702A0F508}"/>
              </a:ext>
            </a:extLst>
          </p:cNvPr>
          <p:cNvSpPr>
            <a:spLocks noGrp="1"/>
          </p:cNvSpPr>
          <p:nvPr>
            <p:ph type="sldNum" sz="quarter" idx="12"/>
          </p:nvPr>
        </p:nvSpPr>
        <p:spPr/>
        <p:txBody>
          <a:bodyPr/>
          <a:lstStyle/>
          <a:p>
            <a:fld id="{D13F6E81-41A9-4840-9E8D-9E5EA503BFED}" type="slidenum">
              <a:rPr lang="en-GB" smtClean="0"/>
              <a:pPr/>
              <a:t>‹#›</a:t>
            </a:fld>
            <a:endParaRPr lang="en-GB"/>
          </a:p>
        </p:txBody>
      </p:sp>
    </p:spTree>
    <p:extLst>
      <p:ext uri="{BB962C8B-B14F-4D97-AF65-F5344CB8AC3E}">
        <p14:creationId xmlns:p14="http://schemas.microsoft.com/office/powerpoint/2010/main" xmlns="" val="2462137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1A97207-78F5-9D81-A79D-0CA874275137}"/>
              </a:ext>
            </a:extLst>
          </p:cNvPr>
          <p:cNvSpPr>
            <a:spLocks noGrp="1"/>
          </p:cNvSpPr>
          <p:nvPr>
            <p:ph type="dt" sz="half" idx="10"/>
          </p:nvPr>
        </p:nvSpPr>
        <p:spPr/>
        <p:txBody>
          <a:bodyPr/>
          <a:lstStyle/>
          <a:p>
            <a:fld id="{E4E8C9CD-E737-9845-B576-DD378EA94B2E}" type="datetimeFigureOut">
              <a:rPr lang="en-GB" smtClean="0"/>
              <a:pPr/>
              <a:t>23/06/2022</a:t>
            </a:fld>
            <a:endParaRPr lang="en-GB"/>
          </a:p>
        </p:txBody>
      </p:sp>
      <p:sp>
        <p:nvSpPr>
          <p:cNvPr id="3" name="Footer Placeholder 2">
            <a:extLst>
              <a:ext uri="{FF2B5EF4-FFF2-40B4-BE49-F238E27FC236}">
                <a16:creationId xmlns:a16="http://schemas.microsoft.com/office/drawing/2014/main" xmlns="" id="{E7000912-E4B8-4203-3C51-FFD98EF8984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9421777D-DC30-994D-A0B4-C2C39D67EDE1}"/>
              </a:ext>
            </a:extLst>
          </p:cNvPr>
          <p:cNvSpPr>
            <a:spLocks noGrp="1"/>
          </p:cNvSpPr>
          <p:nvPr>
            <p:ph type="sldNum" sz="quarter" idx="12"/>
          </p:nvPr>
        </p:nvSpPr>
        <p:spPr/>
        <p:txBody>
          <a:bodyPr/>
          <a:lstStyle/>
          <a:p>
            <a:fld id="{D13F6E81-41A9-4840-9E8D-9E5EA503BFED}" type="slidenum">
              <a:rPr lang="en-GB" smtClean="0"/>
              <a:pPr/>
              <a:t>‹#›</a:t>
            </a:fld>
            <a:endParaRPr lang="en-GB"/>
          </a:p>
        </p:txBody>
      </p:sp>
    </p:spTree>
    <p:extLst>
      <p:ext uri="{BB962C8B-B14F-4D97-AF65-F5344CB8AC3E}">
        <p14:creationId xmlns:p14="http://schemas.microsoft.com/office/powerpoint/2010/main" xmlns="" val="58729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6D314C-EF3F-6CD7-8830-C85C61C769E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xmlns="" id="{F322CDEB-6173-A594-270E-D40456D1EB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xmlns="" id="{DD66B3DD-3A27-8A20-811C-59EC9DB326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B714B5A5-4542-9AE5-BF77-84A5BFE264F3}"/>
              </a:ext>
            </a:extLst>
          </p:cNvPr>
          <p:cNvSpPr>
            <a:spLocks noGrp="1"/>
          </p:cNvSpPr>
          <p:nvPr>
            <p:ph type="dt" sz="half" idx="10"/>
          </p:nvPr>
        </p:nvSpPr>
        <p:spPr/>
        <p:txBody>
          <a:bodyPr/>
          <a:lstStyle/>
          <a:p>
            <a:fld id="{E4E8C9CD-E737-9845-B576-DD378EA94B2E}" type="datetimeFigureOut">
              <a:rPr lang="en-GB" smtClean="0"/>
              <a:pPr/>
              <a:t>23/06/2022</a:t>
            </a:fld>
            <a:endParaRPr lang="en-GB"/>
          </a:p>
        </p:txBody>
      </p:sp>
      <p:sp>
        <p:nvSpPr>
          <p:cNvPr id="6" name="Footer Placeholder 5">
            <a:extLst>
              <a:ext uri="{FF2B5EF4-FFF2-40B4-BE49-F238E27FC236}">
                <a16:creationId xmlns:a16="http://schemas.microsoft.com/office/drawing/2014/main" xmlns="" id="{EA7B55CF-EEBD-BC37-F1C7-B9FC48975E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F7E7356F-2C88-AB32-BE3E-D793751841DA}"/>
              </a:ext>
            </a:extLst>
          </p:cNvPr>
          <p:cNvSpPr>
            <a:spLocks noGrp="1"/>
          </p:cNvSpPr>
          <p:nvPr>
            <p:ph type="sldNum" sz="quarter" idx="12"/>
          </p:nvPr>
        </p:nvSpPr>
        <p:spPr/>
        <p:txBody>
          <a:bodyPr/>
          <a:lstStyle/>
          <a:p>
            <a:fld id="{D13F6E81-41A9-4840-9E8D-9E5EA503BFED}" type="slidenum">
              <a:rPr lang="en-GB" smtClean="0"/>
              <a:pPr/>
              <a:t>‹#›</a:t>
            </a:fld>
            <a:endParaRPr lang="en-GB"/>
          </a:p>
        </p:txBody>
      </p:sp>
    </p:spTree>
    <p:extLst>
      <p:ext uri="{BB962C8B-B14F-4D97-AF65-F5344CB8AC3E}">
        <p14:creationId xmlns:p14="http://schemas.microsoft.com/office/powerpoint/2010/main" xmlns="" val="3513714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97F366-B953-5AB1-9CB4-FE6778AB62A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xmlns="" id="{4D11D340-FE19-C620-9122-ED64D82300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0DCECD72-7611-CBC3-48AA-D13C1A9A4B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AE099193-7B65-59A7-04FB-C1DCF8919C78}"/>
              </a:ext>
            </a:extLst>
          </p:cNvPr>
          <p:cNvSpPr>
            <a:spLocks noGrp="1"/>
          </p:cNvSpPr>
          <p:nvPr>
            <p:ph type="dt" sz="half" idx="10"/>
          </p:nvPr>
        </p:nvSpPr>
        <p:spPr/>
        <p:txBody>
          <a:bodyPr/>
          <a:lstStyle/>
          <a:p>
            <a:fld id="{E4E8C9CD-E737-9845-B576-DD378EA94B2E}" type="datetimeFigureOut">
              <a:rPr lang="en-GB" smtClean="0"/>
              <a:pPr/>
              <a:t>23/06/2022</a:t>
            </a:fld>
            <a:endParaRPr lang="en-GB"/>
          </a:p>
        </p:txBody>
      </p:sp>
      <p:sp>
        <p:nvSpPr>
          <p:cNvPr id="6" name="Footer Placeholder 5">
            <a:extLst>
              <a:ext uri="{FF2B5EF4-FFF2-40B4-BE49-F238E27FC236}">
                <a16:creationId xmlns:a16="http://schemas.microsoft.com/office/drawing/2014/main" xmlns="" id="{ECECAFEF-565F-0E12-FE36-CC10964C8F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E2C2DC10-C0A3-4103-1F4A-B9333F017CA3}"/>
              </a:ext>
            </a:extLst>
          </p:cNvPr>
          <p:cNvSpPr>
            <a:spLocks noGrp="1"/>
          </p:cNvSpPr>
          <p:nvPr>
            <p:ph type="sldNum" sz="quarter" idx="12"/>
          </p:nvPr>
        </p:nvSpPr>
        <p:spPr/>
        <p:txBody>
          <a:bodyPr/>
          <a:lstStyle/>
          <a:p>
            <a:fld id="{D13F6E81-41A9-4840-9E8D-9E5EA503BFED}" type="slidenum">
              <a:rPr lang="en-GB" smtClean="0"/>
              <a:pPr/>
              <a:t>‹#›</a:t>
            </a:fld>
            <a:endParaRPr lang="en-GB"/>
          </a:p>
        </p:txBody>
      </p:sp>
    </p:spTree>
    <p:extLst>
      <p:ext uri="{BB962C8B-B14F-4D97-AF65-F5344CB8AC3E}">
        <p14:creationId xmlns:p14="http://schemas.microsoft.com/office/powerpoint/2010/main" xmlns="" val="1589415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158F115-92E0-8CCC-98B8-209FFFC01C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xmlns="" id="{C852FDE6-CB67-3CB3-C1AC-3D77AB9597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xmlns="" id="{4FA4A80E-D03B-F93E-D5A9-481DACD229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E8C9CD-E737-9845-B576-DD378EA94B2E}" type="datetimeFigureOut">
              <a:rPr lang="en-GB" smtClean="0"/>
              <a:pPr/>
              <a:t>23/06/2022</a:t>
            </a:fld>
            <a:endParaRPr lang="en-GB"/>
          </a:p>
        </p:txBody>
      </p:sp>
      <p:sp>
        <p:nvSpPr>
          <p:cNvPr id="5" name="Footer Placeholder 4">
            <a:extLst>
              <a:ext uri="{FF2B5EF4-FFF2-40B4-BE49-F238E27FC236}">
                <a16:creationId xmlns:a16="http://schemas.microsoft.com/office/drawing/2014/main" xmlns="" id="{2B17CDD7-168C-FBF5-A88E-96F569347B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9576BC23-1D2E-A6B4-7E29-F1545BB8FB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3F6E81-41A9-4840-9E8D-9E5EA503BFED}" type="slidenum">
              <a:rPr lang="en-GB" smtClean="0"/>
              <a:pPr/>
              <a:t>‹#›</a:t>
            </a:fld>
            <a:endParaRPr lang="en-GB"/>
          </a:p>
        </p:txBody>
      </p:sp>
    </p:spTree>
    <p:extLst>
      <p:ext uri="{BB962C8B-B14F-4D97-AF65-F5344CB8AC3E}">
        <p14:creationId xmlns:p14="http://schemas.microsoft.com/office/powerpoint/2010/main" xmlns="" val="3720632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18u.org.uk/" TargetMode="External"/><Relationship Id="rId2" Type="http://schemas.openxmlformats.org/officeDocument/2006/relationships/hyperlink" Target="https://www.18u.org.uk/shop-vip.html"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18u.org.uk/uploads/7/1/3/6/71362945/s357321019867460157_p27_i1_w1600.jpeg" TargetMode="External"/><Relationship Id="rId4" Type="http://schemas.openxmlformats.org/officeDocument/2006/relationships/hyperlink" Target="http://www.rans.org.uk/"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www.18u.org.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451FD8-B62F-132A-4DBF-A41E51D5111C}"/>
              </a:ext>
            </a:extLst>
          </p:cNvPr>
          <p:cNvSpPr>
            <a:spLocks noGrp="1"/>
          </p:cNvSpPr>
          <p:nvPr>
            <p:ph type="title"/>
          </p:nvPr>
        </p:nvSpPr>
        <p:spPr>
          <a:xfrm>
            <a:off x="838200" y="180623"/>
            <a:ext cx="10515600" cy="1324620"/>
          </a:xfrm>
        </p:spPr>
        <p:txBody>
          <a:bodyPr/>
          <a:lstStyle/>
          <a:p>
            <a:pPr algn="ctr"/>
            <a:r>
              <a:rPr lang="en-GB" dirty="0"/>
              <a:t>Introduction to session </a:t>
            </a:r>
          </a:p>
        </p:txBody>
      </p:sp>
      <p:sp>
        <p:nvSpPr>
          <p:cNvPr id="3" name="Content Placeholder 2">
            <a:extLst>
              <a:ext uri="{FF2B5EF4-FFF2-40B4-BE49-F238E27FC236}">
                <a16:creationId xmlns:a16="http://schemas.microsoft.com/office/drawing/2014/main" xmlns="" id="{EA1F19EE-4806-559C-5F4F-F855B98037CD}"/>
              </a:ext>
            </a:extLst>
          </p:cNvPr>
          <p:cNvSpPr>
            <a:spLocks noGrp="1"/>
          </p:cNvSpPr>
          <p:nvPr>
            <p:ph idx="1"/>
          </p:nvPr>
        </p:nvSpPr>
        <p:spPr>
          <a:xfrm>
            <a:off x="838200" y="1505243"/>
            <a:ext cx="10515600" cy="4671720"/>
          </a:xfrm>
        </p:spPr>
        <p:txBody>
          <a:bodyPr>
            <a:normAutofit lnSpcReduction="10000"/>
          </a:bodyPr>
          <a:lstStyle/>
          <a:p>
            <a:r>
              <a:rPr lang="en-GB" dirty="0"/>
              <a:t>Brief look at prevalence of CSA</a:t>
            </a:r>
          </a:p>
          <a:p>
            <a:r>
              <a:rPr lang="en-GB" dirty="0"/>
              <a:t>Discuss  experiences of 2 survivor led non-profit organisations based in Scotland. </a:t>
            </a:r>
          </a:p>
          <a:p>
            <a:r>
              <a:rPr lang="en-GB" dirty="0"/>
              <a:t>Share several case studies</a:t>
            </a:r>
          </a:p>
          <a:p>
            <a:r>
              <a:rPr lang="en-GB" dirty="0"/>
              <a:t>Findings from research about survivors’ experiences when seeking help from agencies</a:t>
            </a:r>
          </a:p>
          <a:p>
            <a:r>
              <a:rPr lang="en-GB" dirty="0"/>
              <a:t> Research about needs of young abuse survivors for confidential services. </a:t>
            </a:r>
          </a:p>
          <a:p>
            <a:r>
              <a:rPr lang="en-GB" dirty="0"/>
              <a:t>Talk about some problems faced by survivors and those trying to help</a:t>
            </a:r>
          </a:p>
          <a:p>
            <a:r>
              <a:rPr lang="en-GB" dirty="0"/>
              <a:t>What might help make change possible?</a:t>
            </a:r>
          </a:p>
        </p:txBody>
      </p:sp>
    </p:spTree>
    <p:extLst>
      <p:ext uri="{BB962C8B-B14F-4D97-AF65-F5344CB8AC3E}">
        <p14:creationId xmlns:p14="http://schemas.microsoft.com/office/powerpoint/2010/main" xmlns="" val="2781830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4ECAB8-24A1-838F-18B6-2389E98EA6EA}"/>
              </a:ext>
            </a:extLst>
          </p:cNvPr>
          <p:cNvSpPr>
            <a:spLocks noGrp="1"/>
          </p:cNvSpPr>
          <p:nvPr>
            <p:ph type="title"/>
          </p:nvPr>
        </p:nvSpPr>
        <p:spPr>
          <a:xfrm>
            <a:off x="838200" y="365126"/>
            <a:ext cx="10515600" cy="842786"/>
          </a:xfrm>
        </p:spPr>
        <p:txBody>
          <a:bodyPr/>
          <a:lstStyle/>
          <a:p>
            <a:pPr algn="ctr"/>
            <a:r>
              <a:rPr lang="en-GB" dirty="0"/>
              <a:t>Conclusions</a:t>
            </a:r>
          </a:p>
        </p:txBody>
      </p:sp>
      <p:sp>
        <p:nvSpPr>
          <p:cNvPr id="3" name="Content Placeholder 2">
            <a:extLst>
              <a:ext uri="{FF2B5EF4-FFF2-40B4-BE49-F238E27FC236}">
                <a16:creationId xmlns:a16="http://schemas.microsoft.com/office/drawing/2014/main" xmlns="" id="{0E5DE299-C91E-B393-28C3-A931C0CFCEEC}"/>
              </a:ext>
            </a:extLst>
          </p:cNvPr>
          <p:cNvSpPr>
            <a:spLocks noGrp="1"/>
          </p:cNvSpPr>
          <p:nvPr>
            <p:ph idx="1"/>
          </p:nvPr>
        </p:nvSpPr>
        <p:spPr>
          <a:xfrm>
            <a:off x="838200" y="1207912"/>
            <a:ext cx="10515600" cy="4969051"/>
          </a:xfrm>
        </p:spPr>
        <p:txBody>
          <a:bodyPr>
            <a:normAutofit/>
          </a:bodyPr>
          <a:lstStyle/>
          <a:p>
            <a:pPr algn="just"/>
            <a:r>
              <a:rPr lang="en-GB" dirty="0"/>
              <a:t>Young survivors silenced by lack of confidentiality and CP systems. Confidentiality key to disclosing. Particularly under 16’s and males. </a:t>
            </a:r>
          </a:p>
          <a:p>
            <a:pPr algn="just"/>
            <a:r>
              <a:rPr lang="en-GB" dirty="0"/>
              <a:t>With confidentiality young survivors can explore options, talk about abuse, stay in control, get help and end abuse. </a:t>
            </a:r>
          </a:p>
          <a:p>
            <a:pPr algn="just"/>
            <a:r>
              <a:rPr lang="en-GB" dirty="0"/>
              <a:t>Needs a shift in thinking about long-term needs of survivors rather than rushing and making things worse. Needs a power shift towards greater equality between young survivors  and professionals. </a:t>
            </a:r>
          </a:p>
          <a:p>
            <a:pPr algn="just"/>
            <a:r>
              <a:rPr lang="en-GB" dirty="0"/>
              <a:t>Young people need recognised as having knowledge, ability and wisdom to be actively involved in making decisions about their own lives, rather than needing others to make important decisions for them.</a:t>
            </a:r>
          </a:p>
          <a:p>
            <a:endParaRPr lang="en-GB" dirty="0"/>
          </a:p>
        </p:txBody>
      </p:sp>
    </p:spTree>
    <p:extLst>
      <p:ext uri="{BB962C8B-B14F-4D97-AF65-F5344CB8AC3E}">
        <p14:creationId xmlns:p14="http://schemas.microsoft.com/office/powerpoint/2010/main" xmlns="" val="2886871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0D73EB-59B8-9D8A-CAA7-90A1A47F81CD}"/>
              </a:ext>
            </a:extLst>
          </p:cNvPr>
          <p:cNvSpPr>
            <a:spLocks noGrp="1"/>
          </p:cNvSpPr>
          <p:nvPr>
            <p:ph type="title"/>
          </p:nvPr>
        </p:nvSpPr>
        <p:spPr>
          <a:xfrm>
            <a:off x="838200" y="1"/>
            <a:ext cx="10515600" cy="1117599"/>
          </a:xfrm>
        </p:spPr>
        <p:txBody>
          <a:bodyPr/>
          <a:lstStyle/>
          <a:p>
            <a:pPr algn="ctr"/>
            <a:r>
              <a:rPr lang="en-GB" dirty="0"/>
              <a:t>Quotes from young survivors</a:t>
            </a:r>
          </a:p>
        </p:txBody>
      </p:sp>
      <p:sp>
        <p:nvSpPr>
          <p:cNvPr id="3" name="Content Placeholder 2">
            <a:extLst>
              <a:ext uri="{FF2B5EF4-FFF2-40B4-BE49-F238E27FC236}">
                <a16:creationId xmlns:a16="http://schemas.microsoft.com/office/drawing/2014/main" xmlns="" id="{BAD5AF52-E6E2-7065-BFEF-8CABD0BCD841}"/>
              </a:ext>
            </a:extLst>
          </p:cNvPr>
          <p:cNvSpPr>
            <a:spLocks noGrp="1"/>
          </p:cNvSpPr>
          <p:nvPr>
            <p:ph idx="1"/>
          </p:nvPr>
        </p:nvSpPr>
        <p:spPr>
          <a:xfrm>
            <a:off x="838200" y="1117600"/>
            <a:ext cx="10721622" cy="5283200"/>
          </a:xfrm>
        </p:spPr>
        <p:txBody>
          <a:bodyPr>
            <a:normAutofit fontScale="77500" lnSpcReduction="20000"/>
          </a:bodyPr>
          <a:lstStyle/>
          <a:p>
            <a:pPr marL="0" indent="0" algn="just">
              <a:buNone/>
            </a:pPr>
            <a:r>
              <a:rPr lang="en-GB" sz="2900" cap="none" dirty="0">
                <a:latin typeface="Times New Roman" panose="02020603050405020304" pitchFamily="18" charset="0"/>
                <a:cs typeface="Times New Roman" panose="02020603050405020304" pitchFamily="18" charset="0"/>
              </a:rPr>
              <a:t>“It got back to my parents who were the problem. I ended up in care and that's worse” (boy, 15). </a:t>
            </a:r>
          </a:p>
          <a:p>
            <a:pPr marL="0" indent="0" algn="just">
              <a:buNone/>
            </a:pPr>
            <a:r>
              <a:rPr lang="en-GB" sz="2900" cap="none" dirty="0">
                <a:latin typeface="Times New Roman" panose="02020603050405020304" pitchFamily="18" charset="0"/>
                <a:cs typeface="Times New Roman" panose="02020603050405020304" pitchFamily="18" charset="0"/>
              </a:rPr>
              <a:t>“School, health, social work all took over my life. I got so depressed and had no privacy so I learned to stop talking to any of them” (girl, 16). </a:t>
            </a:r>
          </a:p>
          <a:p>
            <a:pPr marL="0" indent="0" algn="just">
              <a:buNone/>
            </a:pPr>
            <a:r>
              <a:rPr lang="en-GB" sz="2900" cap="none" dirty="0">
                <a:latin typeface="Times New Roman" panose="02020603050405020304" pitchFamily="18" charset="0"/>
                <a:cs typeface="Times New Roman" panose="02020603050405020304" pitchFamily="18" charset="0"/>
              </a:rPr>
              <a:t>“You feel like you've lost all control just like when you get abused” (girl, 17).</a:t>
            </a:r>
          </a:p>
          <a:p>
            <a:pPr marL="0" indent="0" algn="just">
              <a:buNone/>
            </a:pPr>
            <a:r>
              <a:rPr lang="en-GB" sz="2900" cap="none" dirty="0">
                <a:latin typeface="Times New Roman" panose="02020603050405020304" pitchFamily="18" charset="0"/>
                <a:cs typeface="Times New Roman" panose="02020603050405020304" pitchFamily="18" charset="0"/>
              </a:rPr>
              <a:t> “You can’t tell them anything because they write it down and share it with everyone without even asking. I went back to school and the teachers all knew. Nothing is private!” (girl, 13). </a:t>
            </a:r>
          </a:p>
          <a:p>
            <a:pPr marL="0" indent="0" algn="just">
              <a:buNone/>
            </a:pPr>
            <a:r>
              <a:rPr lang="en-GB" sz="2900" dirty="0">
                <a:latin typeface="Times New Roman" panose="02020603050405020304" pitchFamily="18" charset="0"/>
                <a:cs typeface="Times New Roman" panose="02020603050405020304" pitchFamily="18" charset="0"/>
              </a:rPr>
              <a:t>“I would never have told anyone as more than 15 staff could access information in my file or be told by other staff.” (girl, 16). </a:t>
            </a:r>
          </a:p>
          <a:p>
            <a:pPr marL="0" indent="0">
              <a:buNone/>
            </a:pPr>
            <a:r>
              <a:rPr lang="en-GB" sz="2900" dirty="0">
                <a:latin typeface="Times New Roman" panose="02020603050405020304" pitchFamily="18" charset="0"/>
                <a:cs typeface="Times New Roman" panose="02020603050405020304" pitchFamily="18" charset="0"/>
              </a:rPr>
              <a:t>“You can't say anything. It gets back to social work and used against you” (boy, 15) </a:t>
            </a:r>
          </a:p>
          <a:p>
            <a:pPr marL="0" indent="0">
              <a:buNone/>
            </a:pPr>
            <a:r>
              <a:rPr lang="en-GB" sz="2900" dirty="0">
                <a:latin typeface="Times New Roman" panose="02020603050405020304" pitchFamily="18" charset="0"/>
                <a:cs typeface="Times New Roman" panose="02020603050405020304" pitchFamily="18" charset="0"/>
              </a:rPr>
              <a:t>“You can't trust people especially not police, social work or teachers” (girl, 14). </a:t>
            </a:r>
          </a:p>
          <a:p>
            <a:pPr marL="0" indent="0">
              <a:buNone/>
            </a:pPr>
            <a:r>
              <a:rPr lang="en-GB" sz="2900" dirty="0">
                <a:latin typeface="Times New Roman" panose="02020603050405020304" pitchFamily="18" charset="0"/>
                <a:cs typeface="Times New Roman" panose="02020603050405020304" pitchFamily="18" charset="0"/>
              </a:rPr>
              <a:t>“I told my friend and she told school and they told social services, then social work got involved, and it was just awful” (girl, 15). </a:t>
            </a:r>
          </a:p>
          <a:p>
            <a:pPr marL="0" indent="0" algn="just">
              <a:buNone/>
            </a:pPr>
            <a:r>
              <a:rPr lang="en-GB" sz="2900" dirty="0">
                <a:latin typeface="Times New Roman" panose="02020603050405020304" pitchFamily="18" charset="0"/>
                <a:cs typeface="Times New Roman" panose="02020603050405020304" pitchFamily="18" charset="0"/>
              </a:rPr>
              <a:t>“It's my life, so why should someone else decide what happens with the things I tell them (girl, 14)</a:t>
            </a:r>
          </a:p>
          <a:p>
            <a:pPr marL="0" indent="0" algn="just">
              <a:buNone/>
            </a:pPr>
            <a:r>
              <a:rPr lang="en-GB" sz="2900" dirty="0">
                <a:latin typeface="Times New Roman" panose="02020603050405020304" pitchFamily="18" charset="0"/>
                <a:cs typeface="Times New Roman" panose="02020603050405020304" pitchFamily="18" charset="0"/>
              </a:rPr>
              <a:t>“When they share information, it goes too far damaging people and relationships. This has a serious effect on young people. It did me” (girl, 15). </a:t>
            </a:r>
          </a:p>
          <a:p>
            <a:pPr marL="0" indent="0" algn="just">
              <a:buNone/>
            </a:pPr>
            <a:endParaRPr lang="en-GB" sz="2900" cap="none" dirty="0">
              <a:latin typeface="Times New Roman" panose="02020603050405020304" pitchFamily="18" charset="0"/>
              <a:cs typeface="Times New Roman" panose="02020603050405020304" pitchFamily="18" charset="0"/>
            </a:endParaRPr>
          </a:p>
          <a:p>
            <a:pPr algn="just"/>
            <a:endParaRPr lang="en-GB" sz="2900" dirty="0">
              <a:latin typeface="Times New Roman" panose="02020603050405020304" pitchFamily="18"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xmlns="" val="601088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8B24E1-32DE-8587-597C-ECE06FCFEF8B}"/>
              </a:ext>
            </a:extLst>
          </p:cNvPr>
          <p:cNvSpPr>
            <a:spLocks noGrp="1"/>
          </p:cNvSpPr>
          <p:nvPr>
            <p:ph type="title"/>
          </p:nvPr>
        </p:nvSpPr>
        <p:spPr>
          <a:xfrm>
            <a:off x="838200" y="1"/>
            <a:ext cx="10515600" cy="1004710"/>
          </a:xfrm>
        </p:spPr>
        <p:txBody>
          <a:bodyPr/>
          <a:lstStyle/>
          <a:p>
            <a:pPr algn="ctr"/>
            <a:r>
              <a:rPr lang="en-GB" i="0" dirty="0"/>
              <a:t>Participatory Action Research 2012</a:t>
            </a:r>
            <a:endParaRPr lang="en-GB" dirty="0"/>
          </a:p>
        </p:txBody>
      </p:sp>
      <p:sp>
        <p:nvSpPr>
          <p:cNvPr id="3" name="Content Placeholder 2">
            <a:extLst>
              <a:ext uri="{FF2B5EF4-FFF2-40B4-BE49-F238E27FC236}">
                <a16:creationId xmlns:a16="http://schemas.microsoft.com/office/drawing/2014/main" xmlns="" id="{62394F78-9197-DD54-7436-AD54570401D2}"/>
              </a:ext>
            </a:extLst>
          </p:cNvPr>
          <p:cNvSpPr>
            <a:spLocks noGrp="1"/>
          </p:cNvSpPr>
          <p:nvPr>
            <p:ph idx="1"/>
          </p:nvPr>
        </p:nvSpPr>
        <p:spPr>
          <a:xfrm>
            <a:off x="838200" y="1095023"/>
            <a:ext cx="10515600" cy="5081940"/>
          </a:xfrm>
        </p:spPr>
        <p:txBody>
          <a:bodyPr>
            <a:normAutofit fontScale="92500" lnSpcReduction="20000"/>
          </a:bodyPr>
          <a:lstStyle/>
          <a:p>
            <a:pPr>
              <a:defRPr/>
            </a:pPr>
            <a:r>
              <a:rPr lang="en-US" dirty="0">
                <a:cs typeface="Times New Roman" panose="02020603050405020304" pitchFamily="18" charset="0"/>
              </a:rPr>
              <a:t>68 RA survivors involved: 12 Co-Researchers aged 22-60</a:t>
            </a:r>
          </a:p>
          <a:p>
            <a:pPr>
              <a:defRPr/>
            </a:pPr>
            <a:r>
              <a:rPr lang="en-US" dirty="0">
                <a:cs typeface="Times New Roman" panose="02020603050405020304" pitchFamily="18" charset="0"/>
              </a:rPr>
              <a:t>9 mental disability (PTSD, DID, Personality Disorder, Bipolar, Bulimia)</a:t>
            </a:r>
          </a:p>
          <a:p>
            <a:pPr>
              <a:defRPr/>
            </a:pPr>
            <a:r>
              <a:rPr lang="en-US" dirty="0">
                <a:cs typeface="Times New Roman" panose="02020603050405020304" pitchFamily="18" charset="0"/>
              </a:rPr>
              <a:t>6 physical disability (FGM, Bowel Disorder, kidney &amp; lung diseases)</a:t>
            </a:r>
          </a:p>
          <a:p>
            <a:pPr>
              <a:defRPr/>
            </a:pPr>
            <a:r>
              <a:rPr lang="en-US" dirty="0">
                <a:cs typeface="Times New Roman" panose="02020603050405020304" pitchFamily="18" charset="0"/>
              </a:rPr>
              <a:t>All low self-esteem, poor confidence, poor education</a:t>
            </a:r>
          </a:p>
          <a:p>
            <a:pPr>
              <a:defRPr/>
            </a:pPr>
            <a:r>
              <a:rPr lang="en-US" dirty="0">
                <a:cs typeface="Times New Roman" panose="02020603050405020304" pitchFamily="18" charset="0"/>
              </a:rPr>
              <a:t>All researchers empowered, gained confidence, expertise</a:t>
            </a:r>
          </a:p>
          <a:p>
            <a:r>
              <a:rPr lang="en-US" u="sng" dirty="0"/>
              <a:t>Results…..</a:t>
            </a:r>
          </a:p>
          <a:p>
            <a:r>
              <a:rPr lang="en-US" u="sng" dirty="0"/>
              <a:t>Needs</a:t>
            </a:r>
            <a:r>
              <a:rPr lang="en-US" dirty="0"/>
              <a:t> from agencies: Support, Awareness, To be believed </a:t>
            </a:r>
          </a:p>
          <a:p>
            <a:r>
              <a:rPr lang="en-US" u="sng" dirty="0"/>
              <a:t>Experienced</a:t>
            </a:r>
            <a:r>
              <a:rPr lang="en-US" dirty="0"/>
              <a:t> disbelief, low or no awareness, prejudice, rejection, fear.</a:t>
            </a:r>
          </a:p>
          <a:p>
            <a:r>
              <a:rPr lang="en-US" u="sng" dirty="0"/>
              <a:t>Service Quality</a:t>
            </a:r>
            <a:r>
              <a:rPr lang="en-US" dirty="0"/>
              <a:t>? Police, education, rape and domestic abuse services judged very poor </a:t>
            </a:r>
          </a:p>
          <a:p>
            <a:r>
              <a:rPr lang="en-US" dirty="0"/>
              <a:t>Health &amp; social services judged particularly poor </a:t>
            </a:r>
          </a:p>
          <a:p>
            <a:r>
              <a:rPr lang="en-US" dirty="0"/>
              <a:t>Fear and disbelief is embedded in agencies</a:t>
            </a:r>
            <a:endParaRPr lang="en-GB" dirty="0"/>
          </a:p>
          <a:p>
            <a:pPr>
              <a:defRPr/>
            </a:pPr>
            <a:endParaRPr lang="en-US" dirty="0">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xmlns="" val="163620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58EF80-C9F8-4B0A-F0ED-0E17E04EFDF1}"/>
              </a:ext>
            </a:extLst>
          </p:cNvPr>
          <p:cNvSpPr>
            <a:spLocks noGrp="1"/>
          </p:cNvSpPr>
          <p:nvPr>
            <p:ph type="title"/>
          </p:nvPr>
        </p:nvSpPr>
        <p:spPr/>
        <p:txBody>
          <a:bodyPr/>
          <a:lstStyle/>
          <a:p>
            <a:pPr algn="ctr"/>
            <a:r>
              <a:rPr lang="en-GB" dirty="0"/>
              <a:t>Survivors words</a:t>
            </a:r>
          </a:p>
        </p:txBody>
      </p:sp>
      <p:sp>
        <p:nvSpPr>
          <p:cNvPr id="3" name="Content Placeholder 2">
            <a:extLst>
              <a:ext uri="{FF2B5EF4-FFF2-40B4-BE49-F238E27FC236}">
                <a16:creationId xmlns:a16="http://schemas.microsoft.com/office/drawing/2014/main" xmlns="" id="{D1DBCCA6-C59D-C0CC-CE2C-B61EF72837C3}"/>
              </a:ext>
            </a:extLst>
          </p:cNvPr>
          <p:cNvSpPr>
            <a:spLocks noGrp="1"/>
          </p:cNvSpPr>
          <p:nvPr>
            <p:ph idx="1"/>
          </p:nvPr>
        </p:nvSpPr>
        <p:spPr>
          <a:xfrm>
            <a:off x="838200" y="1477108"/>
            <a:ext cx="10515600" cy="4699855"/>
          </a:xfrm>
        </p:spPr>
        <p:txBody>
          <a:bodyPr>
            <a:normAutofit fontScale="85000" lnSpcReduction="10000"/>
          </a:bodyPr>
          <a:lstStyle/>
          <a:p>
            <a:pPr marL="0" indent="0">
              <a:lnSpc>
                <a:spcPct val="120000"/>
              </a:lnSpc>
              <a:buNone/>
            </a:pPr>
            <a:r>
              <a:rPr lang="en-GB" altLang="en-US" dirty="0">
                <a:latin typeface="Times New Roman" panose="02020603050405020304" pitchFamily="18" charset="0"/>
                <a:cs typeface="Times New Roman" panose="02020603050405020304" pitchFamily="18" charset="0"/>
              </a:rPr>
              <a:t>“</a:t>
            </a:r>
            <a:r>
              <a:rPr lang="en-GB" altLang="ja-JP" dirty="0">
                <a:latin typeface="Times New Roman" panose="02020603050405020304" pitchFamily="18" charset="0"/>
                <a:cs typeface="Times New Roman" panose="02020603050405020304" pitchFamily="18" charset="0"/>
              </a:rPr>
              <a:t>How can we safeguard children from something that is not known about or recognised</a:t>
            </a:r>
            <a:r>
              <a:rPr lang="en-GB" altLang="en-US" dirty="0">
                <a:latin typeface="Times New Roman" panose="02020603050405020304" pitchFamily="18" charset="0"/>
                <a:cs typeface="Times New Roman" panose="02020603050405020304" pitchFamily="18" charset="0"/>
              </a:rPr>
              <a:t>”</a:t>
            </a:r>
            <a:r>
              <a:rPr lang="en-GB" altLang="ja-JP" dirty="0">
                <a:latin typeface="Times New Roman" panose="02020603050405020304" pitchFamily="18" charset="0"/>
                <a:cs typeface="Times New Roman" panose="02020603050405020304" pitchFamily="18" charset="0"/>
              </a:rPr>
              <a:t>.</a:t>
            </a:r>
            <a:endParaRPr lang="en-GB" altLang="en-US" dirty="0">
              <a:latin typeface="Times New Roman" panose="02020603050405020304" pitchFamily="18" charset="0"/>
              <a:cs typeface="Times New Roman" panose="02020603050405020304" pitchFamily="18" charset="0"/>
            </a:endParaRPr>
          </a:p>
          <a:p>
            <a:pPr marL="0" indent="0">
              <a:lnSpc>
                <a:spcPct val="120000"/>
              </a:lnSpc>
              <a:buNone/>
            </a:pPr>
            <a:r>
              <a:rPr lang="en-GB" altLang="en-US" dirty="0">
                <a:latin typeface="Times New Roman" panose="02020603050405020304" pitchFamily="18" charset="0"/>
                <a:cs typeface="Times New Roman" panose="02020603050405020304" pitchFamily="18" charset="0"/>
              </a:rPr>
              <a:t>“I was given ECT age 13. They diagnosed PTSD, at 16 a counsellor diagnosed FMS”</a:t>
            </a:r>
          </a:p>
          <a:p>
            <a:pPr marL="0" indent="0">
              <a:lnSpc>
                <a:spcPct val="120000"/>
              </a:lnSpc>
              <a:buNone/>
            </a:pPr>
            <a:r>
              <a:rPr lang="en-GB" altLang="en-US" dirty="0">
                <a:latin typeface="Times New Roman" panose="02020603050405020304" pitchFamily="18" charset="0"/>
                <a:cs typeface="Times New Roman" panose="02020603050405020304" pitchFamily="18" charset="0"/>
              </a:rPr>
              <a:t>“When I started to remember RA she didn't believe me. I was devastated. It is hard enough trying to cope with these very extreme memories without having professionals disbelieve”. </a:t>
            </a:r>
            <a:endParaRPr lang="en-GB"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“You become defined by everyone’s world view. Your life story becomes an allegation. You no longer have a mum and a dad they are now called perpetrators.”</a:t>
            </a:r>
          </a:p>
          <a:p>
            <a:pPr marL="0" indent="0">
              <a:buNone/>
            </a:pPr>
            <a:r>
              <a:rPr lang="en-GB" dirty="0">
                <a:latin typeface="Times New Roman" panose="02020603050405020304" pitchFamily="18" charset="0"/>
                <a:cs typeface="Times New Roman" panose="02020603050405020304" pitchFamily="18" charset="0"/>
              </a:rPr>
              <a:t>“There is so much fear around this. Workers fear for their jobs, professionals for their reputations and me for my life.” </a:t>
            </a:r>
            <a:endParaRPr lang="en-GB" b="1" dirty="0">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xmlns="" val="2643451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6D9435-48C7-4815-1C0F-95EE4B7D157B}"/>
              </a:ext>
            </a:extLst>
          </p:cNvPr>
          <p:cNvSpPr>
            <a:spLocks noGrp="1"/>
          </p:cNvSpPr>
          <p:nvPr>
            <p:ph type="title"/>
          </p:nvPr>
        </p:nvSpPr>
        <p:spPr/>
        <p:txBody>
          <a:bodyPr/>
          <a:lstStyle/>
          <a:p>
            <a:pPr algn="ctr"/>
            <a:r>
              <a:rPr lang="en-GB" dirty="0"/>
              <a:t>Conclusions</a:t>
            </a:r>
          </a:p>
        </p:txBody>
      </p:sp>
      <p:sp>
        <p:nvSpPr>
          <p:cNvPr id="3" name="Content Placeholder 2">
            <a:extLst>
              <a:ext uri="{FF2B5EF4-FFF2-40B4-BE49-F238E27FC236}">
                <a16:creationId xmlns:a16="http://schemas.microsoft.com/office/drawing/2014/main" xmlns="" id="{A4333B00-EAA1-E176-8D38-27518D5B5D56}"/>
              </a:ext>
            </a:extLst>
          </p:cNvPr>
          <p:cNvSpPr>
            <a:spLocks noGrp="1"/>
          </p:cNvSpPr>
          <p:nvPr>
            <p:ph idx="1"/>
          </p:nvPr>
        </p:nvSpPr>
        <p:spPr>
          <a:xfrm>
            <a:off x="838200" y="1491175"/>
            <a:ext cx="10515600" cy="4685788"/>
          </a:xfrm>
        </p:spPr>
        <p:txBody>
          <a:bodyPr>
            <a:normAutofit/>
          </a:bodyPr>
          <a:lstStyle/>
          <a:p>
            <a:r>
              <a:rPr lang="en-US" altLang="en-US" dirty="0"/>
              <a:t>PAR empowering for survivors with new skills, positive perceptions &amp; life opportunities being developed also a promising approach to achieving social change.</a:t>
            </a:r>
          </a:p>
          <a:p>
            <a:r>
              <a:rPr lang="en-US" altLang="en-US" dirty="0"/>
              <a:t>Survivors still suffer backlash of 1980-90’s and continued discourse around belief, memory and mental illness.</a:t>
            </a:r>
          </a:p>
          <a:p>
            <a:r>
              <a:rPr lang="en-US" altLang="en-US" dirty="0"/>
              <a:t>Low awareness of R.A. results in poor services &amp; silence… survivors reluctant to reveal histories due to negative reactions.</a:t>
            </a:r>
          </a:p>
          <a:p>
            <a:r>
              <a:rPr lang="en-US" altLang="en-US" dirty="0"/>
              <a:t>Only witnesses are abusers and survivors. Only survivors will try to tell, society needs to listen. Abusers will try to discredit, scare and silence anyone who tries to speak.</a:t>
            </a:r>
          </a:p>
          <a:p>
            <a:endParaRPr lang="en-GB" dirty="0"/>
          </a:p>
        </p:txBody>
      </p:sp>
    </p:spTree>
    <p:extLst>
      <p:ext uri="{BB962C8B-B14F-4D97-AF65-F5344CB8AC3E}">
        <p14:creationId xmlns:p14="http://schemas.microsoft.com/office/powerpoint/2010/main" xmlns="" val="3156021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944D51-CF13-2567-5FAD-5971F0B77E4C}"/>
              </a:ext>
            </a:extLst>
          </p:cNvPr>
          <p:cNvSpPr>
            <a:spLocks noGrp="1"/>
          </p:cNvSpPr>
          <p:nvPr>
            <p:ph type="title"/>
          </p:nvPr>
        </p:nvSpPr>
        <p:spPr/>
        <p:txBody>
          <a:bodyPr/>
          <a:lstStyle/>
          <a:p>
            <a:pPr algn="ctr"/>
            <a:r>
              <a:rPr lang="en-GB" dirty="0"/>
              <a:t>The problem</a:t>
            </a:r>
          </a:p>
        </p:txBody>
      </p:sp>
      <p:sp>
        <p:nvSpPr>
          <p:cNvPr id="3" name="Content Placeholder 2">
            <a:extLst>
              <a:ext uri="{FF2B5EF4-FFF2-40B4-BE49-F238E27FC236}">
                <a16:creationId xmlns:a16="http://schemas.microsoft.com/office/drawing/2014/main" xmlns="" id="{7A9E251C-2B9A-39CC-745C-DAA3D2386595}"/>
              </a:ext>
            </a:extLst>
          </p:cNvPr>
          <p:cNvSpPr>
            <a:spLocks noGrp="1"/>
          </p:cNvSpPr>
          <p:nvPr>
            <p:ph idx="1"/>
          </p:nvPr>
        </p:nvSpPr>
        <p:spPr>
          <a:xfrm>
            <a:off x="838200" y="1448972"/>
            <a:ext cx="10515600" cy="4727991"/>
          </a:xfrm>
        </p:spPr>
        <p:txBody>
          <a:bodyPr>
            <a:normAutofit fontScale="85000" lnSpcReduction="20000"/>
          </a:bodyPr>
          <a:lstStyle/>
          <a:p>
            <a:r>
              <a:rPr lang="en-GB" dirty="0"/>
              <a:t>Survivors can’t tell particularly young survivors. There is a massive distrust of social services, police and criminal justice and research shows services have low awareness, offer poor services and are inadequate </a:t>
            </a:r>
          </a:p>
          <a:p>
            <a:r>
              <a:rPr lang="en-GB" dirty="0"/>
              <a:t>CSA and RA are seldom stopped through reporting or  placing a child in “care”. In care vulnerable children are failed, targeted by organised abusers and further abused </a:t>
            </a:r>
          </a:p>
          <a:p>
            <a:r>
              <a:rPr lang="en-GB" dirty="0"/>
              <a:t>Prosecution rate in Scotland is really low showing that systems doesn’t work e.g. in 2017-18: there were </a:t>
            </a:r>
            <a:r>
              <a:rPr lang="en-GB" b="1" dirty="0"/>
              <a:t>2,136</a:t>
            </a:r>
            <a:r>
              <a:rPr lang="en-GB" dirty="0"/>
              <a:t> </a:t>
            </a:r>
            <a:r>
              <a:rPr lang="en-GB" b="1" dirty="0"/>
              <a:t>reported</a:t>
            </a:r>
            <a:r>
              <a:rPr lang="en-GB" dirty="0"/>
              <a:t> rapes resulting in </a:t>
            </a:r>
            <a:r>
              <a:rPr lang="en-GB" b="1" dirty="0"/>
              <a:t>247</a:t>
            </a:r>
            <a:r>
              <a:rPr lang="en-GB" dirty="0"/>
              <a:t> prosecutions: </a:t>
            </a:r>
            <a:r>
              <a:rPr lang="en-GB" b="1" dirty="0"/>
              <a:t>107</a:t>
            </a:r>
            <a:r>
              <a:rPr lang="en-GB" dirty="0"/>
              <a:t> convictions</a:t>
            </a:r>
          </a:p>
          <a:p>
            <a:r>
              <a:rPr lang="en-GB" dirty="0"/>
              <a:t>Survivors are further damaged by systems that are supposed to protect them (care, justice)</a:t>
            </a:r>
          </a:p>
          <a:p>
            <a:r>
              <a:rPr lang="en-GB" dirty="0"/>
              <a:t>Massive economical and human cost of this failure results in death, long-term illness, loss of earnings, lost relationships, loss to economy and cost of treating adult survivors while still creating the next generation of survivors through not protecting children now.</a:t>
            </a:r>
          </a:p>
          <a:p>
            <a:endParaRPr lang="en-GB" dirty="0"/>
          </a:p>
        </p:txBody>
      </p:sp>
    </p:spTree>
    <p:extLst>
      <p:ext uri="{BB962C8B-B14F-4D97-AF65-F5344CB8AC3E}">
        <p14:creationId xmlns:p14="http://schemas.microsoft.com/office/powerpoint/2010/main" xmlns="" val="2757256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393353-6C8E-E23A-D1C3-9CA022453472}"/>
              </a:ext>
            </a:extLst>
          </p:cNvPr>
          <p:cNvSpPr>
            <a:spLocks noGrp="1"/>
          </p:cNvSpPr>
          <p:nvPr>
            <p:ph type="title"/>
          </p:nvPr>
        </p:nvSpPr>
        <p:spPr>
          <a:xfrm>
            <a:off x="838200" y="365126"/>
            <a:ext cx="10515600" cy="786342"/>
          </a:xfrm>
        </p:spPr>
        <p:txBody>
          <a:bodyPr/>
          <a:lstStyle/>
          <a:p>
            <a:pPr algn="ctr"/>
            <a:r>
              <a:rPr lang="en-GB" dirty="0"/>
              <a:t>Part of the solution</a:t>
            </a:r>
          </a:p>
        </p:txBody>
      </p:sp>
      <p:sp>
        <p:nvSpPr>
          <p:cNvPr id="3" name="Content Placeholder 2">
            <a:extLst>
              <a:ext uri="{FF2B5EF4-FFF2-40B4-BE49-F238E27FC236}">
                <a16:creationId xmlns:a16="http://schemas.microsoft.com/office/drawing/2014/main" xmlns="" id="{76CEDF78-DCBE-96FF-1092-BE1928D4F0A8}"/>
              </a:ext>
            </a:extLst>
          </p:cNvPr>
          <p:cNvSpPr>
            <a:spLocks noGrp="1"/>
          </p:cNvSpPr>
          <p:nvPr>
            <p:ph idx="1"/>
          </p:nvPr>
        </p:nvSpPr>
        <p:spPr>
          <a:xfrm>
            <a:off x="838200" y="1151468"/>
            <a:ext cx="10515600" cy="5239985"/>
          </a:xfrm>
        </p:spPr>
        <p:txBody>
          <a:bodyPr>
            <a:normAutofit fontScale="92500" lnSpcReduction="20000"/>
          </a:bodyPr>
          <a:lstStyle/>
          <a:p>
            <a:pPr algn="just"/>
            <a:r>
              <a:rPr lang="en-GB" dirty="0"/>
              <a:t>Stop pretending that child protection and criminal justice works and begin to look at less harmful alternatives</a:t>
            </a:r>
          </a:p>
          <a:p>
            <a:pPr algn="just"/>
            <a:r>
              <a:rPr lang="en-GB" dirty="0"/>
              <a:t>Learn from the past through reviews and inquiries and start to investigate present abuse. </a:t>
            </a:r>
          </a:p>
          <a:p>
            <a:pPr algn="just"/>
            <a:r>
              <a:rPr lang="en-GB" dirty="0"/>
              <a:t>Work with agencies such as 18u and RANS and learn from them.</a:t>
            </a:r>
          </a:p>
          <a:p>
            <a:r>
              <a:rPr lang="en-GB" dirty="0"/>
              <a:t>Learn from survivors, the experts. More survivor research. Learn from abusers. They seem able to easily identify vulnerable children e.g. disabled, lonely, in care, etc and build relationships with them. </a:t>
            </a:r>
          </a:p>
          <a:p>
            <a:r>
              <a:rPr lang="en-GB" dirty="0"/>
              <a:t>Build relationships with vulnerable children before the abusers do it. Children need attention to thrive but are left vulnerable to predators.</a:t>
            </a:r>
          </a:p>
          <a:p>
            <a:r>
              <a:rPr lang="en-GB" dirty="0"/>
              <a:t>Give survivors confidential help when they need it. Build trusting relationships with them and between agencies especially survivor agencies who have the expertise.</a:t>
            </a:r>
          </a:p>
          <a:p>
            <a:r>
              <a:rPr lang="en-GB" dirty="0"/>
              <a:t>Deliver evidence-based abuse prevention programmes e.g. V.I.P.</a:t>
            </a:r>
            <a:r>
              <a:rPr lang="en-GB" altLang="en-US" dirty="0"/>
              <a:t> One of the most effective prevention programmes to date</a:t>
            </a:r>
            <a:endParaRPr lang="en-GB" dirty="0"/>
          </a:p>
          <a:p>
            <a:endParaRPr lang="en-GB" dirty="0"/>
          </a:p>
        </p:txBody>
      </p:sp>
    </p:spTree>
    <p:extLst>
      <p:ext uri="{BB962C8B-B14F-4D97-AF65-F5344CB8AC3E}">
        <p14:creationId xmlns:p14="http://schemas.microsoft.com/office/powerpoint/2010/main" xmlns="" val="3179214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59B134-0F87-AEA6-9370-328F3B0591B2}"/>
              </a:ext>
            </a:extLst>
          </p:cNvPr>
          <p:cNvSpPr>
            <a:spLocks noGrp="1"/>
          </p:cNvSpPr>
          <p:nvPr>
            <p:ph type="title"/>
          </p:nvPr>
        </p:nvSpPr>
        <p:spPr>
          <a:xfrm>
            <a:off x="838200" y="112543"/>
            <a:ext cx="10515600" cy="1153549"/>
          </a:xfrm>
        </p:spPr>
        <p:txBody>
          <a:bodyPr/>
          <a:lstStyle/>
          <a:p>
            <a:r>
              <a:rPr lang="en-GB" dirty="0"/>
              <a:t>Violence Is Preventable (V.I.P) Programme</a:t>
            </a:r>
          </a:p>
        </p:txBody>
      </p:sp>
      <p:sp>
        <p:nvSpPr>
          <p:cNvPr id="3" name="Content Placeholder 2">
            <a:extLst>
              <a:ext uri="{FF2B5EF4-FFF2-40B4-BE49-F238E27FC236}">
                <a16:creationId xmlns:a16="http://schemas.microsoft.com/office/drawing/2014/main" xmlns="" id="{C4A76A29-F1CF-25AD-3B67-140E885F6A80}"/>
              </a:ext>
            </a:extLst>
          </p:cNvPr>
          <p:cNvSpPr>
            <a:spLocks noGrp="1"/>
          </p:cNvSpPr>
          <p:nvPr>
            <p:ph idx="1"/>
          </p:nvPr>
        </p:nvSpPr>
        <p:spPr>
          <a:xfrm>
            <a:off x="838200" y="942536"/>
            <a:ext cx="10515600" cy="5514536"/>
          </a:xfrm>
        </p:spPr>
        <p:txBody>
          <a:bodyPr>
            <a:normAutofit fontScale="92500" lnSpcReduction="20000"/>
          </a:bodyPr>
          <a:lstStyle/>
          <a:p>
            <a:r>
              <a:rPr lang="en-GB" dirty="0"/>
              <a:t>Evidence-based abuse prevention programmes </a:t>
            </a:r>
          </a:p>
          <a:p>
            <a:r>
              <a:rPr lang="en-GB" dirty="0"/>
              <a:t>Resources: Games, videos, songs, quizzes, stories, workbooks age 3 to adult, adapted for disabilities</a:t>
            </a:r>
          </a:p>
          <a:p>
            <a:r>
              <a:rPr lang="en-GB" dirty="0"/>
              <a:t>Brings a ‘survivor perspective’ to school-based abuse prevention</a:t>
            </a:r>
          </a:p>
          <a:p>
            <a:r>
              <a:rPr lang="en-GB" dirty="0"/>
              <a:t>Aims: Prevent abuse &amp; violence. Increase knowledge &amp; understanding of safety, abuse and violence. Understand &amp; challenge root causes. Build relationships and encourage children to talk/share feelings and experiences of abuse and violence. Explore situations, options and alternatives. </a:t>
            </a:r>
          </a:p>
          <a:p>
            <a:r>
              <a:rPr lang="en-GB" dirty="0"/>
              <a:t>Effective @ primary prevention - increases knowledge of personal safety.</a:t>
            </a:r>
          </a:p>
          <a:p>
            <a:r>
              <a:rPr lang="en-GB" dirty="0"/>
              <a:t>Effective @ secondary prevention – children disclose abuse during and after receiving the programme.</a:t>
            </a:r>
          </a:p>
          <a:p>
            <a:r>
              <a:rPr lang="en-GB" dirty="0"/>
              <a:t>Effective at a deeper level – provides strategies for children to avoid abuse; raising the issue of abuse, increasing empathy; focus on victim, abuser, bystander to challenge and change attitudes.</a:t>
            </a:r>
          </a:p>
          <a:p>
            <a:r>
              <a:rPr lang="en-GB" dirty="0"/>
              <a:t>No negative impact</a:t>
            </a:r>
          </a:p>
          <a:p>
            <a:endParaRPr lang="en-GB" dirty="0"/>
          </a:p>
        </p:txBody>
      </p:sp>
    </p:spTree>
    <p:extLst>
      <p:ext uri="{BB962C8B-B14F-4D97-AF65-F5344CB8AC3E}">
        <p14:creationId xmlns:p14="http://schemas.microsoft.com/office/powerpoint/2010/main" xmlns="" val="3650495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B923D6-00A6-EAF2-3777-B56396682245}"/>
              </a:ext>
            </a:extLst>
          </p:cNvPr>
          <p:cNvSpPr>
            <a:spLocks noGrp="1"/>
          </p:cNvSpPr>
          <p:nvPr>
            <p:ph type="title"/>
          </p:nvPr>
        </p:nvSpPr>
        <p:spPr>
          <a:xfrm>
            <a:off x="838200" y="140677"/>
            <a:ext cx="10515600" cy="1153551"/>
          </a:xfrm>
        </p:spPr>
        <p:txBody>
          <a:bodyPr/>
          <a:lstStyle/>
          <a:p>
            <a:pPr algn="ctr"/>
            <a:r>
              <a:rPr lang="en-GB" dirty="0"/>
              <a:t>Mindset </a:t>
            </a:r>
          </a:p>
        </p:txBody>
      </p:sp>
      <p:sp>
        <p:nvSpPr>
          <p:cNvPr id="3" name="Content Placeholder 2">
            <a:extLst>
              <a:ext uri="{FF2B5EF4-FFF2-40B4-BE49-F238E27FC236}">
                <a16:creationId xmlns:a16="http://schemas.microsoft.com/office/drawing/2014/main" xmlns="" id="{BA34859D-7FD6-D912-0C37-2563A7FF60AD}"/>
              </a:ext>
            </a:extLst>
          </p:cNvPr>
          <p:cNvSpPr>
            <a:spLocks noGrp="1"/>
          </p:cNvSpPr>
          <p:nvPr>
            <p:ph idx="1"/>
          </p:nvPr>
        </p:nvSpPr>
        <p:spPr>
          <a:xfrm>
            <a:off x="838200" y="1167618"/>
            <a:ext cx="10515600" cy="5009345"/>
          </a:xfrm>
        </p:spPr>
        <p:txBody>
          <a:bodyPr>
            <a:normAutofit fontScale="85000" lnSpcReduction="10000"/>
          </a:bodyPr>
          <a:lstStyle/>
          <a:p>
            <a:r>
              <a:rPr lang="en-GB" altLang="en-US" dirty="0">
                <a:cs typeface="Times New Roman" panose="02020603050405020304" pitchFamily="18" charset="0"/>
              </a:rPr>
              <a:t>Specific &amp; explicit questions about harm/violence, “Has anyone ever hurt you?”</a:t>
            </a:r>
          </a:p>
          <a:p>
            <a:r>
              <a:rPr lang="en-GB" dirty="0">
                <a:cs typeface="Times New Roman" panose="02020603050405020304" pitchFamily="18" charset="0"/>
              </a:rPr>
              <a:t>Belief survivors always present. Expectation children </a:t>
            </a:r>
            <a:r>
              <a:rPr lang="en-GB" b="1" dirty="0">
                <a:cs typeface="Times New Roman" panose="02020603050405020304" pitchFamily="18" charset="0"/>
              </a:rPr>
              <a:t>will</a:t>
            </a:r>
            <a:r>
              <a:rPr lang="en-GB" dirty="0">
                <a:cs typeface="Times New Roman" panose="02020603050405020304" pitchFamily="18" charset="0"/>
              </a:rPr>
              <a:t> disclose. Confident to notice &amp; discuss disclosures.</a:t>
            </a:r>
          </a:p>
          <a:p>
            <a:r>
              <a:rPr lang="en-GB" altLang="en-US" dirty="0">
                <a:cs typeface="Times New Roman" panose="02020603050405020304" pitchFamily="18" charset="0"/>
              </a:rPr>
              <a:t>Disclosures received without judgement or blocking </a:t>
            </a:r>
            <a:endParaRPr lang="en-GB" dirty="0">
              <a:cs typeface="Times New Roman" panose="02020603050405020304" pitchFamily="18" charset="0"/>
            </a:endParaRPr>
          </a:p>
          <a:p>
            <a:r>
              <a:rPr lang="en-GB" dirty="0">
                <a:cs typeface="Times New Roman" panose="02020603050405020304" pitchFamily="18" charset="0"/>
              </a:rPr>
              <a:t>Active listening not controlling or saying to be quiet “Listen” Encouragement of story telling and disclosure. Encouragement to hear and empathise </a:t>
            </a:r>
          </a:p>
          <a:p>
            <a:r>
              <a:rPr lang="en-GB" dirty="0">
                <a:cs typeface="Times New Roman" panose="02020603050405020304" pitchFamily="18" charset="0"/>
              </a:rPr>
              <a:t>Wide abuse definition. </a:t>
            </a:r>
            <a:r>
              <a:rPr lang="en-GB" altLang="en-US" dirty="0">
                <a:cs typeface="Times New Roman" panose="02020603050405020304" pitchFamily="18" charset="0"/>
              </a:rPr>
              <a:t>Quieter children supported to tell </a:t>
            </a:r>
          </a:p>
          <a:p>
            <a:r>
              <a:rPr lang="en-GB" altLang="en-US" dirty="0">
                <a:cs typeface="Times New Roman" panose="02020603050405020304" pitchFamily="18" charset="0"/>
              </a:rPr>
              <a:t>Facilitation of ‘peer to peer’ talk  </a:t>
            </a:r>
          </a:p>
          <a:p>
            <a:pPr>
              <a:lnSpc>
                <a:spcPct val="80000"/>
              </a:lnSpc>
            </a:pPr>
            <a:r>
              <a:rPr lang="en-GB" altLang="en-US" dirty="0">
                <a:cs typeface="Times New Roman" panose="02020603050405020304" pitchFamily="18" charset="0"/>
              </a:rPr>
              <a:t>Space and time for longer stories and self discipline no active adult intervention</a:t>
            </a:r>
          </a:p>
          <a:p>
            <a:pPr>
              <a:lnSpc>
                <a:spcPct val="80000"/>
              </a:lnSpc>
            </a:pPr>
            <a:r>
              <a:rPr lang="en-GB" altLang="en-US" dirty="0">
                <a:cs typeface="Times New Roman" panose="02020603050405020304" pitchFamily="18" charset="0"/>
              </a:rPr>
              <a:t>Responses received without judgement, “that’s very interesting. Can you tell me more?” </a:t>
            </a:r>
          </a:p>
          <a:p>
            <a:pPr>
              <a:lnSpc>
                <a:spcPct val="80000"/>
              </a:lnSpc>
            </a:pPr>
            <a:r>
              <a:rPr lang="en-GB" altLang="en-US" dirty="0">
                <a:cs typeface="Times New Roman" panose="02020603050405020304" pitchFamily="18" charset="0"/>
              </a:rPr>
              <a:t>Validation of all viewpoints as right for individual child - no wrong answers</a:t>
            </a:r>
          </a:p>
          <a:p>
            <a:pPr>
              <a:lnSpc>
                <a:spcPct val="80000"/>
              </a:lnSpc>
            </a:pPr>
            <a:r>
              <a:rPr lang="en-GB" altLang="en-US" dirty="0">
                <a:cs typeface="Times New Roman" panose="02020603050405020304" pitchFamily="18" charset="0"/>
              </a:rPr>
              <a:t>Responses summarised to enable children to reach their own conclusions</a:t>
            </a:r>
          </a:p>
          <a:p>
            <a:endParaRPr lang="en-GB" dirty="0"/>
          </a:p>
        </p:txBody>
      </p:sp>
    </p:spTree>
    <p:extLst>
      <p:ext uri="{BB962C8B-B14F-4D97-AF65-F5344CB8AC3E}">
        <p14:creationId xmlns:p14="http://schemas.microsoft.com/office/powerpoint/2010/main" xmlns="" val="3571501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picture containing text, indoor, many, bunch&#10;&#10;Description automatically generated">
            <a:extLst>
              <a:ext uri="{FF2B5EF4-FFF2-40B4-BE49-F238E27FC236}">
                <a16:creationId xmlns:a16="http://schemas.microsoft.com/office/drawing/2014/main" xmlns="" id="{947204D7-69B5-1902-784F-53EE34506542}"/>
              </a:ext>
            </a:extLst>
          </p:cNvPr>
          <p:cNvPicPr>
            <a:picLocks noGrp="1" noChangeAspect="1"/>
          </p:cNvPicPr>
          <p:nvPr>
            <p:ph idx="1"/>
          </p:nvPr>
        </p:nvPicPr>
        <p:blipFill>
          <a:blip r:embed="rId2"/>
          <a:stretch>
            <a:fillRect/>
          </a:stretch>
        </p:blipFill>
        <p:spPr>
          <a:xfrm>
            <a:off x="815926" y="-829994"/>
            <a:ext cx="10972799" cy="7598357"/>
          </a:xfrm>
          <a:prstGeom prst="rect">
            <a:avLst/>
          </a:prstGeom>
        </p:spPr>
      </p:pic>
    </p:spTree>
    <p:extLst>
      <p:ext uri="{BB962C8B-B14F-4D97-AF65-F5344CB8AC3E}">
        <p14:creationId xmlns:p14="http://schemas.microsoft.com/office/powerpoint/2010/main" xmlns="" val="2417543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3FB692-7226-0240-A3DA-A7873E8FCB0E}"/>
              </a:ext>
            </a:extLst>
          </p:cNvPr>
          <p:cNvSpPr>
            <a:spLocks noGrp="1"/>
          </p:cNvSpPr>
          <p:nvPr>
            <p:ph type="title"/>
          </p:nvPr>
        </p:nvSpPr>
        <p:spPr>
          <a:xfrm>
            <a:off x="838200" y="1"/>
            <a:ext cx="10515600" cy="1222618"/>
          </a:xfrm>
        </p:spPr>
        <p:txBody>
          <a:bodyPr>
            <a:normAutofit/>
          </a:bodyPr>
          <a:lstStyle/>
          <a:p>
            <a:pPr algn="ctr"/>
            <a:r>
              <a:rPr lang="en-GB" i="0" dirty="0"/>
              <a:t>Prevalence of CSA/ORA/RA</a:t>
            </a:r>
          </a:p>
        </p:txBody>
      </p:sp>
      <p:sp>
        <p:nvSpPr>
          <p:cNvPr id="3" name="Content Placeholder 2">
            <a:extLst>
              <a:ext uri="{FF2B5EF4-FFF2-40B4-BE49-F238E27FC236}">
                <a16:creationId xmlns:a16="http://schemas.microsoft.com/office/drawing/2014/main" xmlns="" id="{47DFA3A8-209B-B349-88E1-C08731D120AE}"/>
              </a:ext>
            </a:extLst>
          </p:cNvPr>
          <p:cNvSpPr>
            <a:spLocks noGrp="1"/>
          </p:cNvSpPr>
          <p:nvPr>
            <p:ph idx="1"/>
          </p:nvPr>
        </p:nvSpPr>
        <p:spPr>
          <a:xfrm>
            <a:off x="838200" y="1406769"/>
            <a:ext cx="10515600" cy="4765431"/>
          </a:xfrm>
        </p:spPr>
        <p:txBody>
          <a:bodyPr>
            <a:normAutofit/>
          </a:bodyPr>
          <a:lstStyle/>
          <a:p>
            <a:r>
              <a:rPr lang="en-GB" sz="2400" dirty="0"/>
              <a:t>36% of girls and 23% of boys (</a:t>
            </a:r>
            <a:r>
              <a:rPr lang="en-GB" sz="2400" dirty="0" err="1"/>
              <a:t>Kloppen</a:t>
            </a:r>
            <a:r>
              <a:rPr lang="en-GB" sz="2400" dirty="0"/>
              <a:t> et al., 2016)</a:t>
            </a:r>
          </a:p>
          <a:p>
            <a:r>
              <a:rPr lang="en-GB" sz="2400" dirty="0"/>
              <a:t>girls 2/3 time more at risk (</a:t>
            </a:r>
            <a:r>
              <a:rPr lang="en-GB" sz="2400" dirty="0" err="1"/>
              <a:t>Stoltenborgh</a:t>
            </a:r>
            <a:r>
              <a:rPr lang="en-GB" sz="2400" dirty="0"/>
              <a:t> et al., 2011)</a:t>
            </a:r>
          </a:p>
          <a:p>
            <a:r>
              <a:rPr lang="en-GB" sz="2400" dirty="0"/>
              <a:t>21.1% of females and 9.7% males (Cyr et al., 2009) </a:t>
            </a:r>
          </a:p>
          <a:p>
            <a:r>
              <a:rPr lang="en-GB" sz="2400" dirty="0"/>
              <a:t>20% females and 11% males (</a:t>
            </a:r>
            <a:r>
              <a:rPr lang="en-GB" sz="2400" dirty="0" err="1"/>
              <a:t>Cawson</a:t>
            </a:r>
            <a:r>
              <a:rPr lang="en-GB" sz="2400" dirty="0"/>
              <a:t> et al., 2000) </a:t>
            </a:r>
          </a:p>
          <a:p>
            <a:r>
              <a:rPr lang="en-GB" sz="2400" dirty="0"/>
              <a:t>11.3% of 18-24-year olds (Radford et al., 2011) </a:t>
            </a:r>
          </a:p>
          <a:p>
            <a:r>
              <a:rPr lang="en-GB" sz="2400" dirty="0"/>
              <a:t>Globally, one in eight (12.7%) children</a:t>
            </a:r>
          </a:p>
          <a:p>
            <a:r>
              <a:rPr lang="en-GB" sz="2400" dirty="0"/>
              <a:t>Sexual exploitation by organised networks &gt;21% children in care. (Research review Scotland,  2015) </a:t>
            </a:r>
          </a:p>
          <a:p>
            <a:r>
              <a:rPr lang="en-GB" sz="2400" dirty="0"/>
              <a:t>Increase risk if in care/disabled (UK govt report 2022)</a:t>
            </a:r>
          </a:p>
          <a:p>
            <a:pPr marL="0" indent="0">
              <a:buNone/>
            </a:pPr>
            <a:endParaRPr lang="en-GB" dirty="0"/>
          </a:p>
          <a:p>
            <a:endParaRPr lang="en-GB" dirty="0"/>
          </a:p>
          <a:p>
            <a:endParaRPr lang="en-GB" dirty="0"/>
          </a:p>
        </p:txBody>
      </p:sp>
      <p:sp>
        <p:nvSpPr>
          <p:cNvPr id="4" name="Footer Placeholder 3">
            <a:extLst>
              <a:ext uri="{FF2B5EF4-FFF2-40B4-BE49-F238E27FC236}">
                <a16:creationId xmlns:a16="http://schemas.microsoft.com/office/drawing/2014/main" xmlns="" id="{0744D2DB-CE0A-C04B-B198-3D26228071D7}"/>
              </a:ext>
            </a:extLst>
          </p:cNvPr>
          <p:cNvSpPr>
            <a:spLocks noGrp="1"/>
          </p:cNvSpPr>
          <p:nvPr>
            <p:ph type="ftr" sz="quarter" idx="11"/>
          </p:nvPr>
        </p:nvSpPr>
        <p:spPr/>
        <p:txBody>
          <a:bodyPr/>
          <a:lstStyle/>
          <a:p>
            <a:r>
              <a:rPr lang="en-US" b="1" dirty="0"/>
              <a:t>3</a:t>
            </a:r>
          </a:p>
        </p:txBody>
      </p:sp>
      <p:sp>
        <p:nvSpPr>
          <p:cNvPr id="5" name="Slide Number Placeholder 4">
            <a:extLst>
              <a:ext uri="{FF2B5EF4-FFF2-40B4-BE49-F238E27FC236}">
                <a16:creationId xmlns:a16="http://schemas.microsoft.com/office/drawing/2014/main" xmlns="" id="{7C7DB3A2-43A6-A74E-8A0E-7046BD7276C3}"/>
              </a:ext>
            </a:extLst>
          </p:cNvPr>
          <p:cNvSpPr>
            <a:spLocks noGrp="1"/>
          </p:cNvSpPr>
          <p:nvPr>
            <p:ph type="sldNum" sz="quarter" idx="12"/>
          </p:nvPr>
        </p:nvSpPr>
        <p:spPr/>
        <p:txBody>
          <a:bodyPr/>
          <a:lstStyle/>
          <a:p>
            <a:fld id="{51845F5A-061D-4825-9AE9-D7794091C6CF}" type="slidenum">
              <a:rPr lang="en-US" smtClean="0"/>
              <a:pPr/>
              <a:t>2</a:t>
            </a:fld>
            <a:endParaRPr lang="en-US"/>
          </a:p>
        </p:txBody>
      </p:sp>
    </p:spTree>
    <p:extLst>
      <p:ext uri="{BB962C8B-B14F-4D97-AF65-F5344CB8AC3E}">
        <p14:creationId xmlns:p14="http://schemas.microsoft.com/office/powerpoint/2010/main" xmlns="" val="2362468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701D5E3-3BBD-6684-1DF1-53DC69C48773}"/>
              </a:ext>
            </a:extLst>
          </p:cNvPr>
          <p:cNvSpPr>
            <a:spLocks noGrp="1"/>
          </p:cNvSpPr>
          <p:nvPr>
            <p:ph type="title"/>
          </p:nvPr>
        </p:nvSpPr>
        <p:spPr>
          <a:xfrm>
            <a:off x="640080" y="325369"/>
            <a:ext cx="4368602" cy="1956841"/>
          </a:xfrm>
        </p:spPr>
        <p:txBody>
          <a:bodyPr anchor="b">
            <a:normAutofit/>
          </a:bodyPr>
          <a:lstStyle/>
          <a:p>
            <a:r>
              <a:rPr lang="en-GB" sz="5400" dirty="0"/>
              <a:t>Publications</a:t>
            </a:r>
          </a:p>
        </p:txBody>
      </p:sp>
      <p:sp>
        <p:nvSpPr>
          <p:cNvPr id="13" name="sketchy line">
            <a:extLst>
              <a:ext uri="{FF2B5EF4-FFF2-40B4-BE49-F238E27FC236}">
                <a16:creationId xmlns:a16="http://schemas.microsoft.com/office/drawing/2014/main" xmlns=""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xmlns="" id="{3088D681-20D6-695B-FEC0-F4A875D8B8F1}"/>
              </a:ext>
            </a:extLst>
          </p:cNvPr>
          <p:cNvSpPr>
            <a:spLocks noGrp="1"/>
          </p:cNvSpPr>
          <p:nvPr>
            <p:ph idx="1"/>
          </p:nvPr>
        </p:nvSpPr>
        <p:spPr>
          <a:xfrm>
            <a:off x="640080" y="2872899"/>
            <a:ext cx="4243589" cy="3320668"/>
          </a:xfrm>
        </p:spPr>
        <p:txBody>
          <a:bodyPr>
            <a:normAutofit/>
          </a:bodyPr>
          <a:lstStyle/>
          <a:p>
            <a:r>
              <a:rPr lang="en-US" sz="2200" dirty="0">
                <a:hlinkClick r:id="rId2"/>
              </a:rPr>
              <a:t>https://www.18u.org.uk/shop-vip.html</a:t>
            </a:r>
            <a:endParaRPr lang="en-US" sz="2200" dirty="0"/>
          </a:p>
          <a:p>
            <a:r>
              <a:rPr lang="en-US" sz="2200" dirty="0">
                <a:hlinkClick r:id="rId3"/>
              </a:rPr>
              <a:t>https://www.18u.org.uk/files--research.html</a:t>
            </a:r>
          </a:p>
          <a:p>
            <a:r>
              <a:rPr lang="en-US" sz="2200" dirty="0">
                <a:hlinkClick r:id="rId3"/>
              </a:rPr>
              <a:t>www.18u.org.uk</a:t>
            </a:r>
            <a:endParaRPr lang="en-US" sz="2200" dirty="0"/>
          </a:p>
          <a:p>
            <a:r>
              <a:rPr lang="en-US" sz="2200" dirty="0">
                <a:hlinkClick r:id="rId4"/>
              </a:rPr>
              <a:t>www.RANS.org.uk</a:t>
            </a:r>
            <a:endParaRPr lang="en-US" sz="2200" dirty="0"/>
          </a:p>
          <a:p>
            <a:endParaRPr lang="en-US" sz="2200" dirty="0"/>
          </a:p>
        </p:txBody>
      </p:sp>
      <p:pic>
        <p:nvPicPr>
          <p:cNvPr id="4" name="Picture 5">
            <a:hlinkClick r:id="rId5"/>
            <a:extLst>
              <a:ext uri="{FF2B5EF4-FFF2-40B4-BE49-F238E27FC236}">
                <a16:creationId xmlns:a16="http://schemas.microsoft.com/office/drawing/2014/main" xmlns="" id="{81DEC774-9E5A-51A4-0368-37B1B0DBB957}"/>
              </a:ext>
            </a:extLst>
          </p:cNvPr>
          <p:cNvPicPr>
            <a:picLocks noChangeAspect="1" noChangeArrowheads="1"/>
          </p:cNvPicPr>
          <p:nvPr/>
        </p:nvPicPr>
        <p:blipFill rotWithShape="1">
          <a:blip r:embed="rId6">
            <a:extLst>
              <a:ext uri="{28A0092B-C50C-407E-A947-70E740481C1C}">
                <a14:useLocalDpi xmlns:a14="http://schemas.microsoft.com/office/drawing/2010/main" xmlns="" val="0"/>
              </a:ext>
            </a:extLst>
          </a:blip>
          <a:srcRect t="25692" r="-1" b="7759"/>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59005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76CED9-52F2-4812-9C7D-0A1DABCEC46F}"/>
              </a:ext>
            </a:extLst>
          </p:cNvPr>
          <p:cNvSpPr>
            <a:spLocks noGrp="1"/>
          </p:cNvSpPr>
          <p:nvPr>
            <p:ph type="title"/>
          </p:nvPr>
        </p:nvSpPr>
        <p:spPr/>
        <p:txBody>
          <a:bodyPr>
            <a:normAutofit/>
          </a:bodyPr>
          <a:lstStyle/>
          <a:p>
            <a:pPr algn="ctr"/>
            <a:r>
              <a:rPr lang="en-GB" dirty="0"/>
              <a:t>Eighteen And Under (18u) </a:t>
            </a:r>
            <a:br>
              <a:rPr lang="en-GB" dirty="0"/>
            </a:br>
            <a:r>
              <a:rPr lang="en-GB" dirty="0">
                <a:hlinkClick r:id="rId2"/>
              </a:rPr>
              <a:t>www.18u.org.uk</a:t>
            </a:r>
            <a:endParaRPr lang="en-GB" dirty="0"/>
          </a:p>
        </p:txBody>
      </p:sp>
      <p:sp>
        <p:nvSpPr>
          <p:cNvPr id="3" name="Content Placeholder 2">
            <a:extLst>
              <a:ext uri="{FF2B5EF4-FFF2-40B4-BE49-F238E27FC236}">
                <a16:creationId xmlns:a16="http://schemas.microsoft.com/office/drawing/2014/main" xmlns="" id="{EB07FCF8-4005-A79A-2EFE-3B24DB86477A}"/>
              </a:ext>
            </a:extLst>
          </p:cNvPr>
          <p:cNvSpPr>
            <a:spLocks noGrp="1"/>
          </p:cNvSpPr>
          <p:nvPr>
            <p:ph idx="1"/>
          </p:nvPr>
        </p:nvSpPr>
        <p:spPr/>
        <p:txBody>
          <a:bodyPr/>
          <a:lstStyle/>
          <a:p>
            <a:r>
              <a:rPr lang="en-GB" dirty="0"/>
              <a:t>Non profit based in Scotland since 1994</a:t>
            </a:r>
          </a:p>
          <a:p>
            <a:r>
              <a:rPr lang="en-GB" dirty="0"/>
              <a:t>Highly confidential</a:t>
            </a:r>
          </a:p>
          <a:p>
            <a:r>
              <a:rPr lang="en-GB" dirty="0"/>
              <a:t>Child led, consultations, shadow management</a:t>
            </a:r>
          </a:p>
          <a:p>
            <a:r>
              <a:rPr lang="en-GB" dirty="0"/>
              <a:t>Long-term support &amp; information</a:t>
            </a:r>
          </a:p>
          <a:p>
            <a:r>
              <a:rPr lang="en-GB" dirty="0"/>
              <a:t>Online forum</a:t>
            </a:r>
          </a:p>
          <a:p>
            <a:r>
              <a:rPr lang="en-GB" dirty="0"/>
              <a:t>Research, awareness, lobbying</a:t>
            </a:r>
          </a:p>
          <a:p>
            <a:r>
              <a:rPr lang="en-GB" dirty="0"/>
              <a:t>Develop &amp; deliver evidence-based abuse prevention programmes (V.I.P. Programme)</a:t>
            </a:r>
          </a:p>
          <a:p>
            <a:endParaRPr lang="en-GB" dirty="0"/>
          </a:p>
        </p:txBody>
      </p:sp>
    </p:spTree>
    <p:extLst>
      <p:ext uri="{BB962C8B-B14F-4D97-AF65-F5344CB8AC3E}">
        <p14:creationId xmlns:p14="http://schemas.microsoft.com/office/powerpoint/2010/main" xmlns="" val="184593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BFAA58-FCE1-311D-2E32-4B08E463CECA}"/>
              </a:ext>
            </a:extLst>
          </p:cNvPr>
          <p:cNvSpPr>
            <a:spLocks noGrp="1"/>
          </p:cNvSpPr>
          <p:nvPr>
            <p:ph type="title"/>
          </p:nvPr>
        </p:nvSpPr>
        <p:spPr>
          <a:xfrm>
            <a:off x="838200" y="191911"/>
            <a:ext cx="10515600" cy="1253067"/>
          </a:xfrm>
        </p:spPr>
        <p:txBody>
          <a:bodyPr/>
          <a:lstStyle/>
          <a:p>
            <a:pPr algn="ctr"/>
            <a:r>
              <a:rPr lang="en-GB" dirty="0"/>
              <a:t>18u experiences</a:t>
            </a:r>
          </a:p>
        </p:txBody>
      </p:sp>
      <p:sp>
        <p:nvSpPr>
          <p:cNvPr id="3" name="Content Placeholder 2">
            <a:extLst>
              <a:ext uri="{FF2B5EF4-FFF2-40B4-BE49-F238E27FC236}">
                <a16:creationId xmlns:a16="http://schemas.microsoft.com/office/drawing/2014/main" xmlns="" id="{884F69FF-5FB9-6592-9522-0B901FBBB7D8}"/>
              </a:ext>
            </a:extLst>
          </p:cNvPr>
          <p:cNvSpPr>
            <a:spLocks noGrp="1"/>
          </p:cNvSpPr>
          <p:nvPr>
            <p:ph idx="1"/>
          </p:nvPr>
        </p:nvSpPr>
        <p:spPr>
          <a:xfrm>
            <a:off x="838200" y="1444978"/>
            <a:ext cx="10515600" cy="4731985"/>
          </a:xfrm>
        </p:spPr>
        <p:txBody>
          <a:bodyPr/>
          <a:lstStyle/>
          <a:p>
            <a:r>
              <a:rPr lang="en-GB" dirty="0"/>
              <a:t>Exploitation, trafficking, organised, ritual abuse</a:t>
            </a:r>
          </a:p>
          <a:p>
            <a:r>
              <a:rPr lang="en-GB" dirty="0"/>
              <a:t>Child protection ineffective</a:t>
            </a:r>
          </a:p>
          <a:p>
            <a:r>
              <a:rPr lang="en-GB" dirty="0"/>
              <a:t>Justice system ineffective and harmful to survivors</a:t>
            </a:r>
          </a:p>
          <a:p>
            <a:r>
              <a:rPr lang="en-GB" dirty="0"/>
              <a:t>Mothers/parents who try to disclose are high risk to lose custody (Mary’s story; Lyn’s story; Abbie’s story)</a:t>
            </a:r>
          </a:p>
          <a:p>
            <a:r>
              <a:rPr lang="en-GB" dirty="0"/>
              <a:t>Care system harmful and infiltrated with abuser networks (Lil’s story; Jane’s story)</a:t>
            </a:r>
          </a:p>
          <a:p>
            <a:endParaRPr lang="en-GB" dirty="0"/>
          </a:p>
        </p:txBody>
      </p:sp>
    </p:spTree>
    <p:extLst>
      <p:ext uri="{BB962C8B-B14F-4D97-AF65-F5344CB8AC3E}">
        <p14:creationId xmlns:p14="http://schemas.microsoft.com/office/powerpoint/2010/main" xmlns="" val="2534001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BFA376-7429-21D4-8A0A-9C1DFE06615E}"/>
              </a:ext>
            </a:extLst>
          </p:cNvPr>
          <p:cNvSpPr>
            <a:spLocks noGrp="1"/>
          </p:cNvSpPr>
          <p:nvPr>
            <p:ph type="title"/>
          </p:nvPr>
        </p:nvSpPr>
        <p:spPr/>
        <p:txBody>
          <a:bodyPr/>
          <a:lstStyle/>
          <a:p>
            <a:pPr algn="ctr"/>
            <a:r>
              <a:rPr lang="en-GB" dirty="0"/>
              <a:t>Ritual Abuse Network Scotland</a:t>
            </a:r>
          </a:p>
        </p:txBody>
      </p:sp>
      <p:sp>
        <p:nvSpPr>
          <p:cNvPr id="3" name="Content Placeholder 2">
            <a:extLst>
              <a:ext uri="{FF2B5EF4-FFF2-40B4-BE49-F238E27FC236}">
                <a16:creationId xmlns:a16="http://schemas.microsoft.com/office/drawing/2014/main" xmlns="" id="{E3B8232F-1FAA-3438-4CD2-E719B27428DB}"/>
              </a:ext>
            </a:extLst>
          </p:cNvPr>
          <p:cNvSpPr>
            <a:spLocks noGrp="1"/>
          </p:cNvSpPr>
          <p:nvPr>
            <p:ph idx="1"/>
          </p:nvPr>
        </p:nvSpPr>
        <p:spPr>
          <a:xfrm>
            <a:off x="838200" y="1817511"/>
            <a:ext cx="10515600" cy="4359452"/>
          </a:xfrm>
        </p:spPr>
        <p:txBody>
          <a:bodyPr/>
          <a:lstStyle/>
          <a:p>
            <a:r>
              <a:rPr lang="en-GB" dirty="0"/>
              <a:t>Non-profit based in Scotland since 2002 (due to 18u increased demand)</a:t>
            </a:r>
          </a:p>
          <a:p>
            <a:r>
              <a:rPr lang="en-GB" dirty="0"/>
              <a:t>Created by survivors for survivors</a:t>
            </a:r>
          </a:p>
          <a:p>
            <a:r>
              <a:rPr lang="en-GB" dirty="0"/>
              <a:t>Long-term practical and emotional support by phone, text, email, social media</a:t>
            </a:r>
          </a:p>
          <a:p>
            <a:r>
              <a:rPr lang="en-GB" dirty="0"/>
              <a:t>Online forum</a:t>
            </a:r>
          </a:p>
          <a:p>
            <a:r>
              <a:rPr lang="en-GB" b="1" dirty="0"/>
              <a:t>Not</a:t>
            </a:r>
            <a:r>
              <a:rPr lang="en-GB" dirty="0"/>
              <a:t> counselling, advice, therapy</a:t>
            </a:r>
          </a:p>
          <a:p>
            <a:r>
              <a:rPr lang="en-GB" dirty="0"/>
              <a:t>Research, awareness, training, publications</a:t>
            </a:r>
          </a:p>
          <a:p>
            <a:endParaRPr lang="en-GB" dirty="0"/>
          </a:p>
        </p:txBody>
      </p:sp>
    </p:spTree>
    <p:extLst>
      <p:ext uri="{BB962C8B-B14F-4D97-AF65-F5344CB8AC3E}">
        <p14:creationId xmlns:p14="http://schemas.microsoft.com/office/powerpoint/2010/main" xmlns="" val="2766154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36F54A-4BA2-6CA8-3CC5-C1BA8EEDDCFF}"/>
              </a:ext>
            </a:extLst>
          </p:cNvPr>
          <p:cNvSpPr>
            <a:spLocks noGrp="1"/>
          </p:cNvSpPr>
          <p:nvPr>
            <p:ph type="title"/>
          </p:nvPr>
        </p:nvSpPr>
        <p:spPr>
          <a:xfrm>
            <a:off x="838200" y="101601"/>
            <a:ext cx="10515600" cy="1185332"/>
          </a:xfrm>
        </p:spPr>
        <p:txBody>
          <a:bodyPr>
            <a:normAutofit/>
          </a:bodyPr>
          <a:lstStyle/>
          <a:p>
            <a:pPr algn="ctr"/>
            <a:r>
              <a:rPr lang="en-GB" dirty="0"/>
              <a:t>Experiences</a:t>
            </a:r>
          </a:p>
        </p:txBody>
      </p:sp>
      <p:sp>
        <p:nvSpPr>
          <p:cNvPr id="3" name="Content Placeholder 2">
            <a:extLst>
              <a:ext uri="{FF2B5EF4-FFF2-40B4-BE49-F238E27FC236}">
                <a16:creationId xmlns:a16="http://schemas.microsoft.com/office/drawing/2014/main" xmlns="" id="{BB2E914A-0FA8-EC48-683D-80D3E08FAF58}"/>
              </a:ext>
            </a:extLst>
          </p:cNvPr>
          <p:cNvSpPr>
            <a:spLocks noGrp="1"/>
          </p:cNvSpPr>
          <p:nvPr>
            <p:ph idx="1"/>
          </p:nvPr>
        </p:nvSpPr>
        <p:spPr>
          <a:xfrm>
            <a:off x="838200" y="1139484"/>
            <a:ext cx="10515600" cy="5037480"/>
          </a:xfrm>
        </p:spPr>
        <p:txBody>
          <a:bodyPr>
            <a:normAutofit/>
          </a:bodyPr>
          <a:lstStyle/>
          <a:p>
            <a:r>
              <a:rPr lang="en-GB" dirty="0"/>
              <a:t>Ignorance/ Fear/Denial/Cover ups…</a:t>
            </a:r>
          </a:p>
          <a:p>
            <a:r>
              <a:rPr lang="en-GB" dirty="0"/>
              <a:t>Myths: RA doesn’t exist……</a:t>
            </a:r>
          </a:p>
          <a:p>
            <a:r>
              <a:rPr lang="en-GB" dirty="0"/>
              <a:t>If it does exist… which it doesn’t… it only exists in Africa….</a:t>
            </a:r>
          </a:p>
          <a:p>
            <a:r>
              <a:rPr lang="en-GB" dirty="0"/>
              <a:t>There’s no evidence…..</a:t>
            </a:r>
          </a:p>
          <a:p>
            <a:r>
              <a:rPr lang="en-GB" dirty="0"/>
              <a:t>Survivors are dangerous/mentally ill/unstable……</a:t>
            </a:r>
          </a:p>
          <a:p>
            <a:r>
              <a:rPr lang="en-GB" dirty="0"/>
              <a:t>Abusers (if they exist) are dangerous……</a:t>
            </a:r>
          </a:p>
          <a:p>
            <a:r>
              <a:rPr lang="en-GB" dirty="0"/>
              <a:t>It is dangerous to support survivors…….</a:t>
            </a:r>
          </a:p>
        </p:txBody>
      </p:sp>
    </p:spTree>
    <p:extLst>
      <p:ext uri="{BB962C8B-B14F-4D97-AF65-F5344CB8AC3E}">
        <p14:creationId xmlns:p14="http://schemas.microsoft.com/office/powerpoint/2010/main" xmlns="" val="3335811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6214B1-2489-36F7-3673-35067FBC2BF2}"/>
              </a:ext>
            </a:extLst>
          </p:cNvPr>
          <p:cNvSpPr>
            <a:spLocks noGrp="1"/>
          </p:cNvSpPr>
          <p:nvPr>
            <p:ph type="title"/>
          </p:nvPr>
        </p:nvSpPr>
        <p:spPr>
          <a:xfrm>
            <a:off x="838200" y="140678"/>
            <a:ext cx="10515600" cy="1167618"/>
          </a:xfrm>
        </p:spPr>
        <p:txBody>
          <a:bodyPr/>
          <a:lstStyle/>
          <a:p>
            <a:pPr algn="ctr"/>
            <a:r>
              <a:rPr lang="en-GB" dirty="0"/>
              <a:t>Common Issues</a:t>
            </a:r>
          </a:p>
        </p:txBody>
      </p:sp>
      <p:sp>
        <p:nvSpPr>
          <p:cNvPr id="3" name="Content Placeholder 2">
            <a:extLst>
              <a:ext uri="{FF2B5EF4-FFF2-40B4-BE49-F238E27FC236}">
                <a16:creationId xmlns:a16="http://schemas.microsoft.com/office/drawing/2014/main" xmlns="" id="{884027E7-DA84-B1F1-6B8E-8B1E87D08430}"/>
              </a:ext>
            </a:extLst>
          </p:cNvPr>
          <p:cNvSpPr>
            <a:spLocks noGrp="1"/>
          </p:cNvSpPr>
          <p:nvPr>
            <p:ph idx="1"/>
          </p:nvPr>
        </p:nvSpPr>
        <p:spPr>
          <a:xfrm>
            <a:off x="838200" y="1209822"/>
            <a:ext cx="10515600" cy="4967141"/>
          </a:xfrm>
        </p:spPr>
        <p:txBody>
          <a:bodyPr>
            <a:normAutofit lnSpcReduction="10000"/>
          </a:bodyPr>
          <a:lstStyle/>
          <a:p>
            <a:r>
              <a:rPr lang="en-GB" dirty="0"/>
              <a:t>Abuse ongoing with or without awareness</a:t>
            </a:r>
          </a:p>
          <a:p>
            <a:r>
              <a:rPr lang="en-GB" dirty="0"/>
              <a:t>D.I.D.</a:t>
            </a:r>
          </a:p>
          <a:p>
            <a:r>
              <a:rPr lang="en-GB" dirty="0"/>
              <a:t>Programming/Mind control</a:t>
            </a:r>
          </a:p>
          <a:p>
            <a:r>
              <a:rPr lang="en-GB" dirty="0"/>
              <a:t>Complex belief systems/trust</a:t>
            </a:r>
          </a:p>
          <a:p>
            <a:r>
              <a:rPr lang="en-GB" dirty="0"/>
              <a:t>Disbelief</a:t>
            </a:r>
          </a:p>
          <a:p>
            <a:r>
              <a:rPr lang="en-GB" dirty="0"/>
              <a:t>Isolation</a:t>
            </a:r>
          </a:p>
          <a:p>
            <a:r>
              <a:rPr lang="en-GB" dirty="0"/>
              <a:t>Threats/fear</a:t>
            </a:r>
          </a:p>
          <a:p>
            <a:r>
              <a:rPr lang="en-GB" dirty="0"/>
              <a:t>Abusers highly organised/have huge power (Rik’s story)</a:t>
            </a:r>
          </a:p>
          <a:p>
            <a:r>
              <a:rPr lang="en-GB" dirty="0"/>
              <a:t>Powerful people involved. Government/police/etc </a:t>
            </a:r>
          </a:p>
          <a:p>
            <a:r>
              <a:rPr lang="en-GB" dirty="0"/>
              <a:t>They know everything: There is a magical/mystical element</a:t>
            </a:r>
          </a:p>
          <a:p>
            <a:endParaRPr lang="en-GB" dirty="0"/>
          </a:p>
          <a:p>
            <a:pPr marL="0" indent="0">
              <a:buNone/>
            </a:pPr>
            <a:endParaRPr lang="en-GB" dirty="0"/>
          </a:p>
        </p:txBody>
      </p:sp>
    </p:spTree>
    <p:extLst>
      <p:ext uri="{BB962C8B-B14F-4D97-AF65-F5344CB8AC3E}">
        <p14:creationId xmlns:p14="http://schemas.microsoft.com/office/powerpoint/2010/main" xmlns="" val="1410795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C459BC-0FAD-0EFD-DE09-EAA2D391BDD5}"/>
              </a:ext>
            </a:extLst>
          </p:cNvPr>
          <p:cNvSpPr>
            <a:spLocks noGrp="1"/>
          </p:cNvSpPr>
          <p:nvPr>
            <p:ph type="title"/>
          </p:nvPr>
        </p:nvSpPr>
        <p:spPr>
          <a:xfrm>
            <a:off x="598311" y="0"/>
            <a:ext cx="10755489" cy="681037"/>
          </a:xfrm>
        </p:spPr>
        <p:txBody>
          <a:bodyPr>
            <a:normAutofit fontScale="90000"/>
          </a:bodyPr>
          <a:lstStyle/>
          <a:p>
            <a:pPr algn="ctr"/>
            <a:r>
              <a:rPr lang="en-GB" dirty="0"/>
              <a:t>Young survivors Research (n=140)</a:t>
            </a:r>
          </a:p>
        </p:txBody>
      </p:sp>
      <p:sp>
        <p:nvSpPr>
          <p:cNvPr id="3" name="Content Placeholder 2">
            <a:extLst>
              <a:ext uri="{FF2B5EF4-FFF2-40B4-BE49-F238E27FC236}">
                <a16:creationId xmlns:a16="http://schemas.microsoft.com/office/drawing/2014/main" xmlns="" id="{AC9EE624-159A-1ABB-88B2-D3DD9B6C67FA}"/>
              </a:ext>
            </a:extLst>
          </p:cNvPr>
          <p:cNvSpPr>
            <a:spLocks noGrp="1"/>
          </p:cNvSpPr>
          <p:nvPr>
            <p:ph idx="1"/>
          </p:nvPr>
        </p:nvSpPr>
        <p:spPr>
          <a:xfrm>
            <a:off x="462843" y="767644"/>
            <a:ext cx="11130845" cy="5409319"/>
          </a:xfrm>
        </p:spPr>
        <p:txBody>
          <a:bodyPr>
            <a:normAutofit fontScale="92500" lnSpcReduction="20000"/>
          </a:bodyPr>
          <a:lstStyle/>
          <a:p>
            <a:pPr>
              <a:spcAft>
                <a:spcPts val="600"/>
              </a:spcAft>
            </a:pPr>
            <a:r>
              <a:rPr lang="en-US" dirty="0"/>
              <a:t>8 Co-researcher, </a:t>
            </a:r>
            <a:r>
              <a:rPr lang="en-US" dirty="0" err="1"/>
              <a:t>mhp’s</a:t>
            </a:r>
            <a:r>
              <a:rPr lang="en-US" dirty="0"/>
              <a:t>, disability, low self-esteem: empowered, increased skilled, self-confidence, trust, disclosed abuse, reduced isolation</a:t>
            </a:r>
          </a:p>
          <a:p>
            <a:pPr marL="0" indent="0">
              <a:spcAft>
                <a:spcPts val="600"/>
              </a:spcAft>
              <a:buNone/>
            </a:pPr>
            <a:r>
              <a:rPr lang="en-US" u="sng" dirty="0"/>
              <a:t>Why not tell?</a:t>
            </a:r>
          </a:p>
          <a:p>
            <a:pPr>
              <a:spcAft>
                <a:spcPts val="600"/>
              </a:spcAft>
            </a:pPr>
            <a:r>
              <a:rPr lang="en-US" dirty="0"/>
              <a:t>Don’t want authorities to know(n=49): Don’t want parents to know (n=33)</a:t>
            </a:r>
          </a:p>
          <a:p>
            <a:pPr>
              <a:spcAft>
                <a:spcPts val="600"/>
              </a:spcAft>
            </a:pPr>
            <a:r>
              <a:rPr lang="en-US" dirty="0"/>
              <a:t>Don’t trust anyone (n=32): Worried about what will happen (n=27)</a:t>
            </a:r>
          </a:p>
          <a:p>
            <a:pPr>
              <a:spcAft>
                <a:spcPts val="600"/>
              </a:spcAft>
            </a:pPr>
            <a:r>
              <a:rPr lang="en-US" dirty="0"/>
              <a:t>Scared (n=18)</a:t>
            </a:r>
          </a:p>
          <a:p>
            <a:pPr marL="0" indent="0">
              <a:buNone/>
            </a:pPr>
            <a:r>
              <a:rPr lang="en-GB" u="sng" dirty="0"/>
              <a:t>Views on confidentiality</a:t>
            </a:r>
          </a:p>
          <a:p>
            <a:r>
              <a:rPr lang="en-GB" dirty="0"/>
              <a:t>100% - current confidentiality insufficient 				</a:t>
            </a:r>
          </a:p>
          <a:p>
            <a:r>
              <a:rPr lang="en-GB" dirty="0"/>
              <a:t>77% - (n=106) want total confidentiality </a:t>
            </a:r>
          </a:p>
          <a:p>
            <a:r>
              <a:rPr lang="en-GB" dirty="0"/>
              <a:t>90% - (n=45) of under 16’s and males want total confidentiality</a:t>
            </a:r>
          </a:p>
          <a:p>
            <a:r>
              <a:rPr lang="en-GB" dirty="0"/>
              <a:t>14% - (n=19) want almost total confidentiality 			</a:t>
            </a:r>
          </a:p>
          <a:p>
            <a:r>
              <a:rPr lang="en-GB" dirty="0"/>
              <a:t>9% - (n=15) want higher confidentiality than they currently receive</a:t>
            </a:r>
          </a:p>
          <a:p>
            <a:endParaRPr lang="en-GB" dirty="0"/>
          </a:p>
        </p:txBody>
      </p:sp>
    </p:spTree>
    <p:extLst>
      <p:ext uri="{BB962C8B-B14F-4D97-AF65-F5344CB8AC3E}">
        <p14:creationId xmlns:p14="http://schemas.microsoft.com/office/powerpoint/2010/main" xmlns="" val="3857481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244EDD-C960-655B-6E17-2A8F6E2E55C8}"/>
              </a:ext>
            </a:extLst>
          </p:cNvPr>
          <p:cNvSpPr>
            <a:spLocks noGrp="1"/>
          </p:cNvSpPr>
          <p:nvPr>
            <p:ph type="title"/>
          </p:nvPr>
        </p:nvSpPr>
        <p:spPr>
          <a:xfrm>
            <a:off x="838200" y="-124177"/>
            <a:ext cx="10515600" cy="1298222"/>
          </a:xfrm>
        </p:spPr>
        <p:txBody>
          <a:bodyPr/>
          <a:lstStyle/>
          <a:p>
            <a:pPr algn="ctr"/>
            <a:r>
              <a:rPr lang="en-GB" dirty="0"/>
              <a:t>Experience of needing to talk (n=140)</a:t>
            </a:r>
          </a:p>
        </p:txBody>
      </p:sp>
      <p:sp>
        <p:nvSpPr>
          <p:cNvPr id="3" name="Content Placeholder 2">
            <a:extLst>
              <a:ext uri="{FF2B5EF4-FFF2-40B4-BE49-F238E27FC236}">
                <a16:creationId xmlns:a16="http://schemas.microsoft.com/office/drawing/2014/main" xmlns="" id="{F60B4B6A-5D5F-C228-6F53-3684DF58B95E}"/>
              </a:ext>
            </a:extLst>
          </p:cNvPr>
          <p:cNvSpPr>
            <a:spLocks noGrp="1"/>
          </p:cNvSpPr>
          <p:nvPr>
            <p:ph idx="1"/>
          </p:nvPr>
        </p:nvSpPr>
        <p:spPr>
          <a:xfrm>
            <a:off x="711201" y="970844"/>
            <a:ext cx="10780888" cy="5294489"/>
          </a:xfrm>
        </p:spPr>
        <p:txBody>
          <a:bodyPr>
            <a:normAutofit/>
          </a:bodyPr>
          <a:lstStyle/>
          <a:p>
            <a:r>
              <a:rPr lang="en-GB" u="sng" dirty="0"/>
              <a:t>96 remained silent</a:t>
            </a:r>
            <a:r>
              <a:rPr lang="en-GB" dirty="0"/>
              <a:t>: 81% feared the consequences, 30% feared loss of privacy, 24% feared a loss of control, 7% were protecting abuser, 5% had no one to trust</a:t>
            </a:r>
          </a:p>
          <a:p>
            <a:r>
              <a:rPr lang="en-GB" u="sng" dirty="0"/>
              <a:t>44 had their confidentiality breached after they thought they could talk in confidence (17 retracted abuse allegation): </a:t>
            </a:r>
            <a:r>
              <a:rPr lang="en-GB" dirty="0"/>
              <a:t>35% fear consequences, 17% lost privacy, 16% lost all trust, 8% lost control, 6% protected abusers</a:t>
            </a:r>
          </a:p>
          <a:p>
            <a:r>
              <a:rPr lang="en-GB" u="sng" dirty="0"/>
              <a:t>42 had experienced confidentiality (18u): </a:t>
            </a:r>
            <a:r>
              <a:rPr lang="en-GB" dirty="0"/>
              <a:t>71% had been able to openly talk about abuse, 48% build trust, 33% stayed in control, 28% were able to explore options, 24% were able to get abuse stopped, 24% had time to think, 14% felt respected, 12% felt less isolated</a:t>
            </a:r>
          </a:p>
          <a:p>
            <a:endParaRPr lang="en-GB" dirty="0"/>
          </a:p>
        </p:txBody>
      </p:sp>
    </p:spTree>
    <p:extLst>
      <p:ext uri="{BB962C8B-B14F-4D97-AF65-F5344CB8AC3E}">
        <p14:creationId xmlns:p14="http://schemas.microsoft.com/office/powerpoint/2010/main" xmlns="" val="24601585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25702</TotalTime>
  <Words>1927</Words>
  <Application>Microsoft Office PowerPoint</Application>
  <PresentationFormat>Custom</PresentationFormat>
  <Paragraphs>155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Introduction to session </vt:lpstr>
      <vt:lpstr>Prevalence of CSA/ORA/RA</vt:lpstr>
      <vt:lpstr>Eighteen And Under (18u)  www.18u.org.uk</vt:lpstr>
      <vt:lpstr>18u experiences</vt:lpstr>
      <vt:lpstr>Ritual Abuse Network Scotland</vt:lpstr>
      <vt:lpstr>Experiences</vt:lpstr>
      <vt:lpstr>Common Issues</vt:lpstr>
      <vt:lpstr>Young survivors Research (n=140)</vt:lpstr>
      <vt:lpstr>Experience of needing to talk (n=140)</vt:lpstr>
      <vt:lpstr>Conclusions</vt:lpstr>
      <vt:lpstr>Quotes from young survivors</vt:lpstr>
      <vt:lpstr>Participatory Action Research 2012</vt:lpstr>
      <vt:lpstr>Survivors words</vt:lpstr>
      <vt:lpstr>Conclusions</vt:lpstr>
      <vt:lpstr>The problem</vt:lpstr>
      <vt:lpstr>Part of the solution</vt:lpstr>
      <vt:lpstr>Violence Is Preventable (V.I.P) Programme</vt:lpstr>
      <vt:lpstr>Mindset </vt:lpstr>
      <vt:lpstr>Slide 19</vt:lpstr>
      <vt:lpstr>Publications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Laurie Matthew</dc:creator>
  <cp:lastModifiedBy>neile</cp:lastModifiedBy>
  <cp:revision>19</cp:revision>
  <cp:lastPrinted>2022-05-21T14:42:33Z</cp:lastPrinted>
  <dcterms:created xsi:type="dcterms:W3CDTF">2022-05-01T20:28:53Z</dcterms:created>
  <dcterms:modified xsi:type="dcterms:W3CDTF">2022-06-24T03:35:17Z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