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4"/>
  </p:notesMasterIdLst>
  <p:sldIdLst>
    <p:sldId id="256" r:id="rId2"/>
    <p:sldId id="257" r:id="rId3"/>
    <p:sldId id="621" r:id="rId4"/>
    <p:sldId id="258" r:id="rId5"/>
    <p:sldId id="622" r:id="rId6"/>
    <p:sldId id="624" r:id="rId7"/>
    <p:sldId id="625" r:id="rId8"/>
    <p:sldId id="644" r:id="rId9"/>
    <p:sldId id="272" r:id="rId10"/>
    <p:sldId id="623" r:id="rId11"/>
    <p:sldId id="501" r:id="rId12"/>
    <p:sldId id="641" r:id="rId13"/>
    <p:sldId id="499" r:id="rId14"/>
    <p:sldId id="291" r:id="rId15"/>
    <p:sldId id="642" r:id="rId16"/>
    <p:sldId id="492" r:id="rId17"/>
    <p:sldId id="493" r:id="rId18"/>
    <p:sldId id="494" r:id="rId19"/>
    <p:sldId id="292" r:id="rId20"/>
    <p:sldId id="495" r:id="rId21"/>
    <p:sldId id="259" r:id="rId22"/>
    <p:sldId id="500" r:id="rId23"/>
    <p:sldId id="298" r:id="rId24"/>
    <p:sldId id="265" r:id="rId25"/>
    <p:sldId id="294" r:id="rId26"/>
    <p:sldId id="639" r:id="rId27"/>
    <p:sldId id="299" r:id="rId28"/>
    <p:sldId id="279" r:id="rId29"/>
    <p:sldId id="295" r:id="rId30"/>
    <p:sldId id="502" r:id="rId31"/>
    <p:sldId id="503" r:id="rId32"/>
    <p:sldId id="504" r:id="rId33"/>
    <p:sldId id="498" r:id="rId34"/>
    <p:sldId id="593" r:id="rId35"/>
    <p:sldId id="273" r:id="rId36"/>
    <p:sldId id="274" r:id="rId37"/>
    <p:sldId id="643" r:id="rId38"/>
    <p:sldId id="277" r:id="rId39"/>
    <p:sldId id="278" r:id="rId40"/>
    <p:sldId id="505" r:id="rId41"/>
    <p:sldId id="268" r:id="rId42"/>
    <p:sldId id="645"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7C59C-E123-43C2-B5AF-E6717AE175CE}" v="56" dt="2022-02-01T18:47:46.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49" d="100"/>
          <a:sy n="49" d="100"/>
        </p:scale>
        <p:origin x="-96" y="-1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5C37C59C-E123-43C2-B5AF-E6717AE175CE}"/>
    <pc:docChg chg="custSel addSld delSld modSld sldOrd">
      <pc:chgData name="dralison37 dralison37" userId="cca6fb7d3284a383" providerId="LiveId" clId="{5C37C59C-E123-43C2-B5AF-E6717AE175CE}" dt="2022-02-17T00:26:33.630" v="2200" actId="20577"/>
      <pc:docMkLst>
        <pc:docMk/>
      </pc:docMkLst>
      <pc:sldChg chg="addSp delSp modSp mod modClrScheme chgLayout">
        <pc:chgData name="dralison37 dralison37" userId="cca6fb7d3284a383" providerId="LiveId" clId="{5C37C59C-E123-43C2-B5AF-E6717AE175CE}" dt="2022-02-01T18:47:46.185" v="56" actId="1076"/>
        <pc:sldMkLst>
          <pc:docMk/>
          <pc:sldMk cId="4286368935" sldId="256"/>
        </pc:sldMkLst>
        <pc:spChg chg="del">
          <ac:chgData name="dralison37 dralison37" userId="cca6fb7d3284a383" providerId="LiveId" clId="{5C37C59C-E123-43C2-B5AF-E6717AE175CE}" dt="2022-02-01T18:47:17.173" v="2" actId="700"/>
          <ac:spMkLst>
            <pc:docMk/>
            <pc:sldMk cId="4286368935" sldId="256"/>
            <ac:spMk id="2" creationId="{19B95141-51B2-452A-BBE5-A0AC152D95C5}"/>
          </ac:spMkLst>
        </pc:spChg>
        <pc:spChg chg="del">
          <ac:chgData name="dralison37 dralison37" userId="cca6fb7d3284a383" providerId="LiveId" clId="{5C37C59C-E123-43C2-B5AF-E6717AE175CE}" dt="2022-02-01T18:47:17.173" v="2" actId="700"/>
          <ac:spMkLst>
            <pc:docMk/>
            <pc:sldMk cId="4286368935" sldId="256"/>
            <ac:spMk id="3" creationId="{A2F29B3A-7A70-44BC-9122-55ADBFF723D3}"/>
          </ac:spMkLst>
        </pc:spChg>
        <pc:picChg chg="add mod">
          <ac:chgData name="dralison37 dralison37" userId="cca6fb7d3284a383" providerId="LiveId" clId="{5C37C59C-E123-43C2-B5AF-E6717AE175CE}" dt="2022-02-01T18:47:46.185" v="56" actId="1076"/>
          <ac:picMkLst>
            <pc:docMk/>
            <pc:sldMk cId="4286368935" sldId="256"/>
            <ac:picMk id="1026" creationId="{86C67188-5A35-406A-9DA3-416E7494E098}"/>
          </ac:picMkLst>
        </pc:picChg>
      </pc:sldChg>
      <pc:sldChg chg="modSp mod">
        <pc:chgData name="dralison37 dralison37" userId="cca6fb7d3284a383" providerId="LiveId" clId="{5C37C59C-E123-43C2-B5AF-E6717AE175CE}" dt="2022-02-15T22:55:58.729" v="1201" actId="6549"/>
        <pc:sldMkLst>
          <pc:docMk/>
          <pc:sldMk cId="3405917417" sldId="257"/>
        </pc:sldMkLst>
        <pc:spChg chg="mod">
          <ac:chgData name="dralison37 dralison37" userId="cca6fb7d3284a383" providerId="LiveId" clId="{5C37C59C-E123-43C2-B5AF-E6717AE175CE}" dt="2022-02-15T22:55:58.729" v="1201" actId="6549"/>
          <ac:spMkLst>
            <pc:docMk/>
            <pc:sldMk cId="3405917417" sldId="257"/>
            <ac:spMk id="3" creationId="{06A0691F-A897-4131-9F28-84A235F95B28}"/>
          </ac:spMkLst>
        </pc:spChg>
      </pc:sldChg>
      <pc:sldChg chg="modSp mod">
        <pc:chgData name="dralison37 dralison37" userId="cca6fb7d3284a383" providerId="LiveId" clId="{5C37C59C-E123-43C2-B5AF-E6717AE175CE}" dt="2022-02-16T21:19:12.535" v="1445" actId="20577"/>
        <pc:sldMkLst>
          <pc:docMk/>
          <pc:sldMk cId="98178426" sldId="259"/>
        </pc:sldMkLst>
        <pc:spChg chg="mod">
          <ac:chgData name="dralison37 dralison37" userId="cca6fb7d3284a383" providerId="LiveId" clId="{5C37C59C-E123-43C2-B5AF-E6717AE175CE}" dt="2022-02-16T21:19:12.535" v="1445" actId="20577"/>
          <ac:spMkLst>
            <pc:docMk/>
            <pc:sldMk cId="98178426" sldId="259"/>
            <ac:spMk id="3" creationId="{00000000-0000-0000-0000-000000000000}"/>
          </ac:spMkLst>
        </pc:spChg>
      </pc:sldChg>
      <pc:sldChg chg="ord">
        <pc:chgData name="dralison37 dralison37" userId="cca6fb7d3284a383" providerId="LiveId" clId="{5C37C59C-E123-43C2-B5AF-E6717AE175CE}" dt="2022-02-15T22:58:02.564" v="1206"/>
        <pc:sldMkLst>
          <pc:docMk/>
          <pc:sldMk cId="1531889477" sldId="272"/>
        </pc:sldMkLst>
      </pc:sldChg>
      <pc:sldChg chg="modSp mod">
        <pc:chgData name="dralison37 dralison37" userId="cca6fb7d3284a383" providerId="LiveId" clId="{5C37C59C-E123-43C2-B5AF-E6717AE175CE}" dt="2022-02-16T21:44:15.076" v="1826" actId="20577"/>
        <pc:sldMkLst>
          <pc:docMk/>
          <pc:sldMk cId="4081127674" sldId="274"/>
        </pc:sldMkLst>
        <pc:spChg chg="mod">
          <ac:chgData name="dralison37 dralison37" userId="cca6fb7d3284a383" providerId="LiveId" clId="{5C37C59C-E123-43C2-B5AF-E6717AE175CE}" dt="2022-02-16T21:44:15.076" v="1826" actId="20577"/>
          <ac:spMkLst>
            <pc:docMk/>
            <pc:sldMk cId="4081127674" sldId="274"/>
            <ac:spMk id="3" creationId="{00000000-0000-0000-0000-000000000000}"/>
          </ac:spMkLst>
        </pc:spChg>
      </pc:sldChg>
      <pc:sldChg chg="modSp mod">
        <pc:chgData name="dralison37 dralison37" userId="cca6fb7d3284a383" providerId="LiveId" clId="{5C37C59C-E123-43C2-B5AF-E6717AE175CE}" dt="2022-02-16T21:27:52.527" v="1703" actId="20577"/>
        <pc:sldMkLst>
          <pc:docMk/>
          <pc:sldMk cId="2549138175" sldId="298"/>
        </pc:sldMkLst>
        <pc:spChg chg="mod">
          <ac:chgData name="dralison37 dralison37" userId="cca6fb7d3284a383" providerId="LiveId" clId="{5C37C59C-E123-43C2-B5AF-E6717AE175CE}" dt="2022-02-16T21:27:52.527" v="1703" actId="20577"/>
          <ac:spMkLst>
            <pc:docMk/>
            <pc:sldMk cId="2549138175" sldId="298"/>
            <ac:spMk id="3" creationId="{00000000-0000-0000-0000-000000000000}"/>
          </ac:spMkLst>
        </pc:spChg>
      </pc:sldChg>
      <pc:sldChg chg="modSp mod">
        <pc:chgData name="dralison37 dralison37" userId="cca6fb7d3284a383" providerId="LiveId" clId="{5C37C59C-E123-43C2-B5AF-E6717AE175CE}" dt="2022-02-16T21:17:08.312" v="1291" actId="20577"/>
        <pc:sldMkLst>
          <pc:docMk/>
          <pc:sldMk cId="2955348215" sldId="494"/>
        </pc:sldMkLst>
        <pc:spChg chg="mod">
          <ac:chgData name="dralison37 dralison37" userId="cca6fb7d3284a383" providerId="LiveId" clId="{5C37C59C-E123-43C2-B5AF-E6717AE175CE}" dt="2022-02-16T21:17:08.312" v="1291" actId="20577"/>
          <ac:spMkLst>
            <pc:docMk/>
            <pc:sldMk cId="2955348215" sldId="494"/>
            <ac:spMk id="3" creationId="{00000000-0000-0000-0000-000000000000}"/>
          </ac:spMkLst>
        </pc:spChg>
      </pc:sldChg>
      <pc:sldChg chg="modSp mod">
        <pc:chgData name="dralison37 dralison37" userId="cca6fb7d3284a383" providerId="LiveId" clId="{5C37C59C-E123-43C2-B5AF-E6717AE175CE}" dt="2022-02-16T21:18:46.220" v="1427" actId="20577"/>
        <pc:sldMkLst>
          <pc:docMk/>
          <pc:sldMk cId="3371384469" sldId="495"/>
        </pc:sldMkLst>
        <pc:spChg chg="mod">
          <ac:chgData name="dralison37 dralison37" userId="cca6fb7d3284a383" providerId="LiveId" clId="{5C37C59C-E123-43C2-B5AF-E6717AE175CE}" dt="2022-02-16T21:18:46.220" v="1427" actId="20577"/>
          <ac:spMkLst>
            <pc:docMk/>
            <pc:sldMk cId="3371384469" sldId="495"/>
            <ac:spMk id="3" creationId="{00000000-0000-0000-0000-000000000000}"/>
          </ac:spMkLst>
        </pc:spChg>
      </pc:sldChg>
      <pc:sldChg chg="modSp mod">
        <pc:chgData name="dralison37 dralison37" userId="cca6fb7d3284a383" providerId="LiveId" clId="{5C37C59C-E123-43C2-B5AF-E6717AE175CE}" dt="2022-02-04T22:11:21.565" v="317" actId="20577"/>
        <pc:sldMkLst>
          <pc:docMk/>
          <pc:sldMk cId="4286090931" sldId="498"/>
        </pc:sldMkLst>
        <pc:spChg chg="mod">
          <ac:chgData name="dralison37 dralison37" userId="cca6fb7d3284a383" providerId="LiveId" clId="{5C37C59C-E123-43C2-B5AF-E6717AE175CE}" dt="2022-02-04T22:11:21.565" v="317" actId="20577"/>
          <ac:spMkLst>
            <pc:docMk/>
            <pc:sldMk cId="4286090931" sldId="498"/>
            <ac:spMk id="3" creationId="{00000000-0000-0000-0000-000000000000}"/>
          </ac:spMkLst>
        </pc:spChg>
      </pc:sldChg>
      <pc:sldChg chg="modSp mod">
        <pc:chgData name="dralison37 dralison37" userId="cca6fb7d3284a383" providerId="LiveId" clId="{5C37C59C-E123-43C2-B5AF-E6717AE175CE}" dt="2022-02-04T22:07:11.896" v="149" actId="20577"/>
        <pc:sldMkLst>
          <pc:docMk/>
          <pc:sldMk cId="1261552044" sldId="501"/>
        </pc:sldMkLst>
        <pc:spChg chg="mod">
          <ac:chgData name="dralison37 dralison37" userId="cca6fb7d3284a383" providerId="LiveId" clId="{5C37C59C-E123-43C2-B5AF-E6717AE175CE}" dt="2022-02-04T22:07:11.896" v="149" actId="20577"/>
          <ac:spMkLst>
            <pc:docMk/>
            <pc:sldMk cId="1261552044" sldId="501"/>
            <ac:spMk id="3" creationId="{71A19920-567A-44EF-8677-86C689455FC2}"/>
          </ac:spMkLst>
        </pc:spChg>
      </pc:sldChg>
      <pc:sldChg chg="modSp mod">
        <pc:chgData name="dralison37 dralison37" userId="cca6fb7d3284a383" providerId="LiveId" clId="{5C37C59C-E123-43C2-B5AF-E6717AE175CE}" dt="2022-02-16T21:42:21.169" v="1718" actId="20577"/>
        <pc:sldMkLst>
          <pc:docMk/>
          <pc:sldMk cId="1414193865" sldId="504"/>
        </pc:sldMkLst>
        <pc:spChg chg="mod">
          <ac:chgData name="dralison37 dralison37" userId="cca6fb7d3284a383" providerId="LiveId" clId="{5C37C59C-E123-43C2-B5AF-E6717AE175CE}" dt="2022-02-16T21:42:21.169" v="1718" actId="20577"/>
          <ac:spMkLst>
            <pc:docMk/>
            <pc:sldMk cId="1414193865" sldId="504"/>
            <ac:spMk id="2" creationId="{E7004CAF-F0FB-4607-9823-469259D33224}"/>
          </ac:spMkLst>
        </pc:spChg>
      </pc:sldChg>
      <pc:sldChg chg="modSp mod">
        <pc:chgData name="dralison37 dralison37" userId="cca6fb7d3284a383" providerId="LiveId" clId="{5C37C59C-E123-43C2-B5AF-E6717AE175CE}" dt="2022-02-16T21:45:22.626" v="1939" actId="20577"/>
        <pc:sldMkLst>
          <pc:docMk/>
          <pc:sldMk cId="1509564996" sldId="593"/>
        </pc:sldMkLst>
        <pc:spChg chg="mod">
          <ac:chgData name="dralison37 dralison37" userId="cca6fb7d3284a383" providerId="LiveId" clId="{5C37C59C-E123-43C2-B5AF-E6717AE175CE}" dt="2022-02-16T21:45:22.626" v="1939" actId="20577"/>
          <ac:spMkLst>
            <pc:docMk/>
            <pc:sldMk cId="1509564996" sldId="593"/>
            <ac:spMk id="7" creationId="{F2C8137A-7A33-4495-A75A-A2146766318D}"/>
          </ac:spMkLst>
        </pc:spChg>
      </pc:sldChg>
      <pc:sldChg chg="modSp mod">
        <pc:chgData name="dralison37 dralison37" userId="cca6fb7d3284a383" providerId="LiveId" clId="{5C37C59C-E123-43C2-B5AF-E6717AE175CE}" dt="2022-02-15T22:55:36.637" v="1171" actId="27636"/>
        <pc:sldMkLst>
          <pc:docMk/>
          <pc:sldMk cId="1445678864" sldId="621"/>
        </pc:sldMkLst>
        <pc:spChg chg="mod">
          <ac:chgData name="dralison37 dralison37" userId="cca6fb7d3284a383" providerId="LiveId" clId="{5C37C59C-E123-43C2-B5AF-E6717AE175CE}" dt="2022-02-15T22:55:36.637" v="1171" actId="27636"/>
          <ac:spMkLst>
            <pc:docMk/>
            <pc:sldMk cId="1445678864" sldId="621"/>
            <ac:spMk id="4" creationId="{F1B5CC79-4EA9-4831-A26C-5A437AB1486C}"/>
          </ac:spMkLst>
        </pc:spChg>
      </pc:sldChg>
      <pc:sldChg chg="modSp mod">
        <pc:chgData name="dralison37 dralison37" userId="cca6fb7d3284a383" providerId="LiveId" clId="{5C37C59C-E123-43C2-B5AF-E6717AE175CE}" dt="2022-02-15T23:09:41.517" v="1230" actId="20577"/>
        <pc:sldMkLst>
          <pc:docMk/>
          <pc:sldMk cId="3841228135" sldId="623"/>
        </pc:sldMkLst>
        <pc:spChg chg="mod">
          <ac:chgData name="dralison37 dralison37" userId="cca6fb7d3284a383" providerId="LiveId" clId="{5C37C59C-E123-43C2-B5AF-E6717AE175CE}" dt="2022-02-15T23:09:41.517" v="1230" actId="20577"/>
          <ac:spMkLst>
            <pc:docMk/>
            <pc:sldMk cId="3841228135" sldId="623"/>
            <ac:spMk id="3" creationId="{03101378-9EB4-4FF5-87D9-C9886D777D0B}"/>
          </ac:spMkLst>
        </pc:spChg>
      </pc:sldChg>
      <pc:sldChg chg="ord">
        <pc:chgData name="dralison37 dralison37" userId="cca6fb7d3284a383" providerId="LiveId" clId="{5C37C59C-E123-43C2-B5AF-E6717AE175CE}" dt="2022-02-15T22:48:21.100" v="391"/>
        <pc:sldMkLst>
          <pc:docMk/>
          <pc:sldMk cId="3934447457" sldId="624"/>
        </pc:sldMkLst>
      </pc:sldChg>
      <pc:sldChg chg="ord">
        <pc:chgData name="dralison37 dralison37" userId="cca6fb7d3284a383" providerId="LiveId" clId="{5C37C59C-E123-43C2-B5AF-E6717AE175CE}" dt="2022-02-15T22:57:18.766" v="1204"/>
        <pc:sldMkLst>
          <pc:docMk/>
          <pc:sldMk cId="2381478291" sldId="625"/>
        </pc:sldMkLst>
      </pc:sldChg>
      <pc:sldChg chg="modSp new del mod">
        <pc:chgData name="dralison37 dralison37" userId="cca6fb7d3284a383" providerId="LiveId" clId="{5C37C59C-E123-43C2-B5AF-E6717AE175CE}" dt="2022-02-15T22:56:26.146" v="1202" actId="47"/>
        <pc:sldMkLst>
          <pc:docMk/>
          <pc:sldMk cId="661795483" sldId="640"/>
        </pc:sldMkLst>
        <pc:spChg chg="mod">
          <ac:chgData name="dralison37 dralison37" userId="cca6fb7d3284a383" providerId="LiveId" clId="{5C37C59C-E123-43C2-B5AF-E6717AE175CE}" dt="2022-02-04T22:06:29.420" v="76" actId="20577"/>
          <ac:spMkLst>
            <pc:docMk/>
            <pc:sldMk cId="661795483" sldId="640"/>
            <ac:spMk id="2" creationId="{26712447-C94D-46F6-9B1E-2E7354A04B89}"/>
          </ac:spMkLst>
        </pc:spChg>
        <pc:spChg chg="mod">
          <ac:chgData name="dralison37 dralison37" userId="cca6fb7d3284a383" providerId="LiveId" clId="{5C37C59C-E123-43C2-B5AF-E6717AE175CE}" dt="2022-02-15T22:52:49.862" v="1122" actId="20577"/>
          <ac:spMkLst>
            <pc:docMk/>
            <pc:sldMk cId="661795483" sldId="640"/>
            <ac:spMk id="3" creationId="{EDDB617A-7A20-432F-9560-02E9A3EBCAD3}"/>
          </ac:spMkLst>
        </pc:spChg>
      </pc:sldChg>
      <pc:sldChg chg="addSp delSp modSp new mod modClrScheme chgLayout">
        <pc:chgData name="dralison37 dralison37" userId="cca6fb7d3284a383" providerId="LiveId" clId="{5C37C59C-E123-43C2-B5AF-E6717AE175CE}" dt="2022-02-04T22:07:44.843" v="181" actId="20577"/>
        <pc:sldMkLst>
          <pc:docMk/>
          <pc:sldMk cId="1311287109" sldId="641"/>
        </pc:sldMkLst>
        <pc:spChg chg="del mod ord">
          <ac:chgData name="dralison37 dralison37" userId="cca6fb7d3284a383" providerId="LiveId" clId="{5C37C59C-E123-43C2-B5AF-E6717AE175CE}" dt="2022-02-04T22:07:36.487" v="151" actId="700"/>
          <ac:spMkLst>
            <pc:docMk/>
            <pc:sldMk cId="1311287109" sldId="641"/>
            <ac:spMk id="2" creationId="{553F4BB4-0D07-4856-AD87-F5C46B677238}"/>
          </ac:spMkLst>
        </pc:spChg>
        <pc:spChg chg="del mod ord">
          <ac:chgData name="dralison37 dralison37" userId="cca6fb7d3284a383" providerId="LiveId" clId="{5C37C59C-E123-43C2-B5AF-E6717AE175CE}" dt="2022-02-04T22:07:36.487" v="151" actId="700"/>
          <ac:spMkLst>
            <pc:docMk/>
            <pc:sldMk cId="1311287109" sldId="641"/>
            <ac:spMk id="3" creationId="{FF954AD6-0920-46A2-887A-03DD797F137F}"/>
          </ac:spMkLst>
        </pc:spChg>
        <pc:spChg chg="add mod ord">
          <ac:chgData name="dralison37 dralison37" userId="cca6fb7d3284a383" providerId="LiveId" clId="{5C37C59C-E123-43C2-B5AF-E6717AE175CE}" dt="2022-02-04T22:07:44.843" v="181" actId="20577"/>
          <ac:spMkLst>
            <pc:docMk/>
            <pc:sldMk cId="1311287109" sldId="641"/>
            <ac:spMk id="4" creationId="{F6310789-612E-4517-BBAE-DE0F0526B8F3}"/>
          </ac:spMkLst>
        </pc:spChg>
        <pc:spChg chg="add mod ord">
          <ac:chgData name="dralison37 dralison37" userId="cca6fb7d3284a383" providerId="LiveId" clId="{5C37C59C-E123-43C2-B5AF-E6717AE175CE}" dt="2022-02-04T22:07:36.487" v="151" actId="700"/>
          <ac:spMkLst>
            <pc:docMk/>
            <pc:sldMk cId="1311287109" sldId="641"/>
            <ac:spMk id="5" creationId="{0AB3A086-6738-423D-9DC2-06A543D8E8E7}"/>
          </ac:spMkLst>
        </pc:spChg>
      </pc:sldChg>
      <pc:sldChg chg="addSp delSp modSp new mod modClrScheme chgLayout">
        <pc:chgData name="dralison37 dralison37" userId="cca6fb7d3284a383" providerId="LiveId" clId="{5C37C59C-E123-43C2-B5AF-E6717AE175CE}" dt="2022-02-04T22:08:39.498" v="220" actId="255"/>
        <pc:sldMkLst>
          <pc:docMk/>
          <pc:sldMk cId="2023116482" sldId="642"/>
        </pc:sldMkLst>
        <pc:spChg chg="del mod ord">
          <ac:chgData name="dralison37 dralison37" userId="cca6fb7d3284a383" providerId="LiveId" clId="{5C37C59C-E123-43C2-B5AF-E6717AE175CE}" dt="2022-02-04T22:08:18.302" v="183" actId="700"/>
          <ac:spMkLst>
            <pc:docMk/>
            <pc:sldMk cId="2023116482" sldId="642"/>
            <ac:spMk id="2" creationId="{36E54264-5C42-41C7-82CE-FA5F255AAD2E}"/>
          </ac:spMkLst>
        </pc:spChg>
        <pc:spChg chg="del mod ord">
          <ac:chgData name="dralison37 dralison37" userId="cca6fb7d3284a383" providerId="LiveId" clId="{5C37C59C-E123-43C2-B5AF-E6717AE175CE}" dt="2022-02-04T22:08:18.302" v="183" actId="700"/>
          <ac:spMkLst>
            <pc:docMk/>
            <pc:sldMk cId="2023116482" sldId="642"/>
            <ac:spMk id="3" creationId="{AC4F73D7-EDE2-41BD-9AEE-3C43C39DB674}"/>
          </ac:spMkLst>
        </pc:spChg>
        <pc:spChg chg="add mod ord">
          <ac:chgData name="dralison37 dralison37" userId="cca6fb7d3284a383" providerId="LiveId" clId="{5C37C59C-E123-43C2-B5AF-E6717AE175CE}" dt="2022-02-04T22:08:39.498" v="220" actId="255"/>
          <ac:spMkLst>
            <pc:docMk/>
            <pc:sldMk cId="2023116482" sldId="642"/>
            <ac:spMk id="4" creationId="{5837FEBC-80FC-4B10-A749-EE82E0CFAD5C}"/>
          </ac:spMkLst>
        </pc:spChg>
        <pc:spChg chg="add mod ord">
          <ac:chgData name="dralison37 dralison37" userId="cca6fb7d3284a383" providerId="LiveId" clId="{5C37C59C-E123-43C2-B5AF-E6717AE175CE}" dt="2022-02-04T22:08:18.302" v="183" actId="700"/>
          <ac:spMkLst>
            <pc:docMk/>
            <pc:sldMk cId="2023116482" sldId="642"/>
            <ac:spMk id="5" creationId="{7BC75048-DABC-45A3-82A8-909B536097B6}"/>
          </ac:spMkLst>
        </pc:spChg>
      </pc:sldChg>
      <pc:sldChg chg="addSp delSp modSp new mod modClrScheme chgLayout">
        <pc:chgData name="dralison37 dralison37" userId="cca6fb7d3284a383" providerId="LiveId" clId="{5C37C59C-E123-43C2-B5AF-E6717AE175CE}" dt="2022-02-04T22:12:52.003" v="348" actId="20577"/>
        <pc:sldMkLst>
          <pc:docMk/>
          <pc:sldMk cId="3725819263" sldId="643"/>
        </pc:sldMkLst>
        <pc:spChg chg="del mod ord">
          <ac:chgData name="dralison37 dralison37" userId="cca6fb7d3284a383" providerId="LiveId" clId="{5C37C59C-E123-43C2-B5AF-E6717AE175CE}" dt="2022-02-04T22:12:23.129" v="319" actId="700"/>
          <ac:spMkLst>
            <pc:docMk/>
            <pc:sldMk cId="3725819263" sldId="643"/>
            <ac:spMk id="2" creationId="{AFE76119-24D0-42A3-99C5-C35B3E73C513}"/>
          </ac:spMkLst>
        </pc:spChg>
        <pc:spChg chg="del mod ord">
          <ac:chgData name="dralison37 dralison37" userId="cca6fb7d3284a383" providerId="LiveId" clId="{5C37C59C-E123-43C2-B5AF-E6717AE175CE}" dt="2022-02-04T22:12:23.129" v="319" actId="700"/>
          <ac:spMkLst>
            <pc:docMk/>
            <pc:sldMk cId="3725819263" sldId="643"/>
            <ac:spMk id="3" creationId="{DE0FAC6C-8A31-41BB-A37E-C54E60FF6C4C}"/>
          </ac:spMkLst>
        </pc:spChg>
        <pc:spChg chg="add mod ord">
          <ac:chgData name="dralison37 dralison37" userId="cca6fb7d3284a383" providerId="LiveId" clId="{5C37C59C-E123-43C2-B5AF-E6717AE175CE}" dt="2022-02-04T22:12:52.003" v="348" actId="20577"/>
          <ac:spMkLst>
            <pc:docMk/>
            <pc:sldMk cId="3725819263" sldId="643"/>
            <ac:spMk id="4" creationId="{3F4C6F00-0BC1-4B20-A226-2E585E1489BA}"/>
          </ac:spMkLst>
        </pc:spChg>
        <pc:spChg chg="add mod ord">
          <ac:chgData name="dralison37 dralison37" userId="cca6fb7d3284a383" providerId="LiveId" clId="{5C37C59C-E123-43C2-B5AF-E6717AE175CE}" dt="2022-02-04T22:12:23.129" v="319" actId="700"/>
          <ac:spMkLst>
            <pc:docMk/>
            <pc:sldMk cId="3725819263" sldId="643"/>
            <ac:spMk id="5" creationId="{38EF15A1-30ED-48B1-AFFB-672DECD88E3F}"/>
          </ac:spMkLst>
        </pc:spChg>
      </pc:sldChg>
      <pc:sldChg chg="modSp new mod modClrScheme chgLayout">
        <pc:chgData name="dralison37 dralison37" userId="cca6fb7d3284a383" providerId="LiveId" clId="{5C37C59C-E123-43C2-B5AF-E6717AE175CE}" dt="2022-02-15T22:53:52.488" v="1152" actId="20577"/>
        <pc:sldMkLst>
          <pc:docMk/>
          <pc:sldMk cId="2257270479" sldId="644"/>
        </pc:sldMkLst>
        <pc:spChg chg="mod ord">
          <ac:chgData name="dralison37 dralison37" userId="cca6fb7d3284a383" providerId="LiveId" clId="{5C37C59C-E123-43C2-B5AF-E6717AE175CE}" dt="2022-02-15T22:53:05.561" v="1123" actId="700"/>
          <ac:spMkLst>
            <pc:docMk/>
            <pc:sldMk cId="2257270479" sldId="644"/>
            <ac:spMk id="2" creationId="{1F635705-E1EC-491A-BC86-2EDFDBC22599}"/>
          </ac:spMkLst>
        </pc:spChg>
        <pc:spChg chg="mod ord">
          <ac:chgData name="dralison37 dralison37" userId="cca6fb7d3284a383" providerId="LiveId" clId="{5C37C59C-E123-43C2-B5AF-E6717AE175CE}" dt="2022-02-15T22:53:52.488" v="1152" actId="20577"/>
          <ac:spMkLst>
            <pc:docMk/>
            <pc:sldMk cId="2257270479" sldId="644"/>
            <ac:spMk id="3" creationId="{C80B73DA-2339-42A1-AF36-3750C3EAE10E}"/>
          </ac:spMkLst>
        </pc:spChg>
      </pc:sldChg>
      <pc:sldChg chg="modSp new mod">
        <pc:chgData name="dralison37 dralison37" userId="cca6fb7d3284a383" providerId="LiveId" clId="{5C37C59C-E123-43C2-B5AF-E6717AE175CE}" dt="2022-02-17T00:26:33.630" v="2200" actId="20577"/>
        <pc:sldMkLst>
          <pc:docMk/>
          <pc:sldMk cId="3695068563" sldId="645"/>
        </pc:sldMkLst>
        <pc:spChg chg="mod">
          <ac:chgData name="dralison37 dralison37" userId="cca6fb7d3284a383" providerId="LiveId" clId="{5C37C59C-E123-43C2-B5AF-E6717AE175CE}" dt="2022-02-17T00:23:37.381" v="1954" actId="20577"/>
          <ac:spMkLst>
            <pc:docMk/>
            <pc:sldMk cId="3695068563" sldId="645"/>
            <ac:spMk id="2" creationId="{AE18430D-C0AC-4321-A2D4-1F2D99EC6E54}"/>
          </ac:spMkLst>
        </pc:spChg>
        <pc:spChg chg="mod">
          <ac:chgData name="dralison37 dralison37" userId="cca6fb7d3284a383" providerId="LiveId" clId="{5C37C59C-E123-43C2-B5AF-E6717AE175CE}" dt="2022-02-17T00:26:33.630" v="2200" actId="20577"/>
          <ac:spMkLst>
            <pc:docMk/>
            <pc:sldMk cId="3695068563" sldId="645"/>
            <ac:spMk id="3" creationId="{B467E2D5-C997-4A2B-A897-C83DFFC570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7007A-03DC-4591-9212-18844AD47A47}" type="datetimeFigureOut">
              <a:rPr lang="en-CA" smtClean="0"/>
              <a:pPr/>
              <a:t>2022-02-17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FD12E-4BBA-430D-B3CF-65A9DAFA9CAE}" type="slidenum">
              <a:rPr lang="en-CA" smtClean="0"/>
              <a:pPr/>
              <a:t>‹#›</a:t>
            </a:fld>
            <a:endParaRPr lang="en-CA"/>
          </a:p>
        </p:txBody>
      </p:sp>
    </p:spTree>
    <p:extLst>
      <p:ext uri="{BB962C8B-B14F-4D97-AF65-F5344CB8AC3E}">
        <p14:creationId xmlns:p14="http://schemas.microsoft.com/office/powerpoint/2010/main" xmlns="" val="276479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ACC9FE6-30F3-4AF5-B707-B2B4A9B6CD68}" type="slidenum">
              <a:rPr lang="en-CA" smtClean="0"/>
              <a:pPr/>
              <a:t>4</a:t>
            </a:fld>
            <a:endParaRPr lang="en-CA"/>
          </a:p>
        </p:txBody>
      </p:sp>
    </p:spTree>
    <p:extLst>
      <p:ext uri="{BB962C8B-B14F-4D97-AF65-F5344CB8AC3E}">
        <p14:creationId xmlns:p14="http://schemas.microsoft.com/office/powerpoint/2010/main" xmlns="" val="153629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D8D7446-D0ED-4D42-B509-28A4AB223205}" type="slidenum">
              <a:rPr lang="en-CA" smtClean="0"/>
              <a:pPr/>
              <a:t>27</a:t>
            </a:fld>
            <a:endParaRPr lang="en-CA"/>
          </a:p>
        </p:txBody>
      </p:sp>
    </p:spTree>
    <p:extLst>
      <p:ext uri="{BB962C8B-B14F-4D97-AF65-F5344CB8AC3E}">
        <p14:creationId xmlns:p14="http://schemas.microsoft.com/office/powerpoint/2010/main" xmlns="" val="2854635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ACC9FE6-30F3-4AF5-B707-B2B4A9B6CD68}" type="slidenum">
              <a:rPr lang="en-CA" smtClean="0"/>
              <a:pPr/>
              <a:t>30</a:t>
            </a:fld>
            <a:endParaRPr lang="en-CA"/>
          </a:p>
        </p:txBody>
      </p:sp>
    </p:spTree>
    <p:extLst>
      <p:ext uri="{BB962C8B-B14F-4D97-AF65-F5344CB8AC3E}">
        <p14:creationId xmlns:p14="http://schemas.microsoft.com/office/powerpoint/2010/main" xmlns="" val="153629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194099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60301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7DE997-9827-41AB-9F2C-196FCE2CE8FB}"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12554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2568548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7DE997-9827-41AB-9F2C-196FCE2CE8FB}"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23850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2130795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2025651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9042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124517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102746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44404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83179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186726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9648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24081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C82D57-52F6-4D7B-9DA9-7BFA74711F3E}" type="datetimeFigureOut">
              <a:rPr lang="en-CA" smtClean="0"/>
              <a:pPr/>
              <a:t>2022-02-17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84722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5C82D57-52F6-4D7B-9DA9-7BFA74711F3E}" type="datetimeFigureOut">
              <a:rPr lang="en-CA" smtClean="0"/>
              <a:pPr/>
              <a:t>2022-02-17</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7DE997-9827-41AB-9F2C-196FCE2CE8FB}" type="slidenum">
              <a:rPr lang="en-CA" smtClean="0"/>
              <a:pPr/>
              <a:t>‹#›</a:t>
            </a:fld>
            <a:endParaRPr lang="en-CA"/>
          </a:p>
        </p:txBody>
      </p:sp>
    </p:spTree>
    <p:extLst>
      <p:ext uri="{BB962C8B-B14F-4D97-AF65-F5344CB8AC3E}">
        <p14:creationId xmlns:p14="http://schemas.microsoft.com/office/powerpoint/2010/main" xmlns="" val="361667378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E7023B-A6C9-4E35-8B7C-F5D7CCFFD265}"/>
              </a:ext>
            </a:extLst>
          </p:cNvPr>
          <p:cNvSpPr>
            <a:spLocks noGrp="1"/>
          </p:cNvSpPr>
          <p:nvPr>
            <p:ph type="title"/>
          </p:nvPr>
        </p:nvSpPr>
        <p:spPr/>
        <p:txBody>
          <a:bodyPr/>
          <a:lstStyle/>
          <a:p>
            <a:r>
              <a:rPr lang="en-CA" dirty="0"/>
              <a:t>Lesser Dissociative Disorders</a:t>
            </a:r>
          </a:p>
        </p:txBody>
      </p:sp>
      <p:sp>
        <p:nvSpPr>
          <p:cNvPr id="3" name="Content Placeholder 2">
            <a:extLst>
              <a:ext uri="{FF2B5EF4-FFF2-40B4-BE49-F238E27FC236}">
                <a16:creationId xmlns:a16="http://schemas.microsoft.com/office/drawing/2014/main" xmlns="" id="{03101378-9EB4-4FF5-87D9-C9886D777D0B}"/>
              </a:ext>
            </a:extLst>
          </p:cNvPr>
          <p:cNvSpPr>
            <a:spLocks noGrp="1"/>
          </p:cNvSpPr>
          <p:nvPr>
            <p:ph idx="1"/>
          </p:nvPr>
        </p:nvSpPr>
        <p:spPr/>
        <p:txBody>
          <a:bodyPr>
            <a:normAutofit fontScale="92500" lnSpcReduction="10000"/>
          </a:bodyPr>
          <a:lstStyle/>
          <a:p>
            <a:endParaRPr lang="en-CA" dirty="0"/>
          </a:p>
          <a:p>
            <a:r>
              <a:rPr lang="en-CA" dirty="0"/>
              <a:t>Dissociative Amnesia</a:t>
            </a:r>
          </a:p>
          <a:p>
            <a:r>
              <a:rPr lang="en-CA" dirty="0"/>
              <a:t>Depersonalization/Derealization Disorder</a:t>
            </a:r>
          </a:p>
          <a:p>
            <a:pPr lvl="1"/>
            <a:r>
              <a:rPr lang="en-CA" dirty="0"/>
              <a:t>Depersonalization: Experiences of unreality or detachment from one’s mind, self or body. People may feel as if they are outside their bodies and watching events happen. </a:t>
            </a:r>
          </a:p>
          <a:p>
            <a:pPr lvl="1"/>
            <a:r>
              <a:rPr lang="en-CA" dirty="0"/>
              <a:t>Derealization: Experiences of unreality or detachment from one’s surroundings. People may feel as if things and people in the world around them are not real.</a:t>
            </a:r>
          </a:p>
          <a:p>
            <a:pPr marL="57150" indent="0">
              <a:buNone/>
            </a:pPr>
            <a:r>
              <a:rPr lang="en-CA" dirty="0"/>
              <a:t>During these experiences the person is aware of reality and that their experience is unreal. Symptoms begin in adolescence or childhood.</a:t>
            </a:r>
          </a:p>
          <a:p>
            <a:pPr indent="-285750"/>
            <a:r>
              <a:rPr lang="en-CA" dirty="0"/>
              <a:t>Both Acute Stress Disorder and Posttraumatic Stress Disorder may involve dissociative symptoms, such as amnesia and depersonalization or derealization.</a:t>
            </a:r>
          </a:p>
        </p:txBody>
      </p:sp>
    </p:spTree>
    <p:extLst>
      <p:ext uri="{BB962C8B-B14F-4D97-AF65-F5344CB8AC3E}">
        <p14:creationId xmlns:p14="http://schemas.microsoft.com/office/powerpoint/2010/main" xmlns="" val="384122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252EEE-98F6-46DE-B93B-28BA59A6494F}"/>
              </a:ext>
            </a:extLst>
          </p:cNvPr>
          <p:cNvSpPr>
            <a:spLocks noGrp="1"/>
          </p:cNvSpPr>
          <p:nvPr>
            <p:ph type="title"/>
          </p:nvPr>
        </p:nvSpPr>
        <p:spPr/>
        <p:txBody>
          <a:bodyPr/>
          <a:lstStyle/>
          <a:p>
            <a:r>
              <a:rPr lang="en-CA" dirty="0"/>
              <a:t>DID and OSDD</a:t>
            </a:r>
          </a:p>
        </p:txBody>
      </p:sp>
      <p:sp>
        <p:nvSpPr>
          <p:cNvPr id="3" name="Content Placeholder 2">
            <a:extLst>
              <a:ext uri="{FF2B5EF4-FFF2-40B4-BE49-F238E27FC236}">
                <a16:creationId xmlns:a16="http://schemas.microsoft.com/office/drawing/2014/main" xmlns="" id="{71A19920-567A-44EF-8677-86C689455FC2}"/>
              </a:ext>
            </a:extLst>
          </p:cNvPr>
          <p:cNvSpPr>
            <a:spLocks noGrp="1"/>
          </p:cNvSpPr>
          <p:nvPr>
            <p:ph idx="1"/>
          </p:nvPr>
        </p:nvSpPr>
        <p:spPr/>
        <p:txBody>
          <a:bodyPr/>
          <a:lstStyle/>
          <a:p>
            <a:r>
              <a:rPr lang="en-CA" sz="1800" dirty="0">
                <a:latin typeface="+mj-lt"/>
              </a:rPr>
              <a:t>All survivors of extreme organized abuse have DID (Dissociative Identity Disorder) or OSDD (Other Specified Dissociative Disorder), whether or not they are aware of it. I think of it as mental injury, rather than mental illness. They grow differently because of injury.</a:t>
            </a:r>
          </a:p>
          <a:p>
            <a:r>
              <a:rPr lang="en-CA" sz="1800" dirty="0">
                <a:latin typeface="+mj-lt"/>
              </a:rPr>
              <a:t>For simplicity I shall refer to people with both these conditions as “multiples.” This acknowledges their internal experience. And I’ll call those of us who do not have split minds or brains as “singletons.”</a:t>
            </a:r>
          </a:p>
          <a:p>
            <a:r>
              <a:rPr lang="en-CA" sz="1800" dirty="0">
                <a:latin typeface="+mj-lt"/>
              </a:rPr>
              <a:t>Organized groups who abuse children deliberately try to split and structure their victims’ minds in such a way that they will not remember what happened, or that if they begin to remember they will disbelieve their own memories. Their goal is OSDD. The deliberately created inner parts come out upon instructions or triggers by perpetrators.</a:t>
            </a:r>
          </a:p>
          <a:p>
            <a:endParaRPr lang="en-CA" dirty="0"/>
          </a:p>
        </p:txBody>
      </p:sp>
    </p:spTree>
    <p:extLst>
      <p:ext uri="{BB962C8B-B14F-4D97-AF65-F5344CB8AC3E}">
        <p14:creationId xmlns:p14="http://schemas.microsoft.com/office/powerpoint/2010/main" xmlns="" val="1261552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6310789-612E-4517-BBAE-DE0F0526B8F3}"/>
              </a:ext>
            </a:extLst>
          </p:cNvPr>
          <p:cNvSpPr>
            <a:spLocks noGrp="1"/>
          </p:cNvSpPr>
          <p:nvPr>
            <p:ph type="title"/>
          </p:nvPr>
        </p:nvSpPr>
        <p:spPr/>
        <p:txBody>
          <a:bodyPr/>
          <a:lstStyle/>
          <a:p>
            <a:r>
              <a:rPr lang="en-CA" dirty="0"/>
              <a:t>The Experience of Multiplicity</a:t>
            </a:r>
          </a:p>
        </p:txBody>
      </p:sp>
      <p:sp>
        <p:nvSpPr>
          <p:cNvPr id="5" name="Text Placeholder 4">
            <a:extLst>
              <a:ext uri="{FF2B5EF4-FFF2-40B4-BE49-F238E27FC236}">
                <a16:creationId xmlns:a16="http://schemas.microsoft.com/office/drawing/2014/main" xmlns="" id="{0AB3A086-6738-423D-9DC2-06A543D8E8E7}"/>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1311287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2C8A9-0368-4FF6-A002-FD22CECB4E50}"/>
              </a:ext>
            </a:extLst>
          </p:cNvPr>
          <p:cNvSpPr>
            <a:spLocks noGrp="1"/>
          </p:cNvSpPr>
          <p:nvPr>
            <p:ph type="title"/>
          </p:nvPr>
        </p:nvSpPr>
        <p:spPr/>
        <p:txBody>
          <a:bodyPr>
            <a:normAutofit fontScale="90000"/>
          </a:bodyPr>
          <a:lstStyle/>
          <a:p>
            <a:r>
              <a:rPr lang="en-CA" sz="4000" dirty="0"/>
              <a:t>What Being the “Front Person” of a Multiple is Like</a:t>
            </a:r>
          </a:p>
        </p:txBody>
      </p:sp>
      <p:sp>
        <p:nvSpPr>
          <p:cNvPr id="3" name="Content Placeholder 2">
            <a:extLst>
              <a:ext uri="{FF2B5EF4-FFF2-40B4-BE49-F238E27FC236}">
                <a16:creationId xmlns:a16="http://schemas.microsoft.com/office/drawing/2014/main" xmlns="" id="{7061A71D-159C-4BC4-BC4A-3F4E86AE5938}"/>
              </a:ext>
            </a:extLst>
          </p:cNvPr>
          <p:cNvSpPr>
            <a:spLocks noGrp="1"/>
          </p:cNvSpPr>
          <p:nvPr>
            <p:ph idx="1"/>
          </p:nvPr>
        </p:nvSpPr>
        <p:spPr/>
        <p:txBody>
          <a:bodyPr>
            <a:normAutofit/>
          </a:bodyPr>
          <a:lstStyle/>
          <a:p>
            <a:r>
              <a:rPr lang="en-CA" dirty="0"/>
              <a:t>Feeling as if you are somehow unreal (depersonalization)</a:t>
            </a:r>
          </a:p>
          <a:p>
            <a:r>
              <a:rPr lang="en-CA" dirty="0"/>
              <a:t>Feeling as if the world is unreal or you are in the wrong time or place (derealization)</a:t>
            </a:r>
          </a:p>
          <a:p>
            <a:r>
              <a:rPr lang="en-CA" dirty="0"/>
              <a:t>Hearing voices, often critical  or giving orders or commenting on your life and behavior </a:t>
            </a:r>
          </a:p>
          <a:p>
            <a:r>
              <a:rPr lang="en-CA" dirty="0"/>
              <a:t>Not remembering things you have apparently done and having to guess what happened</a:t>
            </a:r>
          </a:p>
          <a:p>
            <a:r>
              <a:rPr lang="en-CA" dirty="0"/>
              <a:t>“Blanking out” (without alcohol) and waking up somewhere else later</a:t>
            </a:r>
          </a:p>
          <a:p>
            <a:r>
              <a:rPr lang="en-CA" dirty="0"/>
              <a:t>Feeling differently or having different opinions at different times</a:t>
            </a:r>
          </a:p>
          <a:p>
            <a:r>
              <a:rPr lang="en-CA" dirty="0"/>
              <a:t>Being accused of lying about things you can’t remember</a:t>
            </a:r>
          </a:p>
        </p:txBody>
      </p:sp>
    </p:spTree>
    <p:extLst>
      <p:ext uri="{BB962C8B-B14F-4D97-AF65-F5344CB8AC3E}">
        <p14:creationId xmlns:p14="http://schemas.microsoft.com/office/powerpoint/2010/main" xmlns="" val="3708891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Inconsistency and Amnesia</a:t>
            </a:r>
          </a:p>
        </p:txBody>
      </p:sp>
      <p:sp>
        <p:nvSpPr>
          <p:cNvPr id="3" name="Content Placeholder 2"/>
          <p:cNvSpPr>
            <a:spLocks noGrp="1"/>
          </p:cNvSpPr>
          <p:nvPr>
            <p:ph idx="1"/>
          </p:nvPr>
        </p:nvSpPr>
        <p:spPr/>
        <p:txBody>
          <a:bodyPr>
            <a:normAutofit/>
          </a:bodyPr>
          <a:lstStyle/>
          <a:p>
            <a:r>
              <a:rPr lang="en-CA" dirty="0">
                <a:latin typeface="+mj-lt"/>
              </a:rPr>
              <a:t>Multiples grow up in families which are arbitrary dictatorships, where you have to obey adults out of fear, and rules are inconsistent.</a:t>
            </a:r>
          </a:p>
          <a:p>
            <a:r>
              <a:rPr lang="en-CA" dirty="0">
                <a:latin typeface="+mj-lt"/>
              </a:rPr>
              <a:t>You have to “know and not know”—not know when you’re at school that your parents do horrible things to you at night.</a:t>
            </a:r>
          </a:p>
          <a:p>
            <a:r>
              <a:rPr lang="en-CA" dirty="0">
                <a:latin typeface="+mj-lt"/>
              </a:rPr>
              <a:t>Parts are specialized to take pain, have sex, be angry, etc., and often don’t like parts with different specialties.</a:t>
            </a:r>
          </a:p>
          <a:p>
            <a:r>
              <a:rPr lang="en-CA" dirty="0">
                <a:latin typeface="+mj-lt"/>
              </a:rPr>
              <a:t>One part breaks the rules, another part gets punished.</a:t>
            </a:r>
          </a:p>
          <a:p>
            <a:r>
              <a:rPr lang="en-CA" dirty="0">
                <a:latin typeface="+mj-lt"/>
              </a:rPr>
              <a:t>Don’t expect the front person to know what another part has done or to be able to control it.</a:t>
            </a:r>
          </a:p>
          <a:p>
            <a:r>
              <a:rPr lang="en-CA" dirty="0">
                <a:latin typeface="+mj-lt"/>
              </a:rPr>
              <a:t>Most parts expect abuse and changeability from others.</a:t>
            </a:r>
          </a:p>
        </p:txBody>
      </p:sp>
      <p:sp>
        <p:nvSpPr>
          <p:cNvPr id="4" name="Slide Number Placeholder 3"/>
          <p:cNvSpPr>
            <a:spLocks noGrp="1"/>
          </p:cNvSpPr>
          <p:nvPr>
            <p:ph type="sldNum" sz="quarter" idx="12"/>
          </p:nvPr>
        </p:nvSpPr>
        <p:spPr/>
        <p:txBody>
          <a:bodyPr/>
          <a:lstStyle/>
          <a:p>
            <a:fld id="{6A858130-F047-4BEF-935E-EBB0548BFD23}" type="slidenum">
              <a:rPr lang="en-CA" smtClean="0"/>
              <a:pPr/>
              <a:t>14</a:t>
            </a:fld>
            <a:endParaRPr lang="en-CA"/>
          </a:p>
        </p:txBody>
      </p:sp>
    </p:spTree>
    <p:extLst>
      <p:ext uri="{BB962C8B-B14F-4D97-AF65-F5344CB8AC3E}">
        <p14:creationId xmlns:p14="http://schemas.microsoft.com/office/powerpoint/2010/main" xmlns="" val="937591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837FEBC-80FC-4B10-A749-EE82E0CFAD5C}"/>
              </a:ext>
            </a:extLst>
          </p:cNvPr>
          <p:cNvSpPr>
            <a:spLocks noGrp="1"/>
          </p:cNvSpPr>
          <p:nvPr>
            <p:ph type="title"/>
          </p:nvPr>
        </p:nvSpPr>
        <p:spPr/>
        <p:txBody>
          <a:bodyPr>
            <a:normAutofit/>
          </a:bodyPr>
          <a:lstStyle/>
          <a:p>
            <a:r>
              <a:rPr lang="en-CA" sz="3600" dirty="0"/>
              <a:t>Talking with Someone Who’s Multiple</a:t>
            </a:r>
          </a:p>
        </p:txBody>
      </p:sp>
      <p:sp>
        <p:nvSpPr>
          <p:cNvPr id="5" name="Text Placeholder 4">
            <a:extLst>
              <a:ext uri="{FF2B5EF4-FFF2-40B4-BE49-F238E27FC236}">
                <a16:creationId xmlns:a16="http://schemas.microsoft.com/office/drawing/2014/main" xmlns="" id="{7BC75048-DABC-45A3-82A8-909B536097B6}"/>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2023116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Understanding Living with Multiplicity</a:t>
            </a:r>
          </a:p>
        </p:txBody>
      </p:sp>
      <p:sp>
        <p:nvSpPr>
          <p:cNvPr id="3" name="Content Placeholder 2"/>
          <p:cNvSpPr>
            <a:spLocks noGrp="1"/>
          </p:cNvSpPr>
          <p:nvPr>
            <p:ph idx="1"/>
          </p:nvPr>
        </p:nvSpPr>
        <p:spPr/>
        <p:txBody>
          <a:bodyPr>
            <a:normAutofit/>
          </a:bodyPr>
          <a:lstStyle/>
          <a:p>
            <a:r>
              <a:rPr lang="en-CA" dirty="0">
                <a:latin typeface="+mj-lt"/>
              </a:rPr>
              <a:t>Treat a dissociative person with dignity and respect, as you would a foreigner, not as a curiosity.</a:t>
            </a:r>
          </a:p>
          <a:p>
            <a:r>
              <a:rPr lang="en-CA" dirty="0">
                <a:latin typeface="+mj-lt"/>
              </a:rPr>
              <a:t>Ask your client to be your teacher about multiplicity.</a:t>
            </a:r>
          </a:p>
          <a:p>
            <a:r>
              <a:rPr lang="en-CA" dirty="0">
                <a:latin typeface="+mj-lt"/>
              </a:rPr>
              <a:t>He or she may assume that you and everyone else lose time, disappear from consciousness and wake up somewhere else without knowing what happened, and hear voices. </a:t>
            </a:r>
          </a:p>
          <a:p>
            <a:r>
              <a:rPr lang="en-CA" dirty="0">
                <a:latin typeface="+mj-lt"/>
              </a:rPr>
              <a:t>Often a person who is multiple imitates singletons, like a foreigner trying to pronounce a foreign language.</a:t>
            </a:r>
          </a:p>
          <a:p>
            <a:r>
              <a:rPr lang="en-CA" dirty="0">
                <a:latin typeface="+mj-lt"/>
              </a:rPr>
              <a:t>Child parts in adult bodies feel especially misunderstood.</a:t>
            </a:r>
          </a:p>
        </p:txBody>
      </p:sp>
    </p:spTree>
    <p:extLst>
      <p:ext uri="{BB962C8B-B14F-4D97-AF65-F5344CB8AC3E}">
        <p14:creationId xmlns:p14="http://schemas.microsoft.com/office/powerpoint/2010/main" xmlns="" val="1338652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Many Parts (“People”), One Body</a:t>
            </a:r>
          </a:p>
        </p:txBody>
      </p:sp>
      <p:sp>
        <p:nvSpPr>
          <p:cNvPr id="3" name="Content Placeholder 2"/>
          <p:cNvSpPr>
            <a:spLocks noGrp="1"/>
          </p:cNvSpPr>
          <p:nvPr>
            <p:ph idx="1"/>
          </p:nvPr>
        </p:nvSpPr>
        <p:spPr/>
        <p:txBody>
          <a:bodyPr>
            <a:normAutofit fontScale="92500" lnSpcReduction="20000"/>
          </a:bodyPr>
          <a:lstStyle/>
          <a:p>
            <a:r>
              <a:rPr lang="en-CA" dirty="0">
                <a:latin typeface="+mj-lt"/>
              </a:rPr>
              <a:t>We singletons expect to be conversing with one person.</a:t>
            </a:r>
          </a:p>
          <a:p>
            <a:r>
              <a:rPr lang="en-CA" dirty="0">
                <a:latin typeface="+mj-lt"/>
              </a:rPr>
              <a:t>But it’s more like talking with identical brothers or sisters who impersonate one another, change places fast, and look the same but act differently.</a:t>
            </a:r>
          </a:p>
          <a:p>
            <a:r>
              <a:rPr lang="en-CA" dirty="0">
                <a:latin typeface="+mj-lt"/>
              </a:rPr>
              <a:t>Look for the physical evidence of them changing places.</a:t>
            </a:r>
          </a:p>
          <a:p>
            <a:r>
              <a:rPr lang="en-CA" dirty="0">
                <a:latin typeface="+mj-lt"/>
              </a:rPr>
              <a:t>Learn to recognize body language and maturity level of different parts.</a:t>
            </a:r>
          </a:p>
          <a:p>
            <a:r>
              <a:rPr lang="en-CA" dirty="0">
                <a:latin typeface="+mj-lt"/>
              </a:rPr>
              <a:t>The front person may be just a “shell” who bridges the transitions so switching is not obvious.</a:t>
            </a:r>
          </a:p>
          <a:p>
            <a:r>
              <a:rPr lang="en-CA" dirty="0">
                <a:latin typeface="+mj-lt"/>
              </a:rPr>
              <a:t>Do not assume the front person is the “real” person and the others less real, or that the front person can control behavior of the other parts</a:t>
            </a:r>
          </a:p>
          <a:p>
            <a:r>
              <a:rPr lang="en-CA" dirty="0">
                <a:latin typeface="+mj-lt"/>
              </a:rPr>
              <a:t>Do not assume continuity of memory. Some multiples lie to cover for periods of time they don’t remember.</a:t>
            </a:r>
          </a:p>
          <a:p>
            <a:r>
              <a:rPr lang="en-CA" dirty="0">
                <a:latin typeface="+mj-lt"/>
              </a:rPr>
              <a:t>Parts new to the present are often confused about time and place and date</a:t>
            </a:r>
          </a:p>
        </p:txBody>
      </p:sp>
    </p:spTree>
    <p:extLst>
      <p:ext uri="{BB962C8B-B14F-4D97-AF65-F5344CB8AC3E}">
        <p14:creationId xmlns:p14="http://schemas.microsoft.com/office/powerpoint/2010/main" xmlns="" val="300226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It’s Like Speaking with Many Housemates on the Phone</a:t>
            </a:r>
          </a:p>
        </p:txBody>
      </p:sp>
      <p:sp>
        <p:nvSpPr>
          <p:cNvPr id="3" name="Content Placeholder 2"/>
          <p:cNvSpPr>
            <a:spLocks noGrp="1"/>
          </p:cNvSpPr>
          <p:nvPr>
            <p:ph idx="1"/>
          </p:nvPr>
        </p:nvSpPr>
        <p:spPr/>
        <p:txBody>
          <a:bodyPr>
            <a:normAutofit lnSpcReduction="10000"/>
          </a:bodyPr>
          <a:lstStyle/>
          <a:p>
            <a:r>
              <a:rPr lang="en-CA" dirty="0">
                <a:latin typeface="+mj-lt"/>
              </a:rPr>
              <a:t>One at a time can control the voice and speak with you.</a:t>
            </a:r>
          </a:p>
          <a:p>
            <a:r>
              <a:rPr lang="en-CA" dirty="0">
                <a:latin typeface="+mj-lt"/>
              </a:rPr>
              <a:t>The house has a speaker phone so those nearby (but not everyone) can hear you.</a:t>
            </a:r>
          </a:p>
          <a:p>
            <a:r>
              <a:rPr lang="en-CA" dirty="0">
                <a:latin typeface="+mj-lt"/>
              </a:rPr>
              <a:t>You can talk through to others in the house.</a:t>
            </a:r>
          </a:p>
          <a:p>
            <a:r>
              <a:rPr lang="en-CA" dirty="0">
                <a:latin typeface="+mj-lt"/>
              </a:rPr>
              <a:t>You can send messages to ones far from the phone.</a:t>
            </a:r>
          </a:p>
          <a:p>
            <a:r>
              <a:rPr lang="en-CA" dirty="0">
                <a:latin typeface="+mj-lt"/>
              </a:rPr>
              <a:t>You can ask that others in the house give information to the one on the phone.</a:t>
            </a:r>
          </a:p>
          <a:p>
            <a:r>
              <a:rPr lang="en-CA" dirty="0">
                <a:latin typeface="+mj-lt"/>
              </a:rPr>
              <a:t>You’re not really on the phone, but you see the person’s body, and you may notice he or she pauses as if listening. If this happens, speak more slowly, pause, and repeat yourself, so that the one you’re talking with can talk “inside” as well as with you. You are actually communicating with several people at once.</a:t>
            </a:r>
          </a:p>
        </p:txBody>
      </p:sp>
    </p:spTree>
    <p:extLst>
      <p:ext uri="{BB962C8B-B14F-4D97-AF65-F5344CB8AC3E}">
        <p14:creationId xmlns:p14="http://schemas.microsoft.com/office/powerpoint/2010/main" xmlns="" val="2955348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Parts’ Identities</a:t>
            </a:r>
          </a:p>
        </p:txBody>
      </p:sp>
      <p:sp>
        <p:nvSpPr>
          <p:cNvPr id="3" name="Content Placeholder 2"/>
          <p:cNvSpPr>
            <a:spLocks noGrp="1"/>
          </p:cNvSpPr>
          <p:nvPr>
            <p:ph idx="1"/>
          </p:nvPr>
        </p:nvSpPr>
        <p:spPr/>
        <p:txBody>
          <a:bodyPr>
            <a:normAutofit fontScale="92500"/>
          </a:bodyPr>
          <a:lstStyle/>
          <a:p>
            <a:r>
              <a:rPr lang="en-CA" dirty="0">
                <a:latin typeface="+mj-lt"/>
              </a:rPr>
              <a:t>Usually the majority are children of various ages, split off by events which cut off their circuitry and prevented them from further life experience and growth.</a:t>
            </a:r>
          </a:p>
          <a:p>
            <a:r>
              <a:rPr lang="en-CA" dirty="0">
                <a:latin typeface="+mj-lt"/>
              </a:rPr>
              <a:t>Opposite-gender parts are common.</a:t>
            </a:r>
          </a:p>
          <a:p>
            <a:r>
              <a:rPr lang="en-CA" dirty="0">
                <a:latin typeface="+mj-lt"/>
              </a:rPr>
              <a:t>Some may be blind or deaf or mute, often from literal responses to abusers’ words.</a:t>
            </a:r>
          </a:p>
          <a:p>
            <a:r>
              <a:rPr lang="en-CA" dirty="0">
                <a:latin typeface="+mj-lt"/>
              </a:rPr>
              <a:t>Some believe they are other people, like perpetrators or soldiers.</a:t>
            </a:r>
          </a:p>
          <a:p>
            <a:r>
              <a:rPr lang="en-CA" dirty="0">
                <a:latin typeface="+mj-lt"/>
              </a:rPr>
              <a:t>Some believe they are supernatural or alien beings: demons, ghosts, animals.</a:t>
            </a:r>
          </a:p>
          <a:p>
            <a:r>
              <a:rPr lang="en-CA" dirty="0">
                <a:latin typeface="+mj-lt"/>
              </a:rPr>
              <a:t>Each part is very limited in its range of emotions and intellectual capacity.</a:t>
            </a:r>
          </a:p>
          <a:p>
            <a:r>
              <a:rPr lang="en-CA" dirty="0">
                <a:latin typeface="+mj-lt"/>
              </a:rPr>
              <a:t>There are often several or many “front people.”</a:t>
            </a:r>
          </a:p>
          <a:p>
            <a:r>
              <a:rPr lang="en-CA" dirty="0">
                <a:latin typeface="+mj-lt"/>
              </a:rPr>
              <a:t>Don’t show favoritism among parts. </a:t>
            </a:r>
          </a:p>
          <a:p>
            <a:endParaRPr lang="en-CA" dirty="0">
              <a:latin typeface="+mj-lt"/>
            </a:endParaRPr>
          </a:p>
        </p:txBody>
      </p:sp>
      <p:sp>
        <p:nvSpPr>
          <p:cNvPr id="4" name="Slide Number Placeholder 3"/>
          <p:cNvSpPr>
            <a:spLocks noGrp="1"/>
          </p:cNvSpPr>
          <p:nvPr>
            <p:ph type="sldNum" sz="quarter" idx="12"/>
          </p:nvPr>
        </p:nvSpPr>
        <p:spPr/>
        <p:txBody>
          <a:bodyPr/>
          <a:lstStyle/>
          <a:p>
            <a:fld id="{6A858130-F047-4BEF-935E-EBB0548BFD23}" type="slidenum">
              <a:rPr lang="en-CA" smtClean="0"/>
              <a:pPr/>
              <a:t>19</a:t>
            </a:fld>
            <a:endParaRPr lang="en-CA"/>
          </a:p>
        </p:txBody>
      </p:sp>
    </p:spTree>
    <p:extLst>
      <p:ext uri="{BB962C8B-B14F-4D97-AF65-F5344CB8AC3E}">
        <p14:creationId xmlns:p14="http://schemas.microsoft.com/office/powerpoint/2010/main" xmlns="" val="51247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81DEA-6F1A-4D36-A95D-AFCA40D60A5D}"/>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a16="http://schemas.microsoft.com/office/drawing/2014/main" xmlns="" id="{06A0691F-A897-4131-9F28-84A235F95B28}"/>
              </a:ext>
            </a:extLst>
          </p:cNvPr>
          <p:cNvSpPr>
            <a:spLocks noGrp="1"/>
          </p:cNvSpPr>
          <p:nvPr>
            <p:ph type="subTitle" idx="1"/>
          </p:nvPr>
        </p:nvSpPr>
        <p:spPr/>
        <p:txBody>
          <a:bodyPr>
            <a:normAutofit/>
          </a:bodyPr>
          <a:lstStyle/>
          <a:p>
            <a:r>
              <a:rPr lang="en-CA" sz="2400" dirty="0"/>
              <a:t>Alison Miller, Ph.D.</a:t>
            </a:r>
          </a:p>
        </p:txBody>
      </p:sp>
    </p:spTree>
    <p:extLst>
      <p:ext uri="{BB962C8B-B14F-4D97-AF65-F5344CB8AC3E}">
        <p14:creationId xmlns:p14="http://schemas.microsoft.com/office/powerpoint/2010/main" xmlns="" val="3405917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Issues with Young Child Parts</a:t>
            </a:r>
          </a:p>
        </p:txBody>
      </p:sp>
      <p:sp>
        <p:nvSpPr>
          <p:cNvPr id="3" name="Content Placeholder 2"/>
          <p:cNvSpPr>
            <a:spLocks noGrp="1"/>
          </p:cNvSpPr>
          <p:nvPr>
            <p:ph idx="1"/>
          </p:nvPr>
        </p:nvSpPr>
        <p:spPr/>
        <p:txBody>
          <a:bodyPr>
            <a:normAutofit fontScale="92500" lnSpcReduction="10000"/>
          </a:bodyPr>
          <a:lstStyle/>
          <a:p>
            <a:r>
              <a:rPr lang="en-CA" dirty="0">
                <a:latin typeface="+mj-lt"/>
              </a:rPr>
              <a:t>I believe child parts are still developmentally children, though not “normal” children.</a:t>
            </a:r>
          </a:p>
          <a:p>
            <a:r>
              <a:rPr lang="en-CA" dirty="0">
                <a:latin typeface="+mj-lt"/>
              </a:rPr>
              <a:t>Find out the age of the part you are speaking with to assess cognitive maturity; talk as if to a child of that age;</a:t>
            </a:r>
          </a:p>
          <a:p>
            <a:r>
              <a:rPr lang="en-CA" dirty="0">
                <a:latin typeface="+mj-lt"/>
              </a:rPr>
              <a:t>Remember others are listening and you should be clear to those ones too.</a:t>
            </a:r>
          </a:p>
          <a:p>
            <a:r>
              <a:rPr lang="en-CA" dirty="0">
                <a:latin typeface="+mj-lt"/>
              </a:rPr>
              <a:t>Young child parts have concrete and literal thinking. They may not understand words or concepts such as “lying”, “then versus now,” “memory.”</a:t>
            </a:r>
          </a:p>
          <a:p>
            <a:r>
              <a:rPr lang="en-CA" dirty="0">
                <a:latin typeface="+mj-lt"/>
              </a:rPr>
              <a:t>The inner world may be as real to them as the external world.</a:t>
            </a:r>
          </a:p>
          <a:p>
            <a:r>
              <a:rPr lang="en-CA" dirty="0">
                <a:latin typeface="+mj-lt"/>
              </a:rPr>
              <a:t>Systems run by very young child parts tend to be chaotic.</a:t>
            </a:r>
          </a:p>
          <a:p>
            <a:r>
              <a:rPr lang="en-CA" dirty="0">
                <a:latin typeface="+mj-lt"/>
              </a:rPr>
              <a:t>Infant parts may need to process memories nonverbally with assistance of older parts, so they mature upon joining. They can share their nonverbal memories with parts slightly older, who can ‘translate’ for them.</a:t>
            </a:r>
          </a:p>
        </p:txBody>
      </p:sp>
    </p:spTree>
    <p:extLst>
      <p:ext uri="{BB962C8B-B14F-4D97-AF65-F5344CB8AC3E}">
        <p14:creationId xmlns:p14="http://schemas.microsoft.com/office/powerpoint/2010/main" xmlns="" val="3371384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Detecting Switches</a:t>
            </a:r>
          </a:p>
        </p:txBody>
      </p:sp>
      <p:sp>
        <p:nvSpPr>
          <p:cNvPr id="3" name="Content Placeholder 2"/>
          <p:cNvSpPr>
            <a:spLocks noGrp="1"/>
          </p:cNvSpPr>
          <p:nvPr>
            <p:ph idx="1"/>
          </p:nvPr>
        </p:nvSpPr>
        <p:spPr/>
        <p:txBody>
          <a:bodyPr>
            <a:normAutofit/>
          </a:bodyPr>
          <a:lstStyle/>
          <a:p>
            <a:r>
              <a:rPr lang="en-CA" dirty="0">
                <a:latin typeface="+mj-lt"/>
              </a:rPr>
              <a:t>In early therapy, clients switch subtly.</a:t>
            </a:r>
          </a:p>
          <a:p>
            <a:r>
              <a:rPr lang="en-CA" dirty="0">
                <a:latin typeface="+mj-lt"/>
              </a:rPr>
              <a:t>Language may change.</a:t>
            </a:r>
          </a:p>
          <a:p>
            <a:r>
              <a:rPr lang="en-CA" dirty="0">
                <a:latin typeface="+mj-lt"/>
              </a:rPr>
              <a:t>Content may change while voice sounds the same.</a:t>
            </a:r>
          </a:p>
          <a:p>
            <a:r>
              <a:rPr lang="en-CA" dirty="0">
                <a:latin typeface="+mj-lt"/>
              </a:rPr>
              <a:t>“Word salad” indicates rapid switching.</a:t>
            </a:r>
          </a:p>
          <a:p>
            <a:r>
              <a:rPr lang="en-CA" dirty="0">
                <a:latin typeface="+mj-lt"/>
              </a:rPr>
              <a:t>Emotional state may be quite different.</a:t>
            </a:r>
          </a:p>
          <a:p>
            <a:r>
              <a:rPr lang="en-CA" dirty="0">
                <a:latin typeface="+mj-lt"/>
              </a:rPr>
              <a:t>Ask if this is someone new, if they know you, if they know where they are.</a:t>
            </a:r>
          </a:p>
          <a:p>
            <a:r>
              <a:rPr lang="en-CA" dirty="0">
                <a:latin typeface="+mj-lt"/>
              </a:rPr>
              <a:t>If you suspect it’s a child part, ask the age so you can communicate appropriately. Do not ask names.</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21</a:t>
            </a:fld>
            <a:endParaRPr lang="en-CA"/>
          </a:p>
        </p:txBody>
      </p:sp>
    </p:spTree>
    <p:extLst>
      <p:ext uri="{BB962C8B-B14F-4D97-AF65-F5344CB8AC3E}">
        <p14:creationId xmlns:p14="http://schemas.microsoft.com/office/powerpoint/2010/main" xmlns="" val="98178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Detecting Co-Presence</a:t>
            </a:r>
          </a:p>
        </p:txBody>
      </p:sp>
      <p:sp>
        <p:nvSpPr>
          <p:cNvPr id="3" name="Content Placeholder 2"/>
          <p:cNvSpPr>
            <a:spLocks noGrp="1"/>
          </p:cNvSpPr>
          <p:nvPr>
            <p:ph idx="1"/>
          </p:nvPr>
        </p:nvSpPr>
        <p:spPr/>
        <p:txBody>
          <a:bodyPr>
            <a:normAutofit/>
          </a:bodyPr>
          <a:lstStyle/>
          <a:p>
            <a:r>
              <a:rPr lang="en-CA" dirty="0">
                <a:latin typeface="+mj-lt"/>
              </a:rPr>
              <a:t>You may sense a change in emotional state.</a:t>
            </a:r>
          </a:p>
          <a:p>
            <a:r>
              <a:rPr lang="en-CA" dirty="0">
                <a:latin typeface="+mj-lt"/>
              </a:rPr>
              <a:t>Ask “Is someone else here?” </a:t>
            </a:r>
          </a:p>
          <a:p>
            <a:r>
              <a:rPr lang="en-CA" dirty="0">
                <a:latin typeface="+mj-lt"/>
              </a:rPr>
              <a:t>“I sense someone is feeling scared – Is that you or  someone else?” </a:t>
            </a:r>
          </a:p>
          <a:p>
            <a:r>
              <a:rPr lang="en-CA" dirty="0">
                <a:latin typeface="+mj-lt"/>
              </a:rPr>
              <a:t>“Can you tell them who I am and where we are so they won’t be so scared?”</a:t>
            </a:r>
          </a:p>
          <a:p>
            <a:r>
              <a:rPr lang="en-CA" dirty="0">
                <a:latin typeface="+mj-lt"/>
              </a:rPr>
              <a:t>Always assume more than one part is present.</a:t>
            </a:r>
          </a:p>
          <a:p>
            <a:r>
              <a:rPr lang="en-CA" dirty="0">
                <a:latin typeface="+mj-lt"/>
              </a:rPr>
              <a:t>I get so I can almost see the new part– for example, over the client’s right eye or right behind her.</a:t>
            </a:r>
          </a:p>
          <a:p>
            <a:pPr marL="0" indent="0">
              <a:buNone/>
            </a:pPr>
            <a:endParaRPr lang="en-CA" dirty="0"/>
          </a:p>
        </p:txBody>
      </p:sp>
      <p:sp>
        <p:nvSpPr>
          <p:cNvPr id="4" name="Slide Number Placeholder 3"/>
          <p:cNvSpPr>
            <a:spLocks noGrp="1"/>
          </p:cNvSpPr>
          <p:nvPr>
            <p:ph type="sldNum" sz="quarter" idx="12"/>
          </p:nvPr>
        </p:nvSpPr>
        <p:spPr/>
        <p:txBody>
          <a:bodyPr/>
          <a:lstStyle/>
          <a:p>
            <a:fld id="{6A858130-F047-4BEF-935E-EBB0548BFD23}" type="slidenum">
              <a:rPr lang="en-CA" smtClean="0"/>
              <a:pPr/>
              <a:t>22</a:t>
            </a:fld>
            <a:endParaRPr lang="en-CA"/>
          </a:p>
        </p:txBody>
      </p:sp>
    </p:spTree>
    <p:extLst>
      <p:ext uri="{BB962C8B-B14F-4D97-AF65-F5344CB8AC3E}">
        <p14:creationId xmlns:p14="http://schemas.microsoft.com/office/powerpoint/2010/main" xmlns="" val="1516527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300" dirty="0"/>
              <a:t>Do You Work with the Front Person?</a:t>
            </a:r>
          </a:p>
        </p:txBody>
      </p:sp>
      <p:sp>
        <p:nvSpPr>
          <p:cNvPr id="3" name="Content Placeholder 2"/>
          <p:cNvSpPr>
            <a:spLocks noGrp="1"/>
          </p:cNvSpPr>
          <p:nvPr>
            <p:ph idx="1"/>
          </p:nvPr>
        </p:nvSpPr>
        <p:spPr/>
        <p:txBody>
          <a:bodyPr>
            <a:normAutofit lnSpcReduction="10000"/>
          </a:bodyPr>
          <a:lstStyle/>
          <a:p>
            <a:r>
              <a:rPr lang="en-CA" dirty="0">
                <a:latin typeface="+mj-lt"/>
              </a:rPr>
              <a:t>It depends on the functionality of the front person (the one who normally is present for daily life.) If a front person has years of high functioning, you may be able to work with the parts through that front person, and the parts may respect that one, as they bring much strength and experience.</a:t>
            </a:r>
          </a:p>
          <a:p>
            <a:r>
              <a:rPr lang="en-CA" dirty="0">
                <a:latin typeface="+mj-lt"/>
              </a:rPr>
              <a:t>If the front person is only a shell, it’s wiser not to bother. Just make sure you talk with someone who knows about everyday life, illness, work, etc. every so often.</a:t>
            </a:r>
          </a:p>
          <a:p>
            <a:r>
              <a:rPr lang="en-CA" dirty="0">
                <a:latin typeface="+mj-lt"/>
              </a:rPr>
              <a:t>Front person and insider parts often hate one another. You need to do mediation, explaining to each what the other’s purpose is, and why they are the way they are. Front people are specialized for handling day to day life and have little or no awareness of the trauma history because that awareness would interfere with their functioning. Insiders hide the pain and the anger and overwhelming knowledge and emotions.</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23</a:t>
            </a:fld>
            <a:endParaRPr lang="en-CA"/>
          </a:p>
        </p:txBody>
      </p:sp>
    </p:spTree>
    <p:extLst>
      <p:ext uri="{BB962C8B-B14F-4D97-AF65-F5344CB8AC3E}">
        <p14:creationId xmlns:p14="http://schemas.microsoft.com/office/powerpoint/2010/main" xmlns="" val="2549138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Match Your Style to the Part(s) Presenting …</a:t>
            </a:r>
          </a:p>
        </p:txBody>
      </p:sp>
      <p:sp>
        <p:nvSpPr>
          <p:cNvPr id="3" name="Content Placeholder 2"/>
          <p:cNvSpPr>
            <a:spLocks noGrp="1"/>
          </p:cNvSpPr>
          <p:nvPr>
            <p:ph idx="1"/>
          </p:nvPr>
        </p:nvSpPr>
        <p:spPr/>
        <p:txBody>
          <a:bodyPr>
            <a:normAutofit/>
          </a:bodyPr>
          <a:lstStyle/>
          <a:p>
            <a:r>
              <a:rPr lang="en-CA" dirty="0">
                <a:latin typeface="+mj-lt"/>
              </a:rPr>
              <a:t>It’s a dance—You shift with their state, as with a baby who laughs then cries. It’s </a:t>
            </a:r>
            <a:r>
              <a:rPr lang="en-CA" dirty="0" err="1">
                <a:latin typeface="+mj-lt"/>
              </a:rPr>
              <a:t>attunement</a:t>
            </a:r>
            <a:r>
              <a:rPr lang="en-CA" dirty="0">
                <a:latin typeface="+mj-lt"/>
              </a:rPr>
              <a:t>.</a:t>
            </a:r>
          </a:p>
          <a:p>
            <a:r>
              <a:rPr lang="en-CA" dirty="0">
                <a:latin typeface="+mj-lt"/>
              </a:rPr>
              <a:t>You are often talking with an “insider” when you think it’s the front person, the adult.</a:t>
            </a:r>
          </a:p>
          <a:p>
            <a:r>
              <a:rPr lang="en-CA" dirty="0">
                <a:latin typeface="+mj-lt"/>
              </a:rPr>
              <a:t>See how old the person appears from their speech and body language, and match your language to that age.</a:t>
            </a:r>
          </a:p>
          <a:p>
            <a:r>
              <a:rPr lang="en-CA" dirty="0">
                <a:latin typeface="+mj-lt"/>
              </a:rPr>
              <a:t>Sound assertive with tough parts, but be careful, as even a slightly raised voice can engender terror.</a:t>
            </a:r>
          </a:p>
          <a:p>
            <a:r>
              <a:rPr lang="en-CA" dirty="0">
                <a:latin typeface="+mj-lt"/>
              </a:rPr>
              <a:t>Client may ask or think: “Are you going to shout? Are you going to hit me?”</a:t>
            </a:r>
          </a:p>
          <a:p>
            <a:r>
              <a:rPr lang="en-CA" dirty="0">
                <a:latin typeface="+mj-lt"/>
              </a:rPr>
              <a:t>Some tough parts have tender ones hidden underneath the surface. Parts can themselves be multiple.</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24</a:t>
            </a:fld>
            <a:endParaRPr lang="en-CA"/>
          </a:p>
        </p:txBody>
      </p:sp>
    </p:spTree>
    <p:extLst>
      <p:ext uri="{BB962C8B-B14F-4D97-AF65-F5344CB8AC3E}">
        <p14:creationId xmlns:p14="http://schemas.microsoft.com/office/powerpoint/2010/main" xmlns="" val="1856657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Using Inner Voices to Establish Communication with Parts</a:t>
            </a:r>
          </a:p>
        </p:txBody>
      </p:sp>
      <p:sp>
        <p:nvSpPr>
          <p:cNvPr id="3" name="Content Placeholder 2"/>
          <p:cNvSpPr>
            <a:spLocks noGrp="1"/>
          </p:cNvSpPr>
          <p:nvPr>
            <p:ph idx="1"/>
          </p:nvPr>
        </p:nvSpPr>
        <p:spPr/>
        <p:txBody>
          <a:bodyPr/>
          <a:lstStyle/>
          <a:p>
            <a:r>
              <a:rPr lang="en-CA" dirty="0">
                <a:latin typeface="+mj-lt"/>
              </a:rPr>
              <a:t>Notice when the client seems to be listening internally.</a:t>
            </a:r>
          </a:p>
          <a:p>
            <a:r>
              <a:rPr lang="en-CA" dirty="0">
                <a:latin typeface="+mj-lt"/>
              </a:rPr>
              <a:t>“Did someone say something to you? … What did they say? … Do you know what they mean?”</a:t>
            </a:r>
          </a:p>
          <a:p>
            <a:r>
              <a:rPr lang="en-CA" dirty="0">
                <a:latin typeface="+mj-lt"/>
              </a:rPr>
              <a:t>“Could you ask the person who said that why they said that? Can they explain for me?”</a:t>
            </a:r>
          </a:p>
          <a:p>
            <a:r>
              <a:rPr lang="en-CA" dirty="0">
                <a:latin typeface="+mj-lt"/>
              </a:rPr>
              <a:t>“Do they have any questions for me? … They can talk through you.”</a:t>
            </a:r>
          </a:p>
          <a:p>
            <a:r>
              <a:rPr lang="en-CA" dirty="0">
                <a:latin typeface="+mj-lt"/>
              </a:rPr>
              <a:t>“Would they be willing to come out and talk to me so I can understand them better?”</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25</a:t>
            </a:fld>
            <a:endParaRPr lang="en-CA"/>
          </a:p>
        </p:txBody>
      </p:sp>
    </p:spTree>
    <p:extLst>
      <p:ext uri="{BB962C8B-B14F-4D97-AF65-F5344CB8AC3E}">
        <p14:creationId xmlns:p14="http://schemas.microsoft.com/office/powerpoint/2010/main" xmlns="" val="3875587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Noticing Subtle Reactions, Misunderstandings &amp; Triggering</a:t>
            </a:r>
          </a:p>
        </p:txBody>
      </p:sp>
      <p:sp>
        <p:nvSpPr>
          <p:cNvPr id="3" name="Content Placeholder 2"/>
          <p:cNvSpPr>
            <a:spLocks noGrp="1"/>
          </p:cNvSpPr>
          <p:nvPr>
            <p:ph idx="1"/>
          </p:nvPr>
        </p:nvSpPr>
        <p:spPr/>
        <p:txBody>
          <a:bodyPr/>
          <a:lstStyle/>
          <a:p>
            <a:r>
              <a:rPr lang="en-CA" dirty="0">
                <a:latin typeface="+mj-lt"/>
              </a:rPr>
              <a:t>Notice these and address them immediately.</a:t>
            </a:r>
          </a:p>
          <a:p>
            <a:r>
              <a:rPr lang="en-CA" dirty="0">
                <a:latin typeface="+mj-lt"/>
              </a:rPr>
              <a:t>“Is someone inside reacting to something I said or did?” </a:t>
            </a:r>
          </a:p>
          <a:p>
            <a:r>
              <a:rPr lang="en-CA" dirty="0">
                <a:latin typeface="+mj-lt"/>
              </a:rPr>
              <a:t>“I scratched my ear because it was itchy. It wasn’t supposed to be a signal to any of you.”</a:t>
            </a:r>
          </a:p>
          <a:p>
            <a:r>
              <a:rPr lang="en-CA" dirty="0">
                <a:latin typeface="+mj-lt"/>
              </a:rPr>
              <a:t>“Is there something in this room which makes you feel unsafe? Do you need to look around? Should I remove something?”</a:t>
            </a:r>
          </a:p>
          <a:p>
            <a:r>
              <a:rPr lang="en-CA" dirty="0">
                <a:latin typeface="+mj-lt"/>
              </a:rPr>
              <a:t>Watch for reactions to trigger words which have opposite meanings, e.g. “free,” “love.” Try to avoid these words. Figure out what are trigger words for each client.</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26</a:t>
            </a:fld>
            <a:endParaRPr lang="en-CA"/>
          </a:p>
        </p:txBody>
      </p:sp>
    </p:spTree>
    <p:extLst>
      <p:ext uri="{BB962C8B-B14F-4D97-AF65-F5344CB8AC3E}">
        <p14:creationId xmlns:p14="http://schemas.microsoft.com/office/powerpoint/2010/main" xmlns="" val="57687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Improving Inner Communication</a:t>
            </a:r>
          </a:p>
        </p:txBody>
      </p:sp>
      <p:sp>
        <p:nvSpPr>
          <p:cNvPr id="3" name="Content Placeholder 2"/>
          <p:cNvSpPr>
            <a:spLocks noGrp="1"/>
          </p:cNvSpPr>
          <p:nvPr>
            <p:ph idx="1"/>
          </p:nvPr>
        </p:nvSpPr>
        <p:spPr/>
        <p:txBody>
          <a:bodyPr>
            <a:normAutofit/>
          </a:bodyPr>
          <a:lstStyle/>
          <a:p>
            <a:r>
              <a:rPr lang="en-CA" dirty="0">
                <a:latin typeface="+mj-lt"/>
              </a:rPr>
              <a:t>Demystify multiplicity by explaining how trauma creates a compartmentalized brain, so DID is mental injury, not mental illness.</a:t>
            </a:r>
          </a:p>
          <a:p>
            <a:r>
              <a:rPr lang="en-CA" dirty="0">
                <a:latin typeface="+mj-lt"/>
              </a:rPr>
              <a:t>Frequently suggest that the client “Ask inside.”</a:t>
            </a:r>
          </a:p>
          <a:p>
            <a:r>
              <a:rPr lang="en-CA" dirty="0">
                <a:latin typeface="+mj-lt"/>
              </a:rPr>
              <a:t>“Just think it in your  head, and then listen for an answer. It could  be words, or a thought, or a picture.”</a:t>
            </a:r>
          </a:p>
          <a:p>
            <a:r>
              <a:rPr lang="en-CA" dirty="0">
                <a:latin typeface="+mj-lt"/>
              </a:rPr>
              <a:t>“Tell me what answer you received. Do you understand it?”</a:t>
            </a:r>
          </a:p>
          <a:p>
            <a:r>
              <a:rPr lang="en-CA" dirty="0">
                <a:latin typeface="+mj-lt"/>
              </a:rPr>
              <a:t>Now enter dialogue with the insider through the presenting part. “Ask them ….”</a:t>
            </a:r>
          </a:p>
          <a:p>
            <a:r>
              <a:rPr lang="en-CA" dirty="0">
                <a:latin typeface="+mj-lt"/>
              </a:rPr>
              <a:t>Make “ask inside” a habit in your dialogue with  clients.</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27</a:t>
            </a:fld>
            <a:endParaRPr lang="en-CA"/>
          </a:p>
        </p:txBody>
      </p:sp>
    </p:spTree>
    <p:extLst>
      <p:ext uri="{BB962C8B-B14F-4D97-AF65-F5344CB8AC3E}">
        <p14:creationId xmlns:p14="http://schemas.microsoft.com/office/powerpoint/2010/main" xmlns="" val="4086215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Complex Multi-System Clients</a:t>
            </a:r>
          </a:p>
        </p:txBody>
      </p:sp>
      <p:sp>
        <p:nvSpPr>
          <p:cNvPr id="3" name="Content Placeholder 2"/>
          <p:cNvSpPr>
            <a:spLocks noGrp="1"/>
          </p:cNvSpPr>
          <p:nvPr>
            <p:ph idx="1"/>
          </p:nvPr>
        </p:nvSpPr>
        <p:spPr/>
        <p:txBody>
          <a:bodyPr/>
          <a:lstStyle/>
          <a:p>
            <a:r>
              <a:rPr lang="en-CA" dirty="0">
                <a:latin typeface="+mj-lt"/>
              </a:rPr>
              <a:t>It is all one brain. Information does often reach through barriers even when it isn’t supposed to.</a:t>
            </a:r>
          </a:p>
          <a:p>
            <a:r>
              <a:rPr lang="en-CA" dirty="0">
                <a:latin typeface="+mj-lt"/>
              </a:rPr>
              <a:t>Some deeper part of the brain holds enough wisdom to know which things to bring up, in what order.</a:t>
            </a:r>
          </a:p>
          <a:p>
            <a:r>
              <a:rPr lang="en-CA" dirty="0">
                <a:latin typeface="+mj-lt"/>
              </a:rPr>
              <a:t>It is a system. You don’t work with Susie, or Enforcer, or The Whore. You work with the system.</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28</a:t>
            </a:fld>
            <a:endParaRPr lang="en-CA"/>
          </a:p>
        </p:txBody>
      </p:sp>
    </p:spTree>
    <p:extLst>
      <p:ext uri="{BB962C8B-B14F-4D97-AF65-F5344CB8AC3E}">
        <p14:creationId xmlns:p14="http://schemas.microsoft.com/office/powerpoint/2010/main" xmlns="" val="3554363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Important Therapist Qualities</a:t>
            </a:r>
          </a:p>
        </p:txBody>
      </p:sp>
      <p:sp>
        <p:nvSpPr>
          <p:cNvPr id="3" name="Content Placeholder 2"/>
          <p:cNvSpPr>
            <a:spLocks noGrp="1"/>
          </p:cNvSpPr>
          <p:nvPr>
            <p:ph idx="1"/>
          </p:nvPr>
        </p:nvSpPr>
        <p:spPr/>
        <p:txBody>
          <a:bodyPr>
            <a:normAutofit/>
          </a:bodyPr>
          <a:lstStyle/>
          <a:p>
            <a:r>
              <a:rPr lang="en-CA" dirty="0">
                <a:latin typeface="+mj-lt"/>
              </a:rPr>
              <a:t>Consistency </a:t>
            </a:r>
          </a:p>
          <a:p>
            <a:r>
              <a:rPr lang="en-CA" dirty="0">
                <a:latin typeface="+mj-lt"/>
              </a:rPr>
              <a:t>Patience for the long haul</a:t>
            </a:r>
          </a:p>
          <a:p>
            <a:r>
              <a:rPr lang="en-CA" dirty="0">
                <a:latin typeface="+mj-lt"/>
              </a:rPr>
              <a:t>They sense your sincerity, your tiredness and your fear. They probe you for weaknesses. Acknowledge these; don’t pretend they aren’t there.</a:t>
            </a:r>
          </a:p>
          <a:p>
            <a:r>
              <a:rPr lang="en-CA" dirty="0">
                <a:latin typeface="+mj-lt"/>
              </a:rPr>
              <a:t>Firm and flexible boundaries – You can’t meet the infant parts’ needs; you can’t keep them safe. Don’t make promises you can’t keep</a:t>
            </a:r>
          </a:p>
          <a:p>
            <a:r>
              <a:rPr lang="en-CA" dirty="0">
                <a:latin typeface="+mj-lt"/>
              </a:rPr>
              <a:t>Look for opportunities to apologize. Perpetrators don’t.</a:t>
            </a:r>
          </a:p>
          <a:p>
            <a:r>
              <a:rPr lang="en-CA" dirty="0">
                <a:latin typeface="+mj-lt"/>
              </a:rPr>
              <a:t>Intuition in experts is just accumulated learning which is at your fingertips.</a:t>
            </a:r>
          </a:p>
          <a:p>
            <a:r>
              <a:rPr lang="en-CA" dirty="0">
                <a:latin typeface="+mj-lt"/>
              </a:rPr>
              <a:t>Practice makes perfect. So take more dissociative clients so you get better at it!</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29</a:t>
            </a:fld>
            <a:endParaRPr lang="en-CA"/>
          </a:p>
        </p:txBody>
      </p:sp>
    </p:spTree>
    <p:extLst>
      <p:ext uri="{BB962C8B-B14F-4D97-AF65-F5344CB8AC3E}">
        <p14:creationId xmlns:p14="http://schemas.microsoft.com/office/powerpoint/2010/main" xmlns="" val="2773126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1B5CC79-4EA9-4831-A26C-5A437AB1486C}"/>
              </a:ext>
            </a:extLst>
          </p:cNvPr>
          <p:cNvSpPr>
            <a:spLocks noGrp="1"/>
          </p:cNvSpPr>
          <p:nvPr>
            <p:ph type="ctrTitle"/>
          </p:nvPr>
        </p:nvSpPr>
        <p:spPr/>
        <p:txBody>
          <a:bodyPr>
            <a:normAutofit/>
          </a:bodyPr>
          <a:lstStyle/>
          <a:p>
            <a:r>
              <a:rPr lang="en-CA" dirty="0"/>
              <a:t>1 </a:t>
            </a:r>
            <a:r>
              <a:rPr lang="en-CA" dirty="0">
                <a:solidFill>
                  <a:schemeClr val="tx1"/>
                </a:solidFill>
              </a:rPr>
              <a:t>Dissociation and Organized Abuse</a:t>
            </a:r>
          </a:p>
        </p:txBody>
      </p:sp>
      <p:sp>
        <p:nvSpPr>
          <p:cNvPr id="5" name="Subtitle 4">
            <a:extLst>
              <a:ext uri="{FF2B5EF4-FFF2-40B4-BE49-F238E27FC236}">
                <a16:creationId xmlns:a16="http://schemas.microsoft.com/office/drawing/2014/main" xmlns="" id="{C2ACD747-458D-4F47-9F2C-F900C585F1B0}"/>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xmlns="" val="14456788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CA" dirty="0"/>
              <a:t>Organized Abuse</a:t>
            </a:r>
          </a:p>
        </p:txBody>
      </p:sp>
      <p:sp>
        <p:nvSpPr>
          <p:cNvPr id="5" name="Subtitle 4"/>
          <p:cNvSpPr>
            <a:spLocks noGrp="1"/>
          </p:cNvSpPr>
          <p:nvPr>
            <p:ph type="subTitle" idx="1"/>
          </p:nvPr>
        </p:nvSpPr>
        <p:spPr/>
        <p:txBody>
          <a:bodyPr>
            <a:normAutofit lnSpcReduction="10000"/>
          </a:bodyPr>
          <a:lstStyle/>
          <a:p>
            <a:pPr algn="ctr"/>
            <a:r>
              <a:rPr lang="en-CA" dirty="0"/>
              <a:t>Definitions</a:t>
            </a:r>
          </a:p>
          <a:p>
            <a:pPr algn="ctr"/>
            <a:r>
              <a:rPr lang="en-CA" dirty="0"/>
              <a:t>Indicators</a:t>
            </a:r>
          </a:p>
          <a:p>
            <a:pPr algn="ctr"/>
            <a:r>
              <a:rPr lang="en-CA" dirty="0"/>
              <a:t>Creation and Training of Parts</a:t>
            </a:r>
          </a:p>
        </p:txBody>
      </p:sp>
      <p:sp>
        <p:nvSpPr>
          <p:cNvPr id="2" name="Slide Number Placeholder 1"/>
          <p:cNvSpPr>
            <a:spLocks noGrp="1"/>
          </p:cNvSpPr>
          <p:nvPr>
            <p:ph type="sldNum" sz="quarter" idx="12"/>
          </p:nvPr>
        </p:nvSpPr>
        <p:spPr/>
        <p:txBody>
          <a:bodyPr/>
          <a:lstStyle/>
          <a:p>
            <a:fld id="{04DCAF22-CE1B-48BA-A085-CB0E5906725E}" type="slidenum">
              <a:rPr lang="en-CA" smtClean="0"/>
              <a:pPr/>
              <a:t>30</a:t>
            </a:fld>
            <a:endParaRPr lang="en-CA"/>
          </a:p>
        </p:txBody>
      </p:sp>
    </p:spTree>
    <p:extLst>
      <p:ext uri="{BB962C8B-B14F-4D97-AF65-F5344CB8AC3E}">
        <p14:creationId xmlns:p14="http://schemas.microsoft.com/office/powerpoint/2010/main" xmlns="" val="18270645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77072F-0AA9-4C20-B4BB-71DBECA1EACA}"/>
              </a:ext>
            </a:extLst>
          </p:cNvPr>
          <p:cNvSpPr>
            <a:spLocks noGrp="1"/>
          </p:cNvSpPr>
          <p:nvPr>
            <p:ph type="title"/>
          </p:nvPr>
        </p:nvSpPr>
        <p:spPr/>
        <p:txBody>
          <a:bodyPr/>
          <a:lstStyle/>
          <a:p>
            <a:r>
              <a:rPr lang="en-CA" dirty="0"/>
              <a:t>What is Organized Abuse?</a:t>
            </a:r>
          </a:p>
        </p:txBody>
      </p:sp>
      <p:sp>
        <p:nvSpPr>
          <p:cNvPr id="3" name="Content Placeholder 2">
            <a:extLst>
              <a:ext uri="{FF2B5EF4-FFF2-40B4-BE49-F238E27FC236}">
                <a16:creationId xmlns:a16="http://schemas.microsoft.com/office/drawing/2014/main" xmlns="" id="{B07CD05D-6D0C-47DE-9D16-03250BC963CB}"/>
              </a:ext>
            </a:extLst>
          </p:cNvPr>
          <p:cNvSpPr>
            <a:spLocks noGrp="1"/>
          </p:cNvSpPr>
          <p:nvPr>
            <p:ph idx="1"/>
          </p:nvPr>
        </p:nvSpPr>
        <p:spPr/>
        <p:txBody>
          <a:bodyPr>
            <a:normAutofit fontScale="92500"/>
          </a:bodyPr>
          <a:lstStyle/>
          <a:p>
            <a:pPr marL="0" indent="0">
              <a:buNone/>
            </a:pPr>
            <a:r>
              <a:rPr lang="en-CA" sz="3600" dirty="0"/>
              <a:t>Organized abuse involves multiple adults who conspire to sexually abuse one or more children. Organized abuse can include the sexual exchange of children between perpetrators as well as the production and distribution of child sexual abuse material (organisedabuse.com). </a:t>
            </a:r>
          </a:p>
        </p:txBody>
      </p:sp>
    </p:spTree>
    <p:extLst>
      <p:ext uri="{BB962C8B-B14F-4D97-AF65-F5344CB8AC3E}">
        <p14:creationId xmlns:p14="http://schemas.microsoft.com/office/powerpoint/2010/main" xmlns="" val="90751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04CAF-F0FB-4607-9823-469259D33224}"/>
              </a:ext>
            </a:extLst>
          </p:cNvPr>
          <p:cNvSpPr>
            <a:spLocks noGrp="1"/>
          </p:cNvSpPr>
          <p:nvPr>
            <p:ph type="title"/>
          </p:nvPr>
        </p:nvSpPr>
        <p:spPr/>
        <p:txBody>
          <a:bodyPr/>
          <a:lstStyle/>
          <a:p>
            <a:r>
              <a:rPr lang="en-CA" dirty="0"/>
              <a:t>Types of Organized Abuse </a:t>
            </a:r>
            <a:br>
              <a:rPr lang="en-CA" dirty="0"/>
            </a:br>
            <a:r>
              <a:rPr lang="en-CA" dirty="0"/>
              <a:t>(Michael Salter)</a:t>
            </a:r>
          </a:p>
        </p:txBody>
      </p:sp>
      <p:sp>
        <p:nvSpPr>
          <p:cNvPr id="3" name="Content Placeholder 2">
            <a:extLst>
              <a:ext uri="{FF2B5EF4-FFF2-40B4-BE49-F238E27FC236}">
                <a16:creationId xmlns:a16="http://schemas.microsoft.com/office/drawing/2014/main" xmlns="" id="{F606E098-BCB1-4341-8A92-04FB53D3D974}"/>
              </a:ext>
            </a:extLst>
          </p:cNvPr>
          <p:cNvSpPr>
            <a:spLocks noGrp="1"/>
          </p:cNvSpPr>
          <p:nvPr>
            <p:ph idx="1"/>
          </p:nvPr>
        </p:nvSpPr>
        <p:spPr/>
        <p:txBody>
          <a:bodyPr>
            <a:normAutofit/>
          </a:bodyPr>
          <a:lstStyle/>
          <a:p>
            <a:r>
              <a:rPr lang="en-CA" dirty="0"/>
              <a:t>Network abuse—extra-familial, targeting vulnerable teens, many victims</a:t>
            </a:r>
          </a:p>
          <a:p>
            <a:r>
              <a:rPr lang="en-CA" dirty="0"/>
              <a:t>Institutional abuse—by staff in child-focused institutions</a:t>
            </a:r>
          </a:p>
          <a:p>
            <a:r>
              <a:rPr lang="en-CA" dirty="0"/>
              <a:t>Familial abuse—cultures of sexual abuse within families, a small number of victims extensively victimized, early initiation, quick progression to serious abuse, long duration of victimization </a:t>
            </a:r>
          </a:p>
          <a:p>
            <a:r>
              <a:rPr lang="en-CA" dirty="0"/>
              <a:t>Ritual abuse—structured in a ceremonial or ritualistic fashion, highly abusive, involves torture of children and adults and the manufacture of child abuse material</a:t>
            </a:r>
          </a:p>
          <a:p>
            <a:r>
              <a:rPr lang="en-CA" dirty="0"/>
              <a:t>Technology facilitated organized abuse—groups of adult abusers connected over the internet</a:t>
            </a:r>
          </a:p>
        </p:txBody>
      </p:sp>
    </p:spTree>
    <p:extLst>
      <p:ext uri="{BB962C8B-B14F-4D97-AF65-F5344CB8AC3E}">
        <p14:creationId xmlns:p14="http://schemas.microsoft.com/office/powerpoint/2010/main" xmlns="" val="1414193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Mind Control?</a:t>
            </a:r>
          </a:p>
        </p:txBody>
      </p:sp>
      <p:sp>
        <p:nvSpPr>
          <p:cNvPr id="3" name="Content Placeholder 2"/>
          <p:cNvSpPr>
            <a:spLocks noGrp="1"/>
          </p:cNvSpPr>
          <p:nvPr>
            <p:ph idx="1"/>
          </p:nvPr>
        </p:nvSpPr>
        <p:spPr/>
        <p:txBody>
          <a:bodyPr>
            <a:normAutofit lnSpcReduction="10000"/>
          </a:bodyPr>
          <a:lstStyle/>
          <a:p>
            <a:pPr algn="ctr">
              <a:buNone/>
            </a:pPr>
            <a:r>
              <a:rPr lang="en-US" dirty="0"/>
              <a:t>Abuse of children (and adults) by an organized group which deliberately creates, indoctrinates, and trains internal parts (alter personalities)</a:t>
            </a:r>
          </a:p>
          <a:p>
            <a:pPr algn="ctr">
              <a:buNone/>
            </a:pPr>
            <a:endParaRPr lang="en-US" dirty="0"/>
          </a:p>
          <a:p>
            <a:r>
              <a:rPr lang="en-US" dirty="0"/>
              <a:t>Deliberate creation of inside parts in infancy</a:t>
            </a:r>
          </a:p>
          <a:p>
            <a:r>
              <a:rPr lang="en-US" dirty="0"/>
              <a:t>Creation of a planned structured personality system </a:t>
            </a:r>
          </a:p>
          <a:p>
            <a:r>
              <a:rPr lang="en-US" dirty="0"/>
              <a:t>Creation of inner structures and/or an inner world where parts “live”</a:t>
            </a:r>
          </a:p>
          <a:p>
            <a:r>
              <a:rPr lang="en-US" dirty="0"/>
              <a:t>Beliefs implanted  and parts trained to do their jobs through torture, drugs, training and stage magic</a:t>
            </a:r>
          </a:p>
          <a:p>
            <a:endParaRPr lang="en-US" dirty="0"/>
          </a:p>
          <a:p>
            <a:pPr marL="0" indent="0">
              <a:buNone/>
            </a:pPr>
            <a:r>
              <a:rPr lang="en-US" dirty="0"/>
              <a:t>There are lesser forms of mind control, e.g. through media and/or peer pressure.</a:t>
            </a:r>
          </a:p>
          <a:p>
            <a:pPr algn="ctr">
              <a:buNone/>
            </a:pPr>
            <a:endParaRPr lang="en-US" dirty="0"/>
          </a:p>
          <a:p>
            <a:pPr algn="ctr">
              <a:buNone/>
            </a:pPr>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33</a:t>
            </a:fld>
            <a:endParaRPr lang="en-CA"/>
          </a:p>
        </p:txBody>
      </p:sp>
    </p:spTree>
    <p:extLst>
      <p:ext uri="{BB962C8B-B14F-4D97-AF65-F5344CB8AC3E}">
        <p14:creationId xmlns:p14="http://schemas.microsoft.com/office/powerpoint/2010/main" xmlns="" val="42860909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093A9E0-9DC4-4053-BC8D-8F455DA9EBEB}"/>
              </a:ext>
            </a:extLst>
          </p:cNvPr>
          <p:cNvSpPr>
            <a:spLocks noGrp="1"/>
          </p:cNvSpPr>
          <p:nvPr>
            <p:ph type="title"/>
          </p:nvPr>
        </p:nvSpPr>
        <p:spPr/>
        <p:txBody>
          <a:bodyPr/>
          <a:lstStyle/>
          <a:p>
            <a:r>
              <a:rPr lang="en-CA" dirty="0"/>
              <a:t>What is Ritual Abuse?</a:t>
            </a:r>
          </a:p>
        </p:txBody>
      </p:sp>
      <p:sp>
        <p:nvSpPr>
          <p:cNvPr id="7" name="Content Placeholder 6">
            <a:extLst>
              <a:ext uri="{FF2B5EF4-FFF2-40B4-BE49-F238E27FC236}">
                <a16:creationId xmlns:a16="http://schemas.microsoft.com/office/drawing/2014/main" xmlns="" id="{F2C8137A-7A33-4495-A75A-A2146766318D}"/>
              </a:ext>
            </a:extLst>
          </p:cNvPr>
          <p:cNvSpPr>
            <a:spLocks noGrp="1"/>
          </p:cNvSpPr>
          <p:nvPr>
            <p:ph idx="1"/>
          </p:nvPr>
        </p:nvSpPr>
        <p:spPr/>
        <p:txBody>
          <a:bodyPr/>
          <a:lstStyle/>
          <a:p>
            <a:r>
              <a:rPr lang="en-US" dirty="0"/>
              <a:t>Ritual abuse is mind control by a religious group.</a:t>
            </a:r>
          </a:p>
          <a:p>
            <a:r>
              <a:rPr lang="en-CA" dirty="0"/>
              <a:t>There are organized groups whose religion involves sacrifice to a deity such as Satan and Lucifer. </a:t>
            </a:r>
          </a:p>
          <a:p>
            <a:r>
              <a:rPr lang="en-CA" dirty="0"/>
              <a:t>Although Satanic trappings (costumes etc.) are used for the purpose of frightening child victims in pornographic settings, there are also genuine religious groups. </a:t>
            </a:r>
          </a:p>
          <a:p>
            <a:r>
              <a:rPr lang="en-CA" dirty="0"/>
              <a:t>There are well-organized Satanic and Luciferian groups who use mind control for the purposes of their religion. </a:t>
            </a:r>
          </a:p>
          <a:p>
            <a:r>
              <a:rPr lang="en-CA" dirty="0"/>
              <a:t>Some people define ritual abuse as any abuse done in a ritualized repetitive manner, whether or not religious.</a:t>
            </a:r>
          </a:p>
        </p:txBody>
      </p:sp>
    </p:spTree>
    <p:extLst>
      <p:ext uri="{BB962C8B-B14F-4D97-AF65-F5344CB8AC3E}">
        <p14:creationId xmlns:p14="http://schemas.microsoft.com/office/powerpoint/2010/main" xmlns="" val="15095649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Programming</a:t>
            </a:r>
          </a:p>
        </p:txBody>
      </p:sp>
      <p:sp>
        <p:nvSpPr>
          <p:cNvPr id="3" name="Content Placeholder 2"/>
          <p:cNvSpPr>
            <a:spLocks noGrp="1"/>
          </p:cNvSpPr>
          <p:nvPr>
            <p:ph idx="1"/>
          </p:nvPr>
        </p:nvSpPr>
        <p:spPr/>
        <p:txBody>
          <a:bodyPr>
            <a:normAutofit/>
          </a:bodyPr>
          <a:lstStyle/>
          <a:p>
            <a:pPr marL="0" indent="0" algn="just">
              <a:buNone/>
            </a:pPr>
            <a:r>
              <a:rPr lang="en-CA" dirty="0"/>
              <a:t>“Programming is the act of installing internal, pre-established reactions to external stimuli so that a person will automatically react in a predetermined manner to things like an auditory, visual or tactile signal or perform a specific set of actions according to a date and/or time.”   (</a:t>
            </a:r>
            <a:r>
              <a:rPr lang="en-CA" dirty="0" err="1"/>
              <a:t>Arauna</a:t>
            </a:r>
            <a:r>
              <a:rPr lang="en-CA" dirty="0"/>
              <a:t> Morgan) </a:t>
            </a:r>
          </a:p>
          <a:p>
            <a:pPr marL="0" indent="0" algn="just">
              <a:buNone/>
            </a:pPr>
            <a:r>
              <a:rPr lang="en-CA" dirty="0"/>
              <a:t>Certain persons within organized abuser groups have the job title of programmer, and are supposed to program victims’ brains. </a:t>
            </a:r>
          </a:p>
          <a:p>
            <a:pPr marL="0" indent="0" algn="just">
              <a:buNone/>
            </a:pPr>
            <a:r>
              <a:rPr lang="en-CA" dirty="0"/>
              <a:t>There is only one way to create persons who can engage in spying, sex slavery, assassination, or ritual murder without any conscious awareness of this.  The way is through abuse and torture of small children, separating parts of their minds that are then indoctrinated and trained individually as the abusers see fit.</a:t>
            </a:r>
          </a:p>
          <a:p>
            <a:pPr marL="0" indent="0" algn="ctr">
              <a:buNone/>
            </a:pPr>
            <a:endParaRPr lang="en-CA" dirty="0">
              <a:latin typeface="+mj-lt"/>
            </a:endParaRPr>
          </a:p>
          <a:p>
            <a:pPr marL="0" indent="0" algn="ctr">
              <a:buNone/>
            </a:pP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35</a:t>
            </a:fld>
            <a:endParaRPr lang="en-CA"/>
          </a:p>
        </p:txBody>
      </p:sp>
    </p:spTree>
    <p:extLst>
      <p:ext uri="{BB962C8B-B14F-4D97-AF65-F5344CB8AC3E}">
        <p14:creationId xmlns:p14="http://schemas.microsoft.com/office/powerpoint/2010/main" xmlns="" val="413666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Groups Who Engage in Mind Control</a:t>
            </a:r>
          </a:p>
        </p:txBody>
      </p:sp>
      <p:sp>
        <p:nvSpPr>
          <p:cNvPr id="3" name="Content Placeholder 2"/>
          <p:cNvSpPr>
            <a:spLocks noGrp="1"/>
          </p:cNvSpPr>
          <p:nvPr>
            <p:ph idx="1"/>
          </p:nvPr>
        </p:nvSpPr>
        <p:spPr/>
        <p:txBody>
          <a:bodyPr>
            <a:normAutofit fontScale="92500" lnSpcReduction="20000"/>
          </a:bodyPr>
          <a:lstStyle/>
          <a:p>
            <a:pPr algn="ctr"/>
            <a:endParaRPr lang="en-US" dirty="0"/>
          </a:p>
          <a:p>
            <a:r>
              <a:rPr lang="en-US" dirty="0"/>
              <a:t>Military or political groups (CIA MK-Ultra, Nazis, KKK)</a:t>
            </a:r>
          </a:p>
          <a:p>
            <a:r>
              <a:rPr lang="en-US" dirty="0"/>
              <a:t>Traditional organized crime (child prostitution, child pornography, </a:t>
            </a:r>
          </a:p>
          <a:p>
            <a:pPr marL="0" indent="0">
              <a:buNone/>
            </a:pPr>
            <a:r>
              <a:rPr lang="en-US" dirty="0"/>
              <a:t>drug couriers, assassinations)</a:t>
            </a:r>
          </a:p>
          <a:p>
            <a:r>
              <a:rPr lang="en-US" dirty="0"/>
              <a:t>Religious groups (Satanists, Luciferians, Druids, ancient religions)</a:t>
            </a:r>
          </a:p>
          <a:p>
            <a:r>
              <a:rPr lang="en-US" dirty="0"/>
              <a:t>Secret Societies (e.g. Illuminati, Freemasons—occult/political conspiracy)</a:t>
            </a:r>
          </a:p>
          <a:p>
            <a:pPr marL="0" indent="0" algn="ctr">
              <a:buNone/>
            </a:pPr>
            <a:endParaRPr lang="en-US" dirty="0"/>
          </a:p>
          <a:p>
            <a:pPr marL="0" indent="0">
              <a:buNone/>
            </a:pPr>
            <a:r>
              <a:rPr lang="en-US" dirty="0"/>
              <a:t>Groups are interconnected.</a:t>
            </a:r>
          </a:p>
          <a:p>
            <a:pPr marL="0" indent="0">
              <a:buNone/>
            </a:pPr>
            <a:r>
              <a:rPr lang="en-US" dirty="0"/>
              <a:t>If a person has been trained by one abuser group, he or she is likely to have training by other groups as well.</a:t>
            </a:r>
          </a:p>
          <a:p>
            <a:pPr marL="0" indent="0">
              <a:buNone/>
            </a:pPr>
            <a:r>
              <a:rPr lang="en-US" dirty="0"/>
              <a:t>Training centers will train children for different groups, as requested.</a:t>
            </a:r>
          </a:p>
          <a:p>
            <a:pPr marL="0" indent="0" algn="ctr">
              <a:buNone/>
            </a:pPr>
            <a:endParaRPr lang="en-US" dirty="0"/>
          </a:p>
          <a:p>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36</a:t>
            </a:fld>
            <a:endParaRPr lang="en-CA"/>
          </a:p>
        </p:txBody>
      </p:sp>
    </p:spTree>
    <p:extLst>
      <p:ext uri="{BB962C8B-B14F-4D97-AF65-F5344CB8AC3E}">
        <p14:creationId xmlns:p14="http://schemas.microsoft.com/office/powerpoint/2010/main" xmlns="" val="40811276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F4C6F00-0BC1-4B20-A226-2E585E1489BA}"/>
              </a:ext>
            </a:extLst>
          </p:cNvPr>
          <p:cNvSpPr>
            <a:spLocks noGrp="1"/>
          </p:cNvSpPr>
          <p:nvPr>
            <p:ph type="title"/>
          </p:nvPr>
        </p:nvSpPr>
        <p:spPr/>
        <p:txBody>
          <a:bodyPr/>
          <a:lstStyle/>
          <a:p>
            <a:r>
              <a:rPr lang="en-CA" dirty="0"/>
              <a:t>Recognizing a Survivor Client</a:t>
            </a:r>
          </a:p>
        </p:txBody>
      </p:sp>
      <p:sp>
        <p:nvSpPr>
          <p:cNvPr id="5" name="Text Placeholder 4">
            <a:extLst>
              <a:ext uri="{FF2B5EF4-FFF2-40B4-BE49-F238E27FC236}">
                <a16:creationId xmlns:a16="http://schemas.microsoft.com/office/drawing/2014/main" xmlns="" id="{38EF15A1-30ED-48B1-AFFB-672DECD88E3F}"/>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3725819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Some Mind Control Indicators</a:t>
            </a:r>
          </a:p>
        </p:txBody>
      </p:sp>
      <p:sp>
        <p:nvSpPr>
          <p:cNvPr id="3" name="Content Placeholder 2"/>
          <p:cNvSpPr>
            <a:spLocks noGrp="1"/>
          </p:cNvSpPr>
          <p:nvPr>
            <p:ph idx="1"/>
          </p:nvPr>
        </p:nvSpPr>
        <p:spPr/>
        <p:txBody>
          <a:bodyPr>
            <a:noAutofit/>
          </a:bodyPr>
          <a:lstStyle/>
          <a:p>
            <a:pPr lvl="0"/>
            <a:r>
              <a:rPr lang="en-US" sz="1500" dirty="0">
                <a:cs typeface="Calibri" panose="020F0502020204030204" pitchFamily="34" charset="0"/>
              </a:rPr>
              <a:t>Your client has been diagnosed with DID or OSDD. </a:t>
            </a:r>
            <a:endParaRPr lang="en-CA" sz="1500" dirty="0">
              <a:cs typeface="Calibri" panose="020F0502020204030204" pitchFamily="34" charset="0"/>
            </a:endParaRPr>
          </a:p>
          <a:p>
            <a:pPr lvl="0"/>
            <a:r>
              <a:rPr lang="en-US" sz="1500" dirty="0">
                <a:cs typeface="Calibri" panose="020F0502020204030204" pitchFamily="34" charset="0"/>
              </a:rPr>
              <a:t>Your client hears voices or thoughts ordering him or her not to talk or to be quiet.</a:t>
            </a:r>
            <a:endParaRPr lang="en-CA" sz="1500" dirty="0">
              <a:cs typeface="Calibri" panose="020F0502020204030204" pitchFamily="34" charset="0"/>
            </a:endParaRPr>
          </a:p>
          <a:p>
            <a:pPr lvl="0"/>
            <a:r>
              <a:rPr lang="en-US" sz="1500" dirty="0">
                <a:cs typeface="Calibri" panose="020F0502020204030204" pitchFamily="34" charset="0"/>
              </a:rPr>
              <a:t>If your client talks about what may have happened to him or her, s/he experiences symptoms like bodily pain, nausea, a severe headache, spasms as if receiving an electric shock, or flashbacks of violent events. </a:t>
            </a:r>
            <a:endParaRPr lang="en-CA" sz="1500" dirty="0">
              <a:cs typeface="Calibri" panose="020F0502020204030204" pitchFamily="34" charset="0"/>
            </a:endParaRPr>
          </a:p>
          <a:p>
            <a:pPr lvl="0"/>
            <a:r>
              <a:rPr lang="en-US" sz="1500" dirty="0">
                <a:cs typeface="Calibri" panose="020F0502020204030204" pitchFamily="34" charset="0"/>
              </a:rPr>
              <a:t>Sometimes your client feels that there is something foreign inside his or her body which can do harm to the client or others, or can signal the client’s location or thoughts to abusers.</a:t>
            </a:r>
            <a:endParaRPr lang="en-CA" sz="1500" dirty="0">
              <a:cs typeface="Calibri" panose="020F0502020204030204" pitchFamily="34" charset="0"/>
            </a:endParaRPr>
          </a:p>
          <a:p>
            <a:pPr lvl="0"/>
            <a:r>
              <a:rPr lang="en-US" sz="1500" dirty="0">
                <a:cs typeface="Calibri" panose="020F0502020204030204" pitchFamily="34" charset="0"/>
              </a:rPr>
              <a:t>Your client has unexplained scars on his/her body, or scars with a nonsensical explanation.</a:t>
            </a:r>
            <a:endParaRPr lang="en-CA" sz="1500" dirty="0">
              <a:cs typeface="Calibri" panose="020F0502020204030204" pitchFamily="34" charset="0"/>
            </a:endParaRPr>
          </a:p>
          <a:p>
            <a:r>
              <a:rPr lang="en-US" sz="1500" dirty="0">
                <a:cs typeface="Calibri" panose="020F0502020204030204" pitchFamily="34" charset="0"/>
              </a:rPr>
              <a:t>Sometimes your client feels that his or her energy will poison those s/he is close to.</a:t>
            </a:r>
            <a:endParaRPr lang="en-CA" sz="1500" dirty="0">
              <a:cs typeface="Calibri" panose="020F0502020204030204" pitchFamily="34" charset="0"/>
            </a:endParaRPr>
          </a:p>
          <a:p>
            <a:pPr lvl="0"/>
            <a:r>
              <a:rPr lang="en-US" sz="1500" dirty="0">
                <a:cs typeface="Calibri" panose="020F0502020204030204" pitchFamily="34" charset="0"/>
              </a:rPr>
              <a:t>Your client worries that he or she will harm or murder someone or that s/he has done so.</a:t>
            </a:r>
            <a:endParaRPr lang="en-CA" sz="1500" dirty="0">
              <a:cs typeface="Calibri" panose="020F0502020204030204" pitchFamily="34" charset="0"/>
            </a:endParaRPr>
          </a:p>
          <a:p>
            <a:r>
              <a:rPr lang="en-US" sz="1500" dirty="0">
                <a:cs typeface="Calibri" panose="020F0502020204030204" pitchFamily="34" charset="0"/>
              </a:rPr>
              <a:t>Your client is preoccupied with or needing to avoid newscasts, articles, or conversations about ritual abuse or mind control. </a:t>
            </a:r>
            <a:endParaRPr lang="en-CA" sz="1500" dirty="0">
              <a:cs typeface="Calibri" panose="020F0502020204030204" pitchFamily="34" charset="0"/>
            </a:endParaRPr>
          </a:p>
          <a:p>
            <a:endParaRPr lang="en-CA" sz="1800"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38</a:t>
            </a:fld>
            <a:endParaRPr lang="en-CA"/>
          </a:p>
        </p:txBody>
      </p:sp>
    </p:spTree>
    <p:extLst>
      <p:ext uri="{BB962C8B-B14F-4D97-AF65-F5344CB8AC3E}">
        <p14:creationId xmlns:p14="http://schemas.microsoft.com/office/powerpoint/2010/main" xmlns="" val="2075134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Some Ritual Abuse Indicators</a:t>
            </a:r>
          </a:p>
        </p:txBody>
      </p:sp>
      <p:sp>
        <p:nvSpPr>
          <p:cNvPr id="3" name="Content Placeholder 2"/>
          <p:cNvSpPr>
            <a:spLocks noGrp="1"/>
          </p:cNvSpPr>
          <p:nvPr>
            <p:ph idx="1"/>
          </p:nvPr>
        </p:nvSpPr>
        <p:spPr/>
        <p:txBody>
          <a:bodyPr>
            <a:normAutofit/>
          </a:bodyPr>
          <a:lstStyle/>
          <a:p>
            <a:pPr lvl="0"/>
            <a:r>
              <a:rPr lang="en-US" dirty="0"/>
              <a:t>Your client has made drawings characterized by ritual-like features, e.g., lots of red and black, knives, fire, cages, robes, body parts, blood.</a:t>
            </a:r>
            <a:endParaRPr lang="en-CA" dirty="0"/>
          </a:p>
          <a:p>
            <a:pPr lvl="0"/>
            <a:r>
              <a:rPr lang="en-US" dirty="0"/>
              <a:t>Your client has worse psychiatric symptoms around his/her birthday, family members’ birthdays, Christmas, Easter, Halloween, May Day, and early September.</a:t>
            </a:r>
            <a:endParaRPr lang="en-CA" dirty="0"/>
          </a:p>
          <a:p>
            <a:pPr lvl="0"/>
            <a:r>
              <a:rPr lang="en-US" dirty="0"/>
              <a:t>Your client has cut patterns, symbols, or letters on his/her own body.</a:t>
            </a:r>
          </a:p>
          <a:p>
            <a:r>
              <a:rPr lang="en-US" dirty="0"/>
              <a:t>Your client finds odd, ritualistic songs or chants running through his/her head, sometimes with a sexual, bizarre, or "you’d better not tell" theme.</a:t>
            </a:r>
            <a:endParaRPr lang="en-CA" dirty="0"/>
          </a:p>
          <a:p>
            <a:pPr lvl="0"/>
            <a:r>
              <a:rPr lang="en-US" dirty="0"/>
              <a:t>Your client has intrusive thoughts or impulses regarding violent sex, sex with children, or sex with animals.</a:t>
            </a:r>
          </a:p>
          <a:p>
            <a:pPr lvl="0"/>
            <a:r>
              <a:rPr lang="en-US" dirty="0"/>
              <a:t>Your client’s dreams and/or flashbacks include rituals.</a:t>
            </a: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39</a:t>
            </a:fld>
            <a:endParaRPr lang="en-CA"/>
          </a:p>
        </p:txBody>
      </p:sp>
    </p:spTree>
    <p:extLst>
      <p:ext uri="{BB962C8B-B14F-4D97-AF65-F5344CB8AC3E}">
        <p14:creationId xmlns:p14="http://schemas.microsoft.com/office/powerpoint/2010/main" xmlns="" val="3727410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CA" dirty="0"/>
              <a:t>Dissociation</a:t>
            </a:r>
          </a:p>
        </p:txBody>
      </p:sp>
      <p:sp>
        <p:nvSpPr>
          <p:cNvPr id="5" name="Subtitle 4"/>
          <p:cNvSpPr>
            <a:spLocks noGrp="1"/>
          </p:cNvSpPr>
          <p:nvPr>
            <p:ph type="subTitle" idx="1"/>
          </p:nvPr>
        </p:nvSpPr>
        <p:spPr/>
        <p:txBody>
          <a:bodyPr>
            <a:normAutofit lnSpcReduction="10000"/>
          </a:bodyPr>
          <a:lstStyle/>
          <a:p>
            <a:pPr algn="ctr"/>
            <a:endParaRPr lang="en-CA" dirty="0"/>
          </a:p>
          <a:p>
            <a:pPr algn="ctr"/>
            <a:r>
              <a:rPr lang="en-CA" dirty="0"/>
              <a:t>Recognizing complex dissociative disorders</a:t>
            </a:r>
          </a:p>
          <a:p>
            <a:pPr algn="ctr"/>
            <a:r>
              <a:rPr lang="en-CA" dirty="0"/>
              <a:t>Relating to different parts (alter personalities)</a:t>
            </a:r>
          </a:p>
        </p:txBody>
      </p:sp>
      <p:sp>
        <p:nvSpPr>
          <p:cNvPr id="2" name="Slide Number Placeholder 1"/>
          <p:cNvSpPr>
            <a:spLocks noGrp="1"/>
          </p:cNvSpPr>
          <p:nvPr>
            <p:ph type="sldNum" sz="quarter" idx="12"/>
          </p:nvPr>
        </p:nvSpPr>
        <p:spPr/>
        <p:txBody>
          <a:bodyPr/>
          <a:lstStyle/>
          <a:p>
            <a:fld id="{04DCAF22-CE1B-48BA-A085-CB0E5906725E}" type="slidenum">
              <a:rPr lang="en-CA" smtClean="0"/>
              <a:pPr/>
              <a:t>4</a:t>
            </a:fld>
            <a:endParaRPr lang="en-CA"/>
          </a:p>
        </p:txBody>
      </p:sp>
    </p:spTree>
    <p:extLst>
      <p:ext uri="{BB962C8B-B14F-4D97-AF65-F5344CB8AC3E}">
        <p14:creationId xmlns:p14="http://schemas.microsoft.com/office/powerpoint/2010/main" xmlns="" val="35801923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Indicators—Fears and Phobias</a:t>
            </a:r>
          </a:p>
        </p:txBody>
      </p:sp>
      <p:sp>
        <p:nvSpPr>
          <p:cNvPr id="3" name="Content Placeholder 2"/>
          <p:cNvSpPr>
            <a:spLocks noGrp="1"/>
          </p:cNvSpPr>
          <p:nvPr>
            <p:ph sz="half" idx="1"/>
          </p:nvPr>
        </p:nvSpPr>
        <p:spPr/>
        <p:txBody>
          <a:bodyPr>
            <a:normAutofit lnSpcReduction="10000"/>
          </a:bodyPr>
          <a:lstStyle/>
          <a:p>
            <a:pPr lvl="1"/>
            <a:r>
              <a:rPr lang="en-US" dirty="0"/>
              <a:t>birthdays and weddings</a:t>
            </a:r>
            <a:endParaRPr lang="en-CA" sz="1800" dirty="0"/>
          </a:p>
          <a:p>
            <a:pPr lvl="1"/>
            <a:r>
              <a:rPr lang="en-US" dirty="0"/>
              <a:t>religion and church</a:t>
            </a:r>
            <a:endParaRPr lang="en-CA" sz="1800" dirty="0"/>
          </a:p>
          <a:p>
            <a:pPr lvl="1"/>
            <a:r>
              <a:rPr lang="en-US" dirty="0"/>
              <a:t>Christmas and Easter</a:t>
            </a:r>
            <a:endParaRPr lang="en-CA" sz="1800" dirty="0"/>
          </a:p>
          <a:p>
            <a:pPr lvl="1"/>
            <a:r>
              <a:rPr lang="en-US" dirty="0"/>
              <a:t>doctors, dentists, hospitals </a:t>
            </a:r>
            <a:endParaRPr lang="en-CA" sz="1800" dirty="0"/>
          </a:p>
          <a:p>
            <a:pPr lvl="1"/>
            <a:r>
              <a:rPr lang="en-US" dirty="0"/>
              <a:t>injections and needles</a:t>
            </a:r>
            <a:endParaRPr lang="en-CA" sz="1800" dirty="0"/>
          </a:p>
          <a:p>
            <a:pPr lvl="1"/>
            <a:r>
              <a:rPr lang="en-US" dirty="0"/>
              <a:t>bodily fluids and excretions </a:t>
            </a:r>
            <a:endParaRPr lang="en-CA" sz="1800" dirty="0"/>
          </a:p>
          <a:p>
            <a:pPr lvl="1"/>
            <a:r>
              <a:rPr lang="en-US" dirty="0"/>
              <a:t>red meat and/or certain other foods </a:t>
            </a:r>
            <a:endParaRPr lang="en-CA" sz="1800" dirty="0"/>
          </a:p>
          <a:p>
            <a:pPr lvl="1"/>
            <a:r>
              <a:rPr lang="en-US" dirty="0"/>
              <a:t>cameras and being photographed </a:t>
            </a:r>
            <a:endParaRPr lang="en-CA" sz="1800" dirty="0"/>
          </a:p>
          <a:p>
            <a:pPr lvl="1"/>
            <a:r>
              <a:rPr lang="en-US" dirty="0"/>
              <a:t>specific colors or shapes </a:t>
            </a:r>
            <a:endParaRPr lang="en-CA" sz="1800" dirty="0"/>
          </a:p>
          <a:p>
            <a:endParaRPr lang="en-CA" dirty="0"/>
          </a:p>
        </p:txBody>
      </p:sp>
      <p:sp>
        <p:nvSpPr>
          <p:cNvPr id="4" name="Content Placeholder 3"/>
          <p:cNvSpPr>
            <a:spLocks noGrp="1"/>
          </p:cNvSpPr>
          <p:nvPr>
            <p:ph sz="half" idx="2"/>
          </p:nvPr>
        </p:nvSpPr>
        <p:spPr/>
        <p:txBody>
          <a:bodyPr>
            <a:normAutofit lnSpcReduction="10000"/>
          </a:bodyPr>
          <a:lstStyle/>
          <a:p>
            <a:pPr lvl="1"/>
            <a:r>
              <a:rPr lang="en-US" dirty="0"/>
              <a:t>harm being done to your loved ones or your pets</a:t>
            </a:r>
            <a:endParaRPr lang="en-CA" sz="1800" dirty="0"/>
          </a:p>
          <a:p>
            <a:pPr lvl="1"/>
            <a:r>
              <a:rPr lang="en-US" dirty="0"/>
              <a:t>ropes, being tied up, being hung</a:t>
            </a:r>
            <a:endParaRPr lang="en-CA" sz="1800" dirty="0"/>
          </a:p>
          <a:p>
            <a:pPr lvl="1"/>
            <a:r>
              <a:rPr lang="en-US" dirty="0"/>
              <a:t>confined spaces basements, crawl spaces, pits, cages</a:t>
            </a:r>
            <a:endParaRPr lang="en-CA" sz="1800" dirty="0"/>
          </a:p>
          <a:p>
            <a:pPr lvl="1"/>
            <a:r>
              <a:rPr lang="en-US" dirty="0"/>
              <a:t>death and burial</a:t>
            </a:r>
            <a:endParaRPr lang="en-CA" sz="1800" dirty="0"/>
          </a:p>
          <a:p>
            <a:pPr lvl="1"/>
            <a:r>
              <a:rPr lang="en-US" dirty="0"/>
              <a:t>weapons </a:t>
            </a:r>
            <a:endParaRPr lang="en-CA" sz="1800" dirty="0"/>
          </a:p>
          <a:p>
            <a:pPr lvl="1"/>
            <a:r>
              <a:rPr lang="en-US" dirty="0"/>
              <a:t>police, jails and cages </a:t>
            </a:r>
            <a:endParaRPr lang="en-CA" sz="1800" dirty="0"/>
          </a:p>
          <a:p>
            <a:pPr lvl="1"/>
            <a:r>
              <a:rPr lang="en-US" dirty="0"/>
              <a:t>baths and drowning</a:t>
            </a:r>
          </a:p>
          <a:p>
            <a:pPr lvl="1"/>
            <a:r>
              <a:rPr lang="en-US" dirty="0"/>
              <a:t>insects, snakes, spiders and rats </a:t>
            </a:r>
            <a:endParaRPr lang="en-CA" sz="1800" dirty="0"/>
          </a:p>
          <a:p>
            <a:endParaRPr lang="en-CA" dirty="0"/>
          </a:p>
        </p:txBody>
      </p:sp>
      <p:sp>
        <p:nvSpPr>
          <p:cNvPr id="5" name="Slide Number Placeholder 4"/>
          <p:cNvSpPr>
            <a:spLocks noGrp="1"/>
          </p:cNvSpPr>
          <p:nvPr>
            <p:ph type="sldNum" sz="quarter" idx="12"/>
          </p:nvPr>
        </p:nvSpPr>
        <p:spPr/>
        <p:txBody>
          <a:bodyPr/>
          <a:lstStyle/>
          <a:p>
            <a:fld id="{04DCAF22-CE1B-48BA-A085-CB0E5906725E}" type="slidenum">
              <a:rPr lang="en-CA" smtClean="0"/>
              <a:pPr/>
              <a:t>40</a:t>
            </a:fld>
            <a:endParaRPr lang="en-CA"/>
          </a:p>
        </p:txBody>
      </p:sp>
    </p:spTree>
    <p:extLst>
      <p:ext uri="{BB962C8B-B14F-4D97-AF65-F5344CB8AC3E}">
        <p14:creationId xmlns:p14="http://schemas.microsoft.com/office/powerpoint/2010/main" xmlns="" val="3665315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Qualifiers of Indicators</a:t>
            </a:r>
          </a:p>
        </p:txBody>
      </p:sp>
      <p:sp>
        <p:nvSpPr>
          <p:cNvPr id="3" name="Content Placeholder 2"/>
          <p:cNvSpPr>
            <a:spLocks noGrp="1"/>
          </p:cNvSpPr>
          <p:nvPr>
            <p:ph idx="1"/>
          </p:nvPr>
        </p:nvSpPr>
        <p:spPr/>
        <p:txBody>
          <a:bodyPr>
            <a:normAutofit fontScale="55000" lnSpcReduction="20000"/>
          </a:bodyPr>
          <a:lstStyle/>
          <a:p>
            <a:r>
              <a:rPr lang="en-CA" sz="3100" dirty="0"/>
              <a:t>Some of the fears (like needles or insects or the dentist) are common. If your client has these, does s/he have a way to account for them in his or her life history?</a:t>
            </a:r>
          </a:p>
          <a:p>
            <a:pPr marL="0" indent="0">
              <a:buNone/>
            </a:pPr>
            <a:r>
              <a:rPr lang="en-CA" sz="3100" dirty="0"/>
              <a:t> </a:t>
            </a:r>
          </a:p>
          <a:p>
            <a:r>
              <a:rPr lang="en-CA" sz="3100" dirty="0"/>
              <a:t>Others of the fears, and the non-fear items, are uncommon. Does your client experience any of the uncommon ones? Does s/he have a way to account for them in his or her life history? </a:t>
            </a:r>
          </a:p>
          <a:p>
            <a:pPr marL="0" indent="0">
              <a:buNone/>
            </a:pPr>
            <a:endParaRPr lang="en-CA" sz="3100" dirty="0"/>
          </a:p>
          <a:p>
            <a:r>
              <a:rPr lang="en-CA" sz="3100" dirty="0"/>
              <a:t>If you gave your client the list of indicators to check off, look at the entire pattern of the client’s answers. No single one of these items means he or she has a history of ritual abuse or mind control. However, if s/he says yes to a large number of them, you might suspect such a history. </a:t>
            </a:r>
          </a:p>
          <a:p>
            <a:endParaRPr lang="en-CA" dirty="0">
              <a:latin typeface="+mj-lt"/>
            </a:endParaRPr>
          </a:p>
          <a:p>
            <a:pPr marL="0" indent="0" algn="ctr">
              <a:buNone/>
            </a:pPr>
            <a:r>
              <a:rPr lang="en-CA" sz="1900" dirty="0">
                <a:latin typeface="+mj-lt"/>
              </a:rPr>
              <a:t>(Thanks to Pamela </a:t>
            </a:r>
            <a:r>
              <a:rPr lang="en-CA" sz="1900" dirty="0" err="1">
                <a:latin typeface="+mj-lt"/>
              </a:rPr>
              <a:t>Reagor</a:t>
            </a:r>
            <a:r>
              <a:rPr lang="en-CA" sz="1900" dirty="0">
                <a:latin typeface="+mj-lt"/>
              </a:rPr>
              <a:t>, Catherine Gould, &amp; Ellen </a:t>
            </a:r>
            <a:r>
              <a:rPr lang="en-CA" sz="1900" dirty="0" err="1">
                <a:latin typeface="+mj-lt"/>
              </a:rPr>
              <a:t>Lacter</a:t>
            </a:r>
            <a:r>
              <a:rPr lang="en-CA" sz="1900" dirty="0">
                <a:latin typeface="+mj-lt"/>
              </a:rPr>
              <a:t> for earlier lists)</a:t>
            </a:r>
          </a:p>
          <a:p>
            <a:pPr marL="0" indent="0">
              <a:buNone/>
            </a:pP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41</a:t>
            </a:fld>
            <a:endParaRPr lang="en-CA"/>
          </a:p>
        </p:txBody>
      </p:sp>
    </p:spTree>
    <p:extLst>
      <p:ext uri="{BB962C8B-B14F-4D97-AF65-F5344CB8AC3E}">
        <p14:creationId xmlns:p14="http://schemas.microsoft.com/office/powerpoint/2010/main" xmlns="" val="18797268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18430D-C0AC-4321-A2D4-1F2D99EC6E54}"/>
              </a:ext>
            </a:extLst>
          </p:cNvPr>
          <p:cNvSpPr>
            <a:spLocks noGrp="1"/>
          </p:cNvSpPr>
          <p:nvPr>
            <p:ph type="title"/>
          </p:nvPr>
        </p:nvSpPr>
        <p:spPr/>
        <p:txBody>
          <a:bodyPr/>
          <a:lstStyle/>
          <a:p>
            <a:r>
              <a:rPr lang="en-CA" dirty="0"/>
              <a:t>So, We Covered</a:t>
            </a:r>
          </a:p>
        </p:txBody>
      </p:sp>
      <p:sp>
        <p:nvSpPr>
          <p:cNvPr id="3" name="Content Placeholder 2">
            <a:extLst>
              <a:ext uri="{FF2B5EF4-FFF2-40B4-BE49-F238E27FC236}">
                <a16:creationId xmlns:a16="http://schemas.microsoft.com/office/drawing/2014/main" xmlns="" id="{B467E2D5-C997-4A2B-A897-C83DFFC5707B}"/>
              </a:ext>
            </a:extLst>
          </p:cNvPr>
          <p:cNvSpPr>
            <a:spLocks noGrp="1"/>
          </p:cNvSpPr>
          <p:nvPr>
            <p:ph idx="1"/>
          </p:nvPr>
        </p:nvSpPr>
        <p:spPr/>
        <p:txBody>
          <a:bodyPr/>
          <a:lstStyle/>
          <a:p>
            <a:r>
              <a:rPr lang="en-CA" dirty="0"/>
              <a:t>Trauma, complex trauma, and dissociative disorders (definitions)</a:t>
            </a:r>
          </a:p>
          <a:p>
            <a:r>
              <a:rPr lang="en-CA" dirty="0"/>
              <a:t> Communicating with persons who are multiple</a:t>
            </a:r>
          </a:p>
          <a:p>
            <a:r>
              <a:rPr lang="en-CA" dirty="0"/>
              <a:t>Organized abuse, mind control and ritual abuse (definitions)</a:t>
            </a:r>
          </a:p>
          <a:p>
            <a:r>
              <a:rPr lang="en-CA" dirty="0"/>
              <a:t>Recognizing survivor clients</a:t>
            </a:r>
          </a:p>
          <a:p>
            <a:endParaRPr lang="en-CA" dirty="0"/>
          </a:p>
          <a:p>
            <a:endParaRPr lang="en-CA" dirty="0"/>
          </a:p>
          <a:p>
            <a:endParaRPr lang="en-CA" dirty="0"/>
          </a:p>
        </p:txBody>
      </p:sp>
    </p:spTree>
    <p:extLst>
      <p:ext uri="{BB962C8B-B14F-4D97-AF65-F5344CB8AC3E}">
        <p14:creationId xmlns:p14="http://schemas.microsoft.com/office/powerpoint/2010/main" xmlns="" val="369506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21AF14-2589-4EAB-8754-649127BC2D8D}"/>
              </a:ext>
            </a:extLst>
          </p:cNvPr>
          <p:cNvSpPr>
            <a:spLocks noGrp="1"/>
          </p:cNvSpPr>
          <p:nvPr>
            <p:ph type="title"/>
          </p:nvPr>
        </p:nvSpPr>
        <p:spPr/>
        <p:txBody>
          <a:bodyPr/>
          <a:lstStyle/>
          <a:p>
            <a:r>
              <a:rPr lang="en-CA" dirty="0"/>
              <a:t>What is Dissociation?</a:t>
            </a:r>
            <a:br>
              <a:rPr lang="en-CA" dirty="0"/>
            </a:br>
            <a:r>
              <a:rPr lang="en-CA" dirty="0"/>
              <a:t>(Sidran Institute definition)</a:t>
            </a:r>
          </a:p>
        </p:txBody>
      </p:sp>
      <p:sp>
        <p:nvSpPr>
          <p:cNvPr id="3" name="Content Placeholder 2">
            <a:extLst>
              <a:ext uri="{FF2B5EF4-FFF2-40B4-BE49-F238E27FC236}">
                <a16:creationId xmlns:a16="http://schemas.microsoft.com/office/drawing/2014/main" xmlns="" id="{AA73516E-43C2-4597-9C2D-55A8E57D4D2B}"/>
              </a:ext>
            </a:extLst>
          </p:cNvPr>
          <p:cNvSpPr>
            <a:spLocks noGrp="1"/>
          </p:cNvSpPr>
          <p:nvPr>
            <p:ph idx="1"/>
          </p:nvPr>
        </p:nvSpPr>
        <p:spPr/>
        <p:txBody>
          <a:bodyPr>
            <a:normAutofit lnSpcReduction="10000"/>
          </a:bodyPr>
          <a:lstStyle/>
          <a:p>
            <a:r>
              <a:rPr lang="en-CA" dirty="0"/>
              <a:t>Dissociation is a disconnection between a person’s thoughts, memories, feelings, actions, or sense of who he or she is. This is a normal process that everyone has experienced. Examples of mild common dissociation include daydreaming, highway hypnosis or “getting lost” in a book or movie, all of which involve “losing touch” with awareness of one’s immediate surroundings.</a:t>
            </a:r>
          </a:p>
          <a:p>
            <a:r>
              <a:rPr lang="en-CA" dirty="0"/>
              <a:t>During a traumatic experience such as an accident, disaster or crime victimization, dissociation can help a person tolerate what might otherwise be too difficult to bear. In situations like these, a person may dissociate the memory of the place, circumstances, or feelings about the overwhelming event, mentally escaping from the fear, pain and horror. This may make it difficult to later remember the details of the experience, as reported by many disaster and accident survivors.</a:t>
            </a:r>
          </a:p>
        </p:txBody>
      </p:sp>
    </p:spTree>
    <p:extLst>
      <p:ext uri="{BB962C8B-B14F-4D97-AF65-F5344CB8AC3E}">
        <p14:creationId xmlns:p14="http://schemas.microsoft.com/office/powerpoint/2010/main" xmlns="" val="587480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014AE7-7FD3-43EC-AB34-1330E1C62537}"/>
              </a:ext>
            </a:extLst>
          </p:cNvPr>
          <p:cNvSpPr>
            <a:spLocks noGrp="1"/>
          </p:cNvSpPr>
          <p:nvPr>
            <p:ph type="title"/>
          </p:nvPr>
        </p:nvSpPr>
        <p:spPr/>
        <p:txBody>
          <a:bodyPr/>
          <a:lstStyle/>
          <a:p>
            <a:r>
              <a:rPr lang="en-CA" dirty="0"/>
              <a:t>Post-Traumatic Stress Disorder</a:t>
            </a:r>
          </a:p>
        </p:txBody>
      </p:sp>
      <p:sp>
        <p:nvSpPr>
          <p:cNvPr id="3" name="Content Placeholder 2">
            <a:extLst>
              <a:ext uri="{FF2B5EF4-FFF2-40B4-BE49-F238E27FC236}">
                <a16:creationId xmlns:a16="http://schemas.microsoft.com/office/drawing/2014/main" xmlns="" id="{83A659D4-AF5B-4F69-A688-FD5BFC2BE052}"/>
              </a:ext>
            </a:extLst>
          </p:cNvPr>
          <p:cNvSpPr>
            <a:spLocks noGrp="1"/>
          </p:cNvSpPr>
          <p:nvPr>
            <p:ph idx="1"/>
          </p:nvPr>
        </p:nvSpPr>
        <p:spPr/>
        <p:txBody>
          <a:bodyPr>
            <a:normAutofit fontScale="92500" lnSpcReduction="20000"/>
          </a:bodyPr>
          <a:lstStyle/>
          <a:p>
            <a:r>
              <a:rPr lang="en-CA" dirty="0"/>
              <a:t>PTSD may occur in people who have experienced or witnessed a traumatic event such as a natural disaster, a serious accident, a terrorist act, war/combat, or rape or who have been threatened with death, sexual violence or serious injury. The experience may be indirect, such as learning of harm or death of a close family member or friend, or police officers exposed to horrible details of trauma.</a:t>
            </a:r>
          </a:p>
          <a:p>
            <a:r>
              <a:rPr lang="en-CA" dirty="0"/>
              <a:t>People with PTSD have intense, disturbing thoughts and feelings related to their experience that last long after the traumatic event has ended. They may relive the event through flashbacks or nightmares; they may feel sadness, fear or anger; and they may feel detached or estranged from other people. People with PTSD may avoid situations or people that remind them of the traumatic event, and they may have negative reactions to something as ordinary as a loud noise or an accidental touch. </a:t>
            </a:r>
          </a:p>
          <a:p>
            <a:r>
              <a:rPr lang="en-CA" dirty="0"/>
              <a:t>People of colour are more likely to have PTSD, and women are twice as likely as men. This is probably because of more traumatic experiences in these groups.</a:t>
            </a:r>
          </a:p>
          <a:p>
            <a:endParaRPr lang="en-CA" dirty="0"/>
          </a:p>
        </p:txBody>
      </p:sp>
    </p:spTree>
    <p:extLst>
      <p:ext uri="{BB962C8B-B14F-4D97-AF65-F5344CB8AC3E}">
        <p14:creationId xmlns:p14="http://schemas.microsoft.com/office/powerpoint/2010/main" xmlns="" val="3934447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6477C8-4561-4EA2-9FEC-6689A6EF54D0}"/>
              </a:ext>
            </a:extLst>
          </p:cNvPr>
          <p:cNvSpPr>
            <a:spLocks noGrp="1"/>
          </p:cNvSpPr>
          <p:nvPr>
            <p:ph type="title"/>
          </p:nvPr>
        </p:nvSpPr>
        <p:spPr/>
        <p:txBody>
          <a:bodyPr/>
          <a:lstStyle/>
          <a:p>
            <a:r>
              <a:rPr lang="en-CA" dirty="0"/>
              <a:t>PTSD Symptoms</a:t>
            </a:r>
          </a:p>
        </p:txBody>
      </p:sp>
      <p:sp>
        <p:nvSpPr>
          <p:cNvPr id="3" name="Content Placeholder 2">
            <a:extLst>
              <a:ext uri="{FF2B5EF4-FFF2-40B4-BE49-F238E27FC236}">
                <a16:creationId xmlns:a16="http://schemas.microsoft.com/office/drawing/2014/main" xmlns="" id="{5CECCF31-4FC8-4847-95B5-7F4A76BCE2C4}"/>
              </a:ext>
            </a:extLst>
          </p:cNvPr>
          <p:cNvSpPr>
            <a:spLocks noGrp="1"/>
          </p:cNvSpPr>
          <p:nvPr>
            <p:ph idx="1"/>
          </p:nvPr>
        </p:nvSpPr>
        <p:spPr/>
        <p:txBody>
          <a:bodyPr>
            <a:normAutofit fontScale="85000" lnSpcReduction="20000"/>
          </a:bodyPr>
          <a:lstStyle/>
          <a:p>
            <a:pPr>
              <a:buFont typeface="+mj-lt"/>
              <a:buAutoNum type="arabicPeriod"/>
            </a:pPr>
            <a:r>
              <a:rPr lang="en-CA" b="1" dirty="0"/>
              <a:t>Intrusion</a:t>
            </a:r>
            <a:r>
              <a:rPr lang="en-CA" dirty="0"/>
              <a:t>: Intrusive thoughts such as repeated, involuntary memories; distressing dreams, or flashbacks of the traumatic event. Flashbacks may be so vivid that people feel they are re-living the traumatic experience or seeing it before their eyes.</a:t>
            </a:r>
          </a:p>
          <a:p>
            <a:pPr>
              <a:buFont typeface="+mj-lt"/>
              <a:buAutoNum type="arabicPeriod"/>
            </a:pPr>
            <a:r>
              <a:rPr lang="en-CA" b="1" dirty="0"/>
              <a:t>Avoidance</a:t>
            </a:r>
            <a:r>
              <a:rPr lang="en-CA" dirty="0"/>
              <a:t>: Avoiding reminders of the traumatic event may include avoiding people, places, activities, objects and situations that may trigger distressing memories. People may avoid remembering or thinking about the traumatic event. They may resist talking about what happened or how they feel about it.</a:t>
            </a:r>
          </a:p>
          <a:p>
            <a:pPr>
              <a:buFont typeface="+mj-lt"/>
              <a:buAutoNum type="arabicPeriod"/>
            </a:pPr>
            <a:r>
              <a:rPr lang="en-CA" b="1" dirty="0"/>
              <a:t>Alterations in cognition and mood</a:t>
            </a:r>
            <a:r>
              <a:rPr lang="en-CA" dirty="0"/>
              <a:t>: Inability to remember important aspects of the traumatic event, negative thoughts and feelings leading to ongoing and distorted beliefs about the cause or others (e.g., “I am bad,” “No one can be trusted”); distorted thoughts about the cause or consequences of the event leading to wrongly blaming self or other; ongoing fear, horror, anger, guilt or shame; much less interest in activities previously enjoyed; feeling detached or estranged from others; or being unable to experience positive emotions.</a:t>
            </a:r>
          </a:p>
          <a:p>
            <a:pPr>
              <a:buFont typeface="+mj-lt"/>
              <a:buAutoNum type="arabicPeriod"/>
            </a:pPr>
            <a:r>
              <a:rPr lang="en-CA" b="1" dirty="0"/>
              <a:t>Alterations in arousal and reactivity</a:t>
            </a:r>
            <a:r>
              <a:rPr lang="en-CA" dirty="0"/>
              <a:t>: being irritable and having angry outbursts; behaving recklessly or in a self-destructive way; being overly watchful of one’s surroundings in a suspecting way; being easily startled; or having problems concentrating or sleeping.</a:t>
            </a:r>
          </a:p>
        </p:txBody>
      </p:sp>
    </p:spTree>
    <p:extLst>
      <p:ext uri="{BB962C8B-B14F-4D97-AF65-F5344CB8AC3E}">
        <p14:creationId xmlns:p14="http://schemas.microsoft.com/office/powerpoint/2010/main" xmlns="" val="238147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35705-E1EC-491A-BC86-2EDFDBC22599}"/>
              </a:ext>
            </a:extLst>
          </p:cNvPr>
          <p:cNvSpPr>
            <a:spLocks noGrp="1"/>
          </p:cNvSpPr>
          <p:nvPr>
            <p:ph type="title"/>
          </p:nvPr>
        </p:nvSpPr>
        <p:spPr/>
        <p:txBody>
          <a:bodyPr/>
          <a:lstStyle/>
          <a:p>
            <a:r>
              <a:rPr lang="en-CA" dirty="0"/>
              <a:t>Complex Trauma</a:t>
            </a:r>
          </a:p>
        </p:txBody>
      </p:sp>
      <p:sp>
        <p:nvSpPr>
          <p:cNvPr id="3" name="Text Placeholder 2">
            <a:extLst>
              <a:ext uri="{FF2B5EF4-FFF2-40B4-BE49-F238E27FC236}">
                <a16:creationId xmlns:a16="http://schemas.microsoft.com/office/drawing/2014/main" xmlns="" id="{C80B73DA-2339-42A1-AF36-3750C3EAE10E}"/>
              </a:ext>
            </a:extLst>
          </p:cNvPr>
          <p:cNvSpPr>
            <a:spLocks noGrp="1"/>
          </p:cNvSpPr>
          <p:nvPr>
            <p:ph idx="1"/>
          </p:nvPr>
        </p:nvSpPr>
        <p:spPr/>
        <p:txBody>
          <a:bodyPr>
            <a:normAutofit/>
          </a:bodyPr>
          <a:lstStyle/>
          <a:p>
            <a:r>
              <a:rPr lang="en-CA" dirty="0"/>
              <a:t>Complex trauma describes both children’s exposure to multiple traumatic events—often of an invasive, interpersonal nature—and the wide-ranging, long-term effects of this exposure. </a:t>
            </a:r>
          </a:p>
          <a:p>
            <a:r>
              <a:rPr lang="en-CA" dirty="0"/>
              <a:t>These events are severe and pervasive, such as abuse or profound neglect. They usually occur early in life and can disrupt many aspects of the child’s development and the formation of a sense of self. </a:t>
            </a:r>
          </a:p>
          <a:p>
            <a:r>
              <a:rPr lang="en-CA" dirty="0"/>
              <a:t>Since these events often occur with a caregiver, they interfere with the child’s ability to form a secure attachment. </a:t>
            </a:r>
          </a:p>
          <a:p>
            <a:r>
              <a:rPr lang="en-CA" dirty="0"/>
              <a:t>Many aspects of a child’s healthy physical and mental development rely on this primary source of safety and stability.</a:t>
            </a:r>
          </a:p>
          <a:p>
            <a:pPr marL="0" indent="0">
              <a:buNone/>
            </a:pPr>
            <a:r>
              <a:rPr lang="en-CA" dirty="0"/>
              <a:t>(definition by National Child Traumatic Stress network)</a:t>
            </a:r>
          </a:p>
        </p:txBody>
      </p:sp>
    </p:spTree>
    <p:extLst>
      <p:ext uri="{BB962C8B-B14F-4D97-AF65-F5344CB8AC3E}">
        <p14:creationId xmlns:p14="http://schemas.microsoft.com/office/powerpoint/2010/main" xmlns="" val="225727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Dissociative Splitting</a:t>
            </a:r>
          </a:p>
        </p:txBody>
      </p:sp>
      <p:sp>
        <p:nvSpPr>
          <p:cNvPr id="3" name="Content Placeholder 2"/>
          <p:cNvSpPr>
            <a:spLocks noGrp="1"/>
          </p:cNvSpPr>
          <p:nvPr>
            <p:ph idx="1"/>
          </p:nvPr>
        </p:nvSpPr>
        <p:spPr/>
        <p:txBody>
          <a:bodyPr>
            <a:noAutofit/>
          </a:bodyPr>
          <a:lstStyle/>
          <a:p>
            <a:r>
              <a:rPr lang="en-CA" sz="1800" dirty="0">
                <a:latin typeface="+mj-lt"/>
              </a:rPr>
              <a:t>Dissociative splitting is an adaptation which enables a child to live with ongoing trauma, in many or most cases involving his or her own parents or caregivers.</a:t>
            </a:r>
          </a:p>
          <a:p>
            <a:r>
              <a:rPr lang="en-CA" sz="1800" dirty="0">
                <a:latin typeface="+mj-lt"/>
              </a:rPr>
              <a:t>Dissociative splitting affects survivors’ awareness of some or all of the traumatic events, the circumstances surrounding the events, and the identity of the abusers, for some period of their lives.</a:t>
            </a:r>
          </a:p>
          <a:p>
            <a:r>
              <a:rPr lang="en-CA" sz="1800" dirty="0">
                <a:latin typeface="+mj-lt"/>
              </a:rPr>
              <a:t>When there are specific parts who “come out” into the world separately, have their own histories, and are often amnestic for what happens when other parts are in control of the body, we call it DID (Dissociative Identity Disorder). When parts do not “come out” in everyday life but there is evidence of their internal presence, we call it OSDD (Other Specified Dissociative Disorder).</a:t>
            </a:r>
          </a:p>
          <a:p>
            <a:endParaRPr lang="en-CA" sz="1800" dirty="0">
              <a:latin typeface="+mj-lt"/>
            </a:endParaRPr>
          </a:p>
        </p:txBody>
      </p:sp>
      <p:sp>
        <p:nvSpPr>
          <p:cNvPr id="5" name="Slide Number Placeholder 4"/>
          <p:cNvSpPr>
            <a:spLocks noGrp="1"/>
          </p:cNvSpPr>
          <p:nvPr>
            <p:ph type="sldNum" sz="quarter" idx="12"/>
          </p:nvPr>
        </p:nvSpPr>
        <p:spPr/>
        <p:txBody>
          <a:bodyPr/>
          <a:lstStyle/>
          <a:p>
            <a:fld id="{04DCAF22-CE1B-48BA-A085-CB0E5906725E}" type="slidenum">
              <a:rPr lang="en-CA" smtClean="0"/>
              <a:pPr/>
              <a:t>9</a:t>
            </a:fld>
            <a:endParaRPr lang="en-CA"/>
          </a:p>
        </p:txBody>
      </p:sp>
    </p:spTree>
    <p:extLst>
      <p:ext uri="{BB962C8B-B14F-4D97-AF65-F5344CB8AC3E}">
        <p14:creationId xmlns:p14="http://schemas.microsoft.com/office/powerpoint/2010/main" xmlns="" val="1531889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2610</TotalTime>
  <Words>4032</Words>
  <Application>Microsoft Office PowerPoint</Application>
  <PresentationFormat>Custom</PresentationFormat>
  <Paragraphs>271</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Wisp</vt:lpstr>
      <vt:lpstr>Slide 1</vt:lpstr>
      <vt:lpstr>Healing the Unimaginable</vt:lpstr>
      <vt:lpstr>1 Dissociation and Organized Abuse</vt:lpstr>
      <vt:lpstr>Dissociation</vt:lpstr>
      <vt:lpstr>What is Dissociation? (Sidran Institute definition)</vt:lpstr>
      <vt:lpstr>Post-Traumatic Stress Disorder</vt:lpstr>
      <vt:lpstr>PTSD Symptoms</vt:lpstr>
      <vt:lpstr>Complex Trauma</vt:lpstr>
      <vt:lpstr>Dissociative Splitting</vt:lpstr>
      <vt:lpstr>Lesser Dissociative Disorders</vt:lpstr>
      <vt:lpstr>DID and OSDD</vt:lpstr>
      <vt:lpstr>The Experience of Multiplicity</vt:lpstr>
      <vt:lpstr>What Being the “Front Person” of a Multiple is Like</vt:lpstr>
      <vt:lpstr>Inconsistency and Amnesia</vt:lpstr>
      <vt:lpstr>Talking with Someone Who’s Multiple</vt:lpstr>
      <vt:lpstr>Understanding Living with Multiplicity</vt:lpstr>
      <vt:lpstr>Many Parts (“People”), One Body</vt:lpstr>
      <vt:lpstr>It’s Like Speaking with Many Housemates on the Phone</vt:lpstr>
      <vt:lpstr>Parts’ Identities</vt:lpstr>
      <vt:lpstr>Issues with Young Child Parts</vt:lpstr>
      <vt:lpstr>Detecting Switches</vt:lpstr>
      <vt:lpstr>Detecting Co-Presence</vt:lpstr>
      <vt:lpstr>Do You Work with the Front Person?</vt:lpstr>
      <vt:lpstr>Match Your Style to the Part(s) Presenting …</vt:lpstr>
      <vt:lpstr>Using Inner Voices to Establish Communication with Parts</vt:lpstr>
      <vt:lpstr>Noticing Subtle Reactions, Misunderstandings &amp; Triggering</vt:lpstr>
      <vt:lpstr>Improving Inner Communication</vt:lpstr>
      <vt:lpstr>Complex Multi-System Clients</vt:lpstr>
      <vt:lpstr>Important Therapist Qualities</vt:lpstr>
      <vt:lpstr>Organized Abuse</vt:lpstr>
      <vt:lpstr>What is Organized Abuse?</vt:lpstr>
      <vt:lpstr>Types of Organized Abuse  (Michael Salter)</vt:lpstr>
      <vt:lpstr>What is Mind Control?</vt:lpstr>
      <vt:lpstr>What is Ritual Abuse?</vt:lpstr>
      <vt:lpstr>Programming</vt:lpstr>
      <vt:lpstr>Groups Who Engage in Mind Control</vt:lpstr>
      <vt:lpstr>Recognizing a Survivor Client</vt:lpstr>
      <vt:lpstr>Some Mind Control Indicators</vt:lpstr>
      <vt:lpstr>Some Ritual Abuse Indicators</vt:lpstr>
      <vt:lpstr>Indicators—Fears and Phobias</vt:lpstr>
      <vt:lpstr>Qualifiers of Indicators</vt:lpstr>
      <vt:lpstr>So, We Covered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neile</cp:lastModifiedBy>
  <cp:revision>2</cp:revision>
  <dcterms:created xsi:type="dcterms:W3CDTF">2022-02-01T18:25:44Z</dcterms:created>
  <dcterms:modified xsi:type="dcterms:W3CDTF">2022-02-18T04:34:46Z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