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4" r:id="rId1"/>
  </p:sldMasterIdLst>
  <p:sldIdLst>
    <p:sldId id="256" r:id="rId2"/>
    <p:sldId id="315" r:id="rId3"/>
    <p:sldId id="304" r:id="rId4"/>
    <p:sldId id="305" r:id="rId5"/>
    <p:sldId id="306" r:id="rId6"/>
    <p:sldId id="319" r:id="rId7"/>
    <p:sldId id="316" r:id="rId8"/>
    <p:sldId id="325" r:id="rId9"/>
    <p:sldId id="317" r:id="rId10"/>
    <p:sldId id="307" r:id="rId11"/>
    <p:sldId id="308" r:id="rId12"/>
    <p:sldId id="309" r:id="rId13"/>
    <p:sldId id="274" r:id="rId14"/>
    <p:sldId id="276" r:id="rId15"/>
    <p:sldId id="278" r:id="rId16"/>
    <p:sldId id="279" r:id="rId17"/>
    <p:sldId id="280" r:id="rId18"/>
    <p:sldId id="318" r:id="rId19"/>
    <p:sldId id="269" r:id="rId20"/>
    <p:sldId id="275" r:id="rId21"/>
    <p:sldId id="270" r:id="rId22"/>
    <p:sldId id="271" r:id="rId23"/>
    <p:sldId id="272" r:id="rId24"/>
    <p:sldId id="273" r:id="rId25"/>
    <p:sldId id="259" r:id="rId26"/>
    <p:sldId id="265" r:id="rId27"/>
    <p:sldId id="257" r:id="rId28"/>
    <p:sldId id="267" r:id="rId29"/>
    <p:sldId id="268" r:id="rId30"/>
    <p:sldId id="281" r:id="rId31"/>
    <p:sldId id="293" r:id="rId32"/>
    <p:sldId id="260" r:id="rId33"/>
    <p:sldId id="282" r:id="rId34"/>
    <p:sldId id="283" r:id="rId35"/>
    <p:sldId id="294" r:id="rId36"/>
    <p:sldId id="290" r:id="rId37"/>
    <p:sldId id="284" r:id="rId38"/>
    <p:sldId id="295" r:id="rId39"/>
    <p:sldId id="285" r:id="rId40"/>
    <p:sldId id="286" r:id="rId41"/>
    <p:sldId id="297" r:id="rId42"/>
    <p:sldId id="298" r:id="rId43"/>
    <p:sldId id="287" r:id="rId44"/>
    <p:sldId id="300" r:id="rId45"/>
    <p:sldId id="301" r:id="rId46"/>
    <p:sldId id="302" r:id="rId47"/>
    <p:sldId id="303" r:id="rId48"/>
    <p:sldId id="288" r:id="rId49"/>
    <p:sldId id="299" r:id="rId50"/>
    <p:sldId id="261" r:id="rId51"/>
    <p:sldId id="321" r:id="rId52"/>
    <p:sldId id="322" r:id="rId53"/>
    <p:sldId id="323" r:id="rId54"/>
    <p:sldId id="324" r:id="rId55"/>
    <p:sldId id="326" r:id="rId56"/>
    <p:sldId id="328" r:id="rId57"/>
    <p:sldId id="266" r:id="rId58"/>
    <p:sldId id="296" r:id="rId59"/>
    <p:sldId id="292" r:id="rId60"/>
    <p:sldId id="277" r:id="rId61"/>
    <p:sldId id="320" r:id="rId62"/>
    <p:sldId id="289" r:id="rId63"/>
    <p:sldId id="291" r:id="rId6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0BB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3ABBCBE6-90BB-4896-9ADC-4326BCC546B3}" type="datetimeFigureOut">
              <a:rPr lang="en-US" smtClean="0"/>
              <a:t>5/25/2021</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876176F1-339C-4D01-A650-05BF8B598228}" type="slidenum">
              <a:rPr lang="en-US" smtClean="0"/>
              <a:t>‹#›</a:t>
            </a:fld>
            <a:endParaRPr lang="en-US"/>
          </a:p>
        </p:txBody>
      </p:sp>
    </p:spTree>
    <p:extLst>
      <p:ext uri="{BB962C8B-B14F-4D97-AF65-F5344CB8AC3E}">
        <p14:creationId xmlns:p14="http://schemas.microsoft.com/office/powerpoint/2010/main" val="1067501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BCBE6-90BB-4896-9ADC-4326BCC546B3}"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4175622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BCBE6-90BB-4896-9ADC-4326BCC546B3}"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4166778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ABBCBE6-90BB-4896-9ADC-4326BCC546B3}"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449729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ABBCBE6-90BB-4896-9ADC-4326BCC546B3}" type="datetimeFigureOut">
              <a:rPr lang="en-US" smtClean="0"/>
              <a:t>5/25/2021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8504835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ABBCBE6-90BB-4896-9ADC-4326BCC546B3}"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1543743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ABBCBE6-90BB-4896-9ADC-4326BCC546B3}" type="datetimeFigureOut">
              <a:rPr lang="en-US" smtClean="0"/>
              <a:t>5/25/2021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753634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ABBCBE6-90BB-4896-9ADC-4326BCC546B3}" type="datetimeFigureOut">
              <a:rPr lang="en-US" smtClean="0"/>
              <a:t>5/25/2021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2667450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BCBE6-90BB-4896-9ADC-4326BCC546B3}" type="datetimeFigureOut">
              <a:rPr lang="en-US" smtClean="0"/>
              <a:t>5/25/2021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6176F1-339C-4D01-A650-05BF8B598228}" type="slidenum">
              <a:rPr lang="en-US" smtClean="0"/>
              <a:t>‹#›</a:t>
            </a:fld>
            <a:endParaRPr lang="en-US"/>
          </a:p>
        </p:txBody>
      </p:sp>
    </p:spTree>
    <p:extLst>
      <p:ext uri="{BB962C8B-B14F-4D97-AF65-F5344CB8AC3E}">
        <p14:creationId xmlns:p14="http://schemas.microsoft.com/office/powerpoint/2010/main" val="2206750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3ABBCBE6-90BB-4896-9ADC-4326BCC546B3}" type="datetimeFigureOut">
              <a:rPr lang="en-US" smtClean="0"/>
              <a:t>5/25/2021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76176F1-339C-4D01-A650-05BF8B598228}" type="slidenum">
              <a:rPr lang="en-US" smtClean="0"/>
              <a:t>‹#›</a:t>
            </a:fld>
            <a:endParaRPr lang="en-US"/>
          </a:p>
        </p:txBody>
      </p:sp>
    </p:spTree>
    <p:extLst>
      <p:ext uri="{BB962C8B-B14F-4D97-AF65-F5344CB8AC3E}">
        <p14:creationId xmlns:p14="http://schemas.microsoft.com/office/powerpoint/2010/main" val="23119324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3ABBCBE6-90BB-4896-9ADC-4326BCC546B3}" type="datetimeFigureOut">
              <a:rPr lang="en-US" smtClean="0"/>
              <a:t>5/25/2021</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876176F1-339C-4D01-A650-05BF8B598228}" type="slidenum">
              <a:rPr lang="en-US" smtClean="0"/>
              <a:t>‹#›</a:t>
            </a:fld>
            <a:endParaRPr lang="en-US"/>
          </a:p>
        </p:txBody>
      </p:sp>
    </p:spTree>
    <p:extLst>
      <p:ext uri="{BB962C8B-B14F-4D97-AF65-F5344CB8AC3E}">
        <p14:creationId xmlns:p14="http://schemas.microsoft.com/office/powerpoint/2010/main" val="333539659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3ABBCBE6-90BB-4896-9ADC-4326BCC546B3}" type="datetimeFigureOut">
              <a:rPr lang="en-US" smtClean="0"/>
              <a:t>5/25/2021</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876176F1-339C-4D01-A650-05BF8B598228}" type="slidenum">
              <a:rPr lang="en-US" smtClean="0"/>
              <a:t>‹#›</a:t>
            </a:fld>
            <a:endParaRPr lang="en-US"/>
          </a:p>
        </p:txBody>
      </p:sp>
    </p:spTree>
    <p:extLst>
      <p:ext uri="{BB962C8B-B14F-4D97-AF65-F5344CB8AC3E}">
        <p14:creationId xmlns:p14="http://schemas.microsoft.com/office/powerpoint/2010/main" val="3845258769"/>
      </p:ext>
    </p:extLst>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4000" r:id="rId6"/>
    <p:sldLayoutId id="2147484001" r:id="rId7"/>
    <p:sldLayoutId id="2147484002" r:id="rId8"/>
    <p:sldLayoutId id="2147484003" r:id="rId9"/>
    <p:sldLayoutId id="2147484004" r:id="rId10"/>
    <p:sldLayoutId id="2147484005"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image" Target="NUL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hyperlink" Target="https://doi.org/10.1037/0003-066X.61.4.271" TargetMode="External"/><Relationship Id="rId2" Type="http://schemas.openxmlformats.org/officeDocument/2006/relationships/hyperlink" Target="https://doi.org/10.1176/appi.books.9780890425596" TargetMode="External"/><Relationship Id="rId1" Type="http://schemas.openxmlformats.org/officeDocument/2006/relationships/slideLayout" Target="../slideLayouts/slideLayout2.xml"/><Relationship Id="rId5" Type="http://schemas.openxmlformats.org/officeDocument/2006/relationships/hyperlink" Target="http://www.apa.org/ethics/code/index.aspx" TargetMode="External"/><Relationship Id="rId4" Type="http://schemas.openxmlformats.org/officeDocument/2006/relationships/hyperlink" Target="https://psycnet.apa.org/doi/10.1037/a0030276" TargetMode="External"/></Relationships>
</file>

<file path=ppt/slides/_rels/slide58.xml.rels><?xml version="1.0" encoding="UTF-8" standalone="yes"?>
<Relationships xmlns="http://schemas.openxmlformats.org/package/2006/relationships"><Relationship Id="rId3" Type="http://schemas.openxmlformats.org/officeDocument/2006/relationships/hyperlink" Target="https://psycnet.apa.org/doi/10.1037/a0031817" TargetMode="External"/><Relationship Id="rId2" Type="http://schemas.openxmlformats.org/officeDocument/2006/relationships/hyperlink" Target="https://psycnet.apa.org/doi/10.1007/BF01499130"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hyperlink" Target="https://www.healthyplace.com/blogs/dissociativeliving/2011/07/normalizing-dissociation-part-5-identity-alteration" TargetMode="External"/><Relationship Id="rId2" Type="http://schemas.openxmlformats.org/officeDocument/2006/relationships/hyperlink" Target="https://www.ojp.gov/pdffiles1/Digitization/154415NCJRS.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www.isst-d.org/resources/dissociation-faqs/#:~:text=Identity%20alteration%20is%20the%20sense,from%20another%20part%20of%20oneself"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psycnet.apa.org/doi/10.1080/1068316X.2011.598157" TargetMode="External"/><Relationship Id="rId2" Type="http://schemas.openxmlformats.org/officeDocument/2006/relationships/hyperlink" Target="https://psycnet.apa.org/doi/10.1037/0735-7028.37.5.515" TargetMode="External"/><Relationship Id="rId1" Type="http://schemas.openxmlformats.org/officeDocument/2006/relationships/slideLayout" Target="../slideLayouts/slideLayout2.xml"/><Relationship Id="rId4" Type="http://schemas.openxmlformats.org/officeDocument/2006/relationships/hyperlink" Target="https://doi.org/10.1080/10538712.2015.1042180" TargetMode="External"/></Relationships>
</file>

<file path=ppt/slides/_rels/slide63.xml.rels><?xml version="1.0" encoding="UTF-8" standalone="yes"?>
<Relationships xmlns="http://schemas.openxmlformats.org/package/2006/relationships"><Relationship Id="rId3" Type="http://schemas.openxmlformats.org/officeDocument/2006/relationships/hyperlink" Target="https://psycnet.apa.org/doi/10.1037/0033-2909.116.1.143" TargetMode="External"/><Relationship Id="rId2" Type="http://schemas.openxmlformats.org/officeDocument/2006/relationships/hyperlink" Target="https://doi.org/10.1300/J070v08n03_0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3AE68582-0D4B-4D55-9282-4AA6111643F5}"/>
              </a:ext>
            </a:extLst>
          </p:cNvPr>
          <p:cNvSpPr>
            <a:spLocks noGrp="1"/>
          </p:cNvSpPr>
          <p:nvPr>
            <p:ph type="ctrTitle"/>
          </p:nvPr>
        </p:nvSpPr>
        <p:spPr>
          <a:xfrm>
            <a:off x="452628" y="770466"/>
            <a:ext cx="8086725" cy="4411133"/>
          </a:xfrm>
        </p:spPr>
        <p:txBody>
          <a:bodyPr/>
          <a:lstStyle/>
          <a:p>
            <a:r>
              <a:rPr lang="en-US" sz="4000" dirty="0">
                <a:solidFill>
                  <a:srgbClr val="000000"/>
                </a:solidFill>
                <a:effectLst/>
                <a:latin typeface="Georgia Pro" panose="020B0604020202020204" pitchFamily="18" charset="0"/>
                <a:ea typeface="Calibri" panose="020F0502020204030204" pitchFamily="34" charset="0"/>
              </a:rPr>
              <a:t>Dissociation of Identity and Trained Trauma-Mediated Behaviors </a:t>
            </a:r>
            <a:br>
              <a:rPr lang="en-US" sz="4000" dirty="0">
                <a:latin typeface="Times New Roman" panose="02020603050405020304" pitchFamily="18" charset="0"/>
                <a:cs typeface="Times New Roman" panose="02020603050405020304" pitchFamily="18" charset="0"/>
              </a:rPr>
            </a:br>
            <a:r>
              <a:rPr lang="en-US" sz="4000" dirty="0">
                <a:latin typeface="Times New Roman" panose="02020603050405020304" pitchFamily="18" charset="0"/>
                <a:cs typeface="Times New Roman" panose="02020603050405020304" pitchFamily="18" charset="0"/>
              </a:rPr>
              <a:t> </a:t>
            </a:r>
            <a:br>
              <a:rPr lang="en-US" sz="4800" dirty="0">
                <a:latin typeface="Times New Roman" panose="02020603050405020304" pitchFamily="18" charset="0"/>
                <a:cs typeface="Times New Roman" panose="02020603050405020304" pitchFamily="18" charset="0"/>
              </a:rPr>
            </a:br>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Randy Noblitt, PhD</a:t>
            </a: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Survivorship Clinicians Conference</a:t>
            </a: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t>Friday May 21, 2021</a:t>
            </a:r>
            <a:br>
              <a:rPr lang="en-US" sz="3200" dirty="0">
                <a:solidFill>
                  <a:schemeClr val="tx1">
                    <a:lumMod val="65000"/>
                    <a:lumOff val="35000"/>
                  </a:schemeClr>
                </a:solidFill>
                <a:latin typeface="Times New Roman" panose="02020603050405020304" pitchFamily="18" charset="0"/>
                <a:cs typeface="Times New Roman" panose="02020603050405020304" pitchFamily="18" charset="0"/>
              </a:rPr>
            </a:br>
            <a:endParaRPr lang="en-US" sz="4400" dirty="0"/>
          </a:p>
        </p:txBody>
      </p:sp>
      <p:pic>
        <p:nvPicPr>
          <p:cNvPr id="5" name="Picture 4" descr="A close up of a logo&#10;&#10;Description generated with very high confidence">
            <a:extLst>
              <a:ext uri="{FF2B5EF4-FFF2-40B4-BE49-F238E27FC236}">
                <a16:creationId xmlns:a16="http://schemas.microsoft.com/office/drawing/2014/main" id="{99A5EA4D-98A3-497A-9F55-84DB535FF03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7974" y="5317959"/>
            <a:ext cx="5351839" cy="1095476"/>
          </a:xfrm>
          <a:prstGeom prst="rect">
            <a:avLst/>
          </a:prstGeom>
        </p:spPr>
      </p:pic>
      <p:pic>
        <p:nvPicPr>
          <p:cNvPr id="4" name="Picture 3" descr="A close up of a logo&#10;&#10;Description generated with very high confidence">
            <a:extLst>
              <a:ext uri="{FF2B5EF4-FFF2-40B4-BE49-F238E27FC236}">
                <a16:creationId xmlns:a16="http://schemas.microsoft.com/office/drawing/2014/main" id="{CF9B2EF7-2F2D-4B0C-A621-80710438430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70374" y="5650227"/>
            <a:ext cx="5351839" cy="987797"/>
          </a:xfrm>
          <a:prstGeom prst="rect">
            <a:avLst/>
          </a:prstGeom>
        </p:spPr>
      </p:pic>
    </p:spTree>
    <p:extLst>
      <p:ext uri="{BB962C8B-B14F-4D97-AF65-F5344CB8AC3E}">
        <p14:creationId xmlns:p14="http://schemas.microsoft.com/office/powerpoint/2010/main" val="356459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5AE3-C5BD-467B-BF47-2CF7D15D03AE}"/>
              </a:ext>
            </a:extLst>
          </p:cNvPr>
          <p:cNvSpPr>
            <a:spLocks noGrp="1"/>
          </p:cNvSpPr>
          <p:nvPr>
            <p:ph type="title"/>
          </p:nvPr>
        </p:nvSpPr>
        <p:spPr/>
        <p:txBody>
          <a:bodyPr/>
          <a:lstStyle/>
          <a:p>
            <a:r>
              <a:rPr lang="en-US" sz="4800">
                <a:solidFill>
                  <a:srgbClr val="000000"/>
                </a:solidFill>
                <a:effectLst/>
                <a:latin typeface="Arial" panose="020B0604020202020204" pitchFamily="34" charset="0"/>
                <a:ea typeface="Calibri" panose="020F0502020204030204" pitchFamily="34" charset="0"/>
              </a:rPr>
              <a:t>Dissociation of identity (DI)</a:t>
            </a:r>
            <a:endParaRPr lang="en-US" dirty="0"/>
          </a:p>
        </p:txBody>
      </p:sp>
      <p:sp>
        <p:nvSpPr>
          <p:cNvPr id="3" name="Content Placeholder 2">
            <a:extLst>
              <a:ext uri="{FF2B5EF4-FFF2-40B4-BE49-F238E27FC236}">
                <a16:creationId xmlns:a16="http://schemas.microsoft.com/office/drawing/2014/main" id="{BA6B2CBE-7B4E-43D8-8E09-5B1AAC1AF114}"/>
              </a:ext>
            </a:extLst>
          </p:cNvPr>
          <p:cNvSpPr>
            <a:spLocks noGrp="1"/>
          </p:cNvSpPr>
          <p:nvPr>
            <p:ph idx="1"/>
          </p:nvPr>
        </p:nvSpPr>
        <p:spPr/>
        <p:txBody>
          <a:bodyPr>
            <a:normAutofit/>
          </a:bodyPr>
          <a:lstStyle/>
          <a:p>
            <a:r>
              <a:rPr lang="en-US" dirty="0">
                <a:solidFill>
                  <a:srgbClr val="000000"/>
                </a:solidFill>
                <a:effectLst/>
                <a:latin typeface="Arial" panose="020B0604020202020204" pitchFamily="34" charset="0"/>
                <a:ea typeface="Calibri" panose="020F0502020204030204" pitchFamily="34" charset="0"/>
              </a:rPr>
              <a:t>Is similar but not identical to the construct </a:t>
            </a:r>
            <a:r>
              <a:rPr lang="en-US" i="1" dirty="0">
                <a:solidFill>
                  <a:srgbClr val="000000"/>
                </a:solidFill>
                <a:effectLst/>
                <a:latin typeface="Arial" panose="020B0604020202020204" pitchFamily="34" charset="0"/>
                <a:ea typeface="Calibri" panose="020F0502020204030204" pitchFamily="34" charset="0"/>
              </a:rPr>
              <a:t>identity alteration </a:t>
            </a:r>
            <a:r>
              <a:rPr lang="en-US" dirty="0">
                <a:solidFill>
                  <a:srgbClr val="000000"/>
                </a:solidFill>
                <a:latin typeface="Arial" panose="020B0604020202020204" pitchFamily="34" charset="0"/>
                <a:ea typeface="Calibri" panose="020F0502020204030204" pitchFamily="34" charset="0"/>
              </a:rPr>
              <a:t>referenc</a:t>
            </a:r>
            <a:r>
              <a:rPr lang="en-US" dirty="0">
                <a:solidFill>
                  <a:srgbClr val="000000"/>
                </a:solidFill>
                <a:effectLst/>
                <a:latin typeface="Arial" panose="020B0604020202020204" pitchFamily="34" charset="0"/>
                <a:ea typeface="Calibri" panose="020F0502020204030204" pitchFamily="34" charset="0"/>
              </a:rPr>
              <a:t>ed by the International Society for the Study of Dissociation (ISSTD, 2021).</a:t>
            </a:r>
          </a:p>
          <a:p>
            <a:r>
              <a:rPr lang="en-US" dirty="0">
                <a:solidFill>
                  <a:srgbClr val="000000"/>
                </a:solidFill>
                <a:latin typeface="Arial" panose="020B0604020202020204" pitchFamily="34" charset="0"/>
                <a:ea typeface="Calibri" panose="020F0502020204030204" pitchFamily="34" charset="0"/>
              </a:rPr>
              <a:t>One problem with the notion of identity alteration is that identities are not fixed, and they change over time under contextual circumstances (e.g., changes in age, occupation, disability/ability status, marital/relational status, etc.) among other factors.</a:t>
            </a:r>
          </a:p>
          <a:p>
            <a:r>
              <a:rPr lang="en-US" dirty="0">
                <a:solidFill>
                  <a:srgbClr val="000000"/>
                </a:solidFill>
                <a:effectLst/>
                <a:latin typeface="Arial" panose="020B0604020202020204" pitchFamily="34" charset="0"/>
                <a:ea typeface="Calibri" panose="020F0502020204030204" pitchFamily="34" charset="0"/>
              </a:rPr>
              <a:t>Some identity alteration may be mild and unrelated to dissociation (See Gray, 2011).</a:t>
            </a:r>
            <a:endParaRPr lang="en-US" dirty="0"/>
          </a:p>
        </p:txBody>
      </p:sp>
    </p:spTree>
    <p:extLst>
      <p:ext uri="{BB962C8B-B14F-4D97-AF65-F5344CB8AC3E}">
        <p14:creationId xmlns:p14="http://schemas.microsoft.com/office/powerpoint/2010/main" val="13814117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5AE3-C5BD-467B-BF47-2CF7D15D03AE}"/>
              </a:ext>
            </a:extLst>
          </p:cNvPr>
          <p:cNvSpPr>
            <a:spLocks noGrp="1"/>
          </p:cNvSpPr>
          <p:nvPr>
            <p:ph type="title"/>
          </p:nvPr>
        </p:nvSpPr>
        <p:spPr/>
        <p:txBody>
          <a:bodyPr/>
          <a:lstStyle/>
          <a:p>
            <a:r>
              <a:rPr lang="en-US" sz="4800">
                <a:solidFill>
                  <a:srgbClr val="000000"/>
                </a:solidFill>
                <a:effectLst/>
                <a:latin typeface="Arial" panose="020B0604020202020204" pitchFamily="34" charset="0"/>
                <a:ea typeface="Calibri" panose="020F0502020204030204" pitchFamily="34" charset="0"/>
              </a:rPr>
              <a:t>Dissociation of identity (DI)</a:t>
            </a:r>
            <a:endParaRPr lang="en-US" dirty="0"/>
          </a:p>
        </p:txBody>
      </p:sp>
      <p:sp>
        <p:nvSpPr>
          <p:cNvPr id="3" name="Content Placeholder 2">
            <a:extLst>
              <a:ext uri="{FF2B5EF4-FFF2-40B4-BE49-F238E27FC236}">
                <a16:creationId xmlns:a16="http://schemas.microsoft.com/office/drawing/2014/main" id="{BA6B2CBE-7B4E-43D8-8E09-5B1AAC1AF114}"/>
              </a:ext>
            </a:extLst>
          </p:cNvPr>
          <p:cNvSpPr>
            <a:spLocks noGrp="1"/>
          </p:cNvSpPr>
          <p:nvPr>
            <p:ph idx="1"/>
          </p:nvPr>
        </p:nvSpPr>
        <p:spPr/>
        <p:txBody>
          <a:bodyPr>
            <a:normAutofit/>
          </a:bodyPr>
          <a:lstStyle/>
          <a:p>
            <a:r>
              <a:rPr lang="en-US" dirty="0">
                <a:solidFill>
                  <a:srgbClr val="000000"/>
                </a:solidFill>
                <a:effectLst/>
                <a:latin typeface="Arial" panose="020B0604020202020204" pitchFamily="34" charset="0"/>
                <a:ea typeface="Calibri" panose="020F0502020204030204" pitchFamily="34" charset="0"/>
              </a:rPr>
              <a:t>Provides contextual framework for identity alteration in DID.</a:t>
            </a:r>
          </a:p>
          <a:p>
            <a:r>
              <a:rPr lang="en-US" dirty="0">
                <a:solidFill>
                  <a:srgbClr val="000000"/>
                </a:solidFill>
                <a:latin typeface="Arial" panose="020B0604020202020204" pitchFamily="34" charset="0"/>
                <a:ea typeface="Calibri" panose="020F0502020204030204" pitchFamily="34" charset="0"/>
              </a:rPr>
              <a:t>In DID identity is not only altered; it is typically dissociated. There is evidence of trauma and/or dissociation of volition (automatic behaviors) and memory (dissociative amnesia).</a:t>
            </a:r>
            <a:br>
              <a:rPr lang="en-US" sz="1800" dirty="0">
                <a:solidFill>
                  <a:srgbClr val="000000"/>
                </a:solidFill>
                <a:effectLst/>
                <a:latin typeface="Arial" panose="020B060402020202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912628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5AE3-C5BD-467B-BF47-2CF7D15D03AE}"/>
              </a:ext>
            </a:extLst>
          </p:cNvPr>
          <p:cNvSpPr>
            <a:spLocks noGrp="1"/>
          </p:cNvSpPr>
          <p:nvPr>
            <p:ph type="title"/>
          </p:nvPr>
        </p:nvSpPr>
        <p:spPr/>
        <p:txBody>
          <a:bodyPr/>
          <a:lstStyle/>
          <a:p>
            <a:r>
              <a:rPr lang="en-US" sz="4800">
                <a:solidFill>
                  <a:srgbClr val="000000"/>
                </a:solidFill>
                <a:effectLst/>
                <a:latin typeface="Arial" panose="020B0604020202020204" pitchFamily="34" charset="0"/>
                <a:ea typeface="Calibri" panose="020F0502020204030204" pitchFamily="34" charset="0"/>
              </a:rPr>
              <a:t>Dissociation of identity (DI)</a:t>
            </a:r>
            <a:endParaRPr lang="en-US" dirty="0"/>
          </a:p>
        </p:txBody>
      </p:sp>
      <p:sp>
        <p:nvSpPr>
          <p:cNvPr id="3" name="Content Placeholder 2">
            <a:extLst>
              <a:ext uri="{FF2B5EF4-FFF2-40B4-BE49-F238E27FC236}">
                <a16:creationId xmlns:a16="http://schemas.microsoft.com/office/drawing/2014/main" id="{BA6B2CBE-7B4E-43D8-8E09-5B1AAC1AF114}"/>
              </a:ext>
            </a:extLst>
          </p:cNvPr>
          <p:cNvSpPr>
            <a:spLocks noGrp="1"/>
          </p:cNvSpPr>
          <p:nvPr>
            <p:ph idx="1"/>
          </p:nvPr>
        </p:nvSpPr>
        <p:spPr/>
        <p:txBody>
          <a:bodyPr>
            <a:normAutofit/>
          </a:bodyPr>
          <a:lstStyle/>
          <a:p>
            <a:r>
              <a:rPr lang="en-US" dirty="0">
                <a:solidFill>
                  <a:srgbClr val="000000"/>
                </a:solidFill>
                <a:effectLst/>
                <a:latin typeface="Arial" panose="020B0604020202020204" pitchFamily="34" charset="0"/>
                <a:ea typeface="Calibri" panose="020F0502020204030204" pitchFamily="34" charset="0"/>
              </a:rPr>
              <a:t>The construct </a:t>
            </a:r>
            <a:r>
              <a:rPr lang="en-US" i="1" dirty="0">
                <a:solidFill>
                  <a:srgbClr val="000000"/>
                </a:solidFill>
                <a:effectLst/>
                <a:latin typeface="Arial" panose="020B0604020202020204" pitchFamily="34" charset="0"/>
                <a:ea typeface="Calibri" panose="020F0502020204030204" pitchFamily="34" charset="0"/>
              </a:rPr>
              <a:t>dissociation of identity </a:t>
            </a:r>
            <a:r>
              <a:rPr lang="en-US" dirty="0">
                <a:solidFill>
                  <a:srgbClr val="000000"/>
                </a:solidFill>
                <a:effectLst/>
                <a:latin typeface="Arial" panose="020B0604020202020204" pitchFamily="34" charset="0"/>
                <a:ea typeface="Calibri" panose="020F0502020204030204" pitchFamily="34" charset="0"/>
              </a:rPr>
              <a:t>is also more normalizing and less pathologizing.</a:t>
            </a:r>
          </a:p>
          <a:p>
            <a:r>
              <a:rPr lang="en-US" dirty="0">
                <a:solidFill>
                  <a:srgbClr val="000000"/>
                </a:solidFill>
                <a:latin typeface="Arial" panose="020B0604020202020204" pitchFamily="34" charset="0"/>
                <a:ea typeface="Calibri" panose="020F0502020204030204" pitchFamily="34" charset="0"/>
              </a:rPr>
              <a:t>Many survivors of extreme abuse report that they were told by their perpetrators that other people would think they were “crazy” if the survivors ever disclosed their abuse stories.</a:t>
            </a:r>
            <a:br>
              <a:rPr lang="en-US" sz="1800" dirty="0">
                <a:solidFill>
                  <a:srgbClr val="000000"/>
                </a:solidFill>
                <a:effectLst/>
                <a:latin typeface="Arial" panose="020B060402020202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37508358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Introduction:</a:t>
            </a:r>
            <a:br>
              <a:rPr lang="en-US" b="1" dirty="0">
                <a:solidFill>
                  <a:schemeClr val="tx1"/>
                </a:solidFill>
              </a:rPr>
            </a:br>
            <a:r>
              <a:rPr lang="en-US" b="1" dirty="0">
                <a:solidFill>
                  <a:schemeClr val="tx1"/>
                </a:solidFill>
              </a:rPr>
              <a:t>What is ritual abuse?</a:t>
            </a:r>
          </a:p>
        </p:txBody>
      </p:sp>
      <p:sp>
        <p:nvSpPr>
          <p:cNvPr id="3" name="Content Placeholder 2">
            <a:extLst>
              <a:ext uri="{FF2B5EF4-FFF2-40B4-BE49-F238E27FC236}">
                <a16:creationId xmlns:a16="http://schemas.microsoft.com/office/drawing/2014/main" id="{2647A296-1F0E-4B88-AFF8-11F5E401CDFE}"/>
              </a:ext>
            </a:extLst>
          </p:cNvPr>
          <p:cNvSpPr>
            <a:spLocks noGrp="1"/>
          </p:cNvSpPr>
          <p:nvPr>
            <p:ph idx="1"/>
          </p:nvPr>
        </p:nvSpPr>
        <p:spPr>
          <a:xfrm>
            <a:off x="539353" y="1993393"/>
            <a:ext cx="8065294" cy="4864607"/>
          </a:xfrm>
        </p:spPr>
        <p:txBody>
          <a:bodyPr>
            <a:normAutofit/>
          </a:bodyPr>
          <a:lstStyle/>
          <a:p>
            <a:pPr lvl="0"/>
            <a:endParaRPr lang="en-US" dirty="0"/>
          </a:p>
          <a:p>
            <a:r>
              <a:rPr lang="en-US" sz="3200" b="1" dirty="0">
                <a:solidFill>
                  <a:schemeClr val="tx1"/>
                </a:solidFill>
              </a:rPr>
              <a:t>Defining  ritual abuse</a:t>
            </a:r>
          </a:p>
          <a:p>
            <a:pPr lvl="1"/>
            <a:endParaRPr lang="en-US" sz="3200" b="1" dirty="0">
              <a:solidFill>
                <a:schemeClr val="tx1"/>
              </a:solidFill>
            </a:endParaRPr>
          </a:p>
          <a:p>
            <a:pPr lvl="1"/>
            <a:r>
              <a:rPr lang="en-US" sz="3200" b="1" dirty="0">
                <a:solidFill>
                  <a:schemeClr val="tx1"/>
                </a:solidFill>
              </a:rPr>
              <a:t>RA vs. SRA</a:t>
            </a:r>
          </a:p>
          <a:p>
            <a:pPr lvl="1"/>
            <a:r>
              <a:rPr lang="en-US" sz="3200" b="1" dirty="0">
                <a:solidFill>
                  <a:schemeClr val="tx1"/>
                </a:solidFill>
              </a:rPr>
              <a:t>RA vs. mind control</a:t>
            </a:r>
          </a:p>
          <a:p>
            <a:pPr lvl="1"/>
            <a:r>
              <a:rPr lang="en-US" sz="3200" b="1" dirty="0">
                <a:solidFill>
                  <a:schemeClr val="tx1"/>
                </a:solidFill>
              </a:rPr>
              <a:t>Extreme abuse</a:t>
            </a:r>
          </a:p>
          <a:p>
            <a:pPr lvl="1"/>
            <a:endParaRPr lang="en-US" sz="3200" dirty="0"/>
          </a:p>
        </p:txBody>
      </p:sp>
    </p:spTree>
    <p:extLst>
      <p:ext uri="{BB962C8B-B14F-4D97-AF65-F5344CB8AC3E}">
        <p14:creationId xmlns:p14="http://schemas.microsoft.com/office/powerpoint/2010/main" val="3184716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Introduction:</a:t>
            </a:r>
            <a:br>
              <a:rPr lang="en-US" b="1" dirty="0">
                <a:solidFill>
                  <a:schemeClr val="tx1"/>
                </a:solidFill>
              </a:rPr>
            </a:br>
            <a:r>
              <a:rPr lang="en-US" b="1" dirty="0">
                <a:solidFill>
                  <a:schemeClr val="tx1"/>
                </a:solidFill>
              </a:rPr>
              <a:t>What is ritual abuse?</a:t>
            </a:r>
          </a:p>
        </p:txBody>
      </p:sp>
      <p:sp>
        <p:nvSpPr>
          <p:cNvPr id="3" name="Content Placeholder 2">
            <a:extLst>
              <a:ext uri="{FF2B5EF4-FFF2-40B4-BE49-F238E27FC236}">
                <a16:creationId xmlns:a16="http://schemas.microsoft.com/office/drawing/2014/main" id="{2647A296-1F0E-4B88-AFF8-11F5E401CDFE}"/>
              </a:ext>
            </a:extLst>
          </p:cNvPr>
          <p:cNvSpPr>
            <a:spLocks noGrp="1"/>
          </p:cNvSpPr>
          <p:nvPr>
            <p:ph idx="1"/>
          </p:nvPr>
        </p:nvSpPr>
        <p:spPr>
          <a:xfrm>
            <a:off x="507206" y="1993393"/>
            <a:ext cx="8065294" cy="4864607"/>
          </a:xfrm>
        </p:spPr>
        <p:txBody>
          <a:bodyPr>
            <a:normAutofit/>
          </a:bodyPr>
          <a:lstStyle/>
          <a:p>
            <a:pPr lvl="0"/>
            <a:endParaRPr lang="en-US" dirty="0"/>
          </a:p>
          <a:p>
            <a:r>
              <a:rPr lang="en-US" sz="3200" b="1" dirty="0">
                <a:solidFill>
                  <a:schemeClr val="tx1"/>
                </a:solidFill>
              </a:rPr>
              <a:t>Interpreting RA allegations</a:t>
            </a:r>
          </a:p>
          <a:p>
            <a:pPr lvl="1"/>
            <a:endParaRPr lang="en-US" sz="3200" b="1" dirty="0">
              <a:solidFill>
                <a:schemeClr val="tx1"/>
              </a:solidFill>
            </a:endParaRPr>
          </a:p>
          <a:p>
            <a:pPr lvl="1"/>
            <a:r>
              <a:rPr lang="en-US" sz="3200" b="1" dirty="0">
                <a:solidFill>
                  <a:schemeClr val="tx1"/>
                </a:solidFill>
              </a:rPr>
              <a:t>Trauma model (ISSTD, 2011)</a:t>
            </a:r>
          </a:p>
          <a:p>
            <a:pPr lvl="1"/>
            <a:r>
              <a:rPr lang="en-US" sz="3200" b="1" dirty="0" err="1">
                <a:solidFill>
                  <a:schemeClr val="tx1"/>
                </a:solidFill>
              </a:rPr>
              <a:t>Sociocognitive</a:t>
            </a:r>
            <a:r>
              <a:rPr lang="en-US" sz="3200" b="1" dirty="0">
                <a:solidFill>
                  <a:schemeClr val="tx1"/>
                </a:solidFill>
              </a:rPr>
              <a:t> theory (Spanos, 1994)</a:t>
            </a:r>
          </a:p>
          <a:p>
            <a:pPr lvl="1"/>
            <a:endParaRPr lang="en-US" sz="3200" dirty="0"/>
          </a:p>
        </p:txBody>
      </p:sp>
    </p:spTree>
    <p:extLst>
      <p:ext uri="{BB962C8B-B14F-4D97-AF65-F5344CB8AC3E}">
        <p14:creationId xmlns:p14="http://schemas.microsoft.com/office/powerpoint/2010/main" val="12705508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The professional literature</a:t>
            </a:r>
          </a:p>
        </p:txBody>
      </p:sp>
      <p:sp>
        <p:nvSpPr>
          <p:cNvPr id="3" name="Content Placeholder 2">
            <a:extLst>
              <a:ext uri="{FF2B5EF4-FFF2-40B4-BE49-F238E27FC236}">
                <a16:creationId xmlns:a16="http://schemas.microsoft.com/office/drawing/2014/main" id="{2647A296-1F0E-4B88-AFF8-11F5E401CDFE}"/>
              </a:ext>
            </a:extLst>
          </p:cNvPr>
          <p:cNvSpPr>
            <a:spLocks noGrp="1"/>
          </p:cNvSpPr>
          <p:nvPr>
            <p:ph idx="1"/>
          </p:nvPr>
        </p:nvSpPr>
        <p:spPr>
          <a:xfrm>
            <a:off x="507206" y="1993393"/>
            <a:ext cx="8065294" cy="4864607"/>
          </a:xfrm>
        </p:spPr>
        <p:txBody>
          <a:bodyPr>
            <a:normAutofit/>
          </a:bodyPr>
          <a:lstStyle/>
          <a:p>
            <a:pPr lvl="0"/>
            <a:endParaRPr lang="en-US" dirty="0"/>
          </a:p>
          <a:p>
            <a:pPr marL="0" lvl="1" indent="0">
              <a:buNone/>
            </a:pPr>
            <a:r>
              <a:rPr lang="en-US" sz="3200" b="1" dirty="0">
                <a:solidFill>
                  <a:schemeClr val="tx1"/>
                </a:solidFill>
              </a:rPr>
              <a:t>The professional literature is </a:t>
            </a:r>
            <a:r>
              <a:rPr lang="en-US" sz="3200" b="1">
                <a:solidFill>
                  <a:schemeClr val="tx1"/>
                </a:solidFill>
              </a:rPr>
              <a:t>polarized regarding </a:t>
            </a:r>
            <a:r>
              <a:rPr lang="en-US" sz="3200" b="1" dirty="0">
                <a:solidFill>
                  <a:schemeClr val="tx1"/>
                </a:solidFill>
              </a:rPr>
              <a:t>the two theories.</a:t>
            </a:r>
          </a:p>
          <a:p>
            <a:pPr marL="0" lvl="1" indent="0">
              <a:buNone/>
            </a:pPr>
            <a:endParaRPr lang="en-US" sz="3200" b="1" dirty="0">
              <a:solidFill>
                <a:schemeClr val="tx1"/>
              </a:solidFill>
            </a:endParaRPr>
          </a:p>
          <a:p>
            <a:pPr marL="0" lvl="1" indent="0">
              <a:buNone/>
            </a:pPr>
            <a:r>
              <a:rPr lang="en-US" sz="3200" b="1" dirty="0">
                <a:solidFill>
                  <a:schemeClr val="tx1"/>
                </a:solidFill>
              </a:rPr>
              <a:t>Much of the literature reflects stated opinions without supporting or contradictory empirical research cited.</a:t>
            </a:r>
          </a:p>
          <a:p>
            <a:pPr marL="0" lvl="1" indent="0">
              <a:buNone/>
            </a:pPr>
            <a:endParaRPr lang="en-US" sz="3200" b="1" dirty="0">
              <a:solidFill>
                <a:schemeClr val="tx1"/>
              </a:solidFill>
            </a:endParaRPr>
          </a:p>
          <a:p>
            <a:pPr marL="0" lvl="1" indent="0">
              <a:buNone/>
            </a:pPr>
            <a:r>
              <a:rPr lang="en-US" sz="3200" b="1" dirty="0">
                <a:solidFill>
                  <a:schemeClr val="tx1"/>
                </a:solidFill>
              </a:rPr>
              <a:t>Other literature reflects research selectively.</a:t>
            </a:r>
          </a:p>
          <a:p>
            <a:pPr lvl="1"/>
            <a:endParaRPr lang="en-US" sz="3200" b="1" dirty="0">
              <a:solidFill>
                <a:schemeClr val="tx1"/>
              </a:solidFill>
            </a:endParaRPr>
          </a:p>
          <a:p>
            <a:pPr marL="0" lvl="1" indent="0">
              <a:buNone/>
            </a:pPr>
            <a:endParaRPr lang="en-US" sz="3200" dirty="0"/>
          </a:p>
        </p:txBody>
      </p:sp>
    </p:spTree>
    <p:extLst>
      <p:ext uri="{BB962C8B-B14F-4D97-AF65-F5344CB8AC3E}">
        <p14:creationId xmlns:p14="http://schemas.microsoft.com/office/powerpoint/2010/main" val="33896941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a:solidFill>
                  <a:schemeClr val="tx1"/>
                </a:solidFill>
              </a:rPr>
              <a:t>The </a:t>
            </a:r>
            <a:r>
              <a:rPr lang="en-US" b="1" dirty="0">
                <a:solidFill>
                  <a:schemeClr val="tx1"/>
                </a:solidFill>
              </a:rPr>
              <a:t>professional literature</a:t>
            </a:r>
          </a:p>
        </p:txBody>
      </p:sp>
      <p:sp>
        <p:nvSpPr>
          <p:cNvPr id="3" name="Content Placeholder 2">
            <a:extLst>
              <a:ext uri="{FF2B5EF4-FFF2-40B4-BE49-F238E27FC236}">
                <a16:creationId xmlns:a16="http://schemas.microsoft.com/office/drawing/2014/main" id="{2647A296-1F0E-4B88-AFF8-11F5E401CDFE}"/>
              </a:ext>
            </a:extLst>
          </p:cNvPr>
          <p:cNvSpPr>
            <a:spLocks noGrp="1"/>
          </p:cNvSpPr>
          <p:nvPr>
            <p:ph idx="1"/>
          </p:nvPr>
        </p:nvSpPr>
        <p:spPr>
          <a:xfrm>
            <a:off x="507206" y="1993393"/>
            <a:ext cx="8065294" cy="4864607"/>
          </a:xfrm>
        </p:spPr>
        <p:txBody>
          <a:bodyPr>
            <a:normAutofit/>
          </a:bodyPr>
          <a:lstStyle/>
          <a:p>
            <a:pPr lvl="0"/>
            <a:endParaRPr lang="en-US" dirty="0"/>
          </a:p>
          <a:p>
            <a:pPr marL="0" lvl="1" indent="0">
              <a:buNone/>
            </a:pPr>
            <a:r>
              <a:rPr lang="en-US" sz="3200" b="1" dirty="0">
                <a:solidFill>
                  <a:schemeClr val="tx1"/>
                </a:solidFill>
              </a:rPr>
              <a:t>Comprehensive empirical literature reviews may reduce bias.</a:t>
            </a:r>
          </a:p>
          <a:p>
            <a:pPr marL="0" lvl="1" indent="0">
              <a:buNone/>
            </a:pPr>
            <a:endParaRPr lang="en-US" sz="3200" b="1" dirty="0">
              <a:solidFill>
                <a:schemeClr val="tx1"/>
              </a:solidFill>
            </a:endParaRPr>
          </a:p>
          <a:p>
            <a:pPr marL="0" lvl="1" indent="0">
              <a:buNone/>
            </a:pPr>
            <a:r>
              <a:rPr lang="en-US" sz="3200" b="1" dirty="0">
                <a:solidFill>
                  <a:schemeClr val="tx1"/>
                </a:solidFill>
              </a:rPr>
              <a:t>There are three comprehensive empirical literature reviews on RA to date.</a:t>
            </a: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dirty="0"/>
          </a:p>
        </p:txBody>
      </p:sp>
    </p:spTree>
    <p:extLst>
      <p:ext uri="{BB962C8B-B14F-4D97-AF65-F5344CB8AC3E}">
        <p14:creationId xmlns:p14="http://schemas.microsoft.com/office/powerpoint/2010/main" val="42673488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67FC34-0BAC-456D-98B6-4FEEB17C66B7}"/>
              </a:ext>
            </a:extLst>
          </p:cNvPr>
          <p:cNvSpPr>
            <a:spLocks noGrp="1"/>
          </p:cNvSpPr>
          <p:nvPr>
            <p:ph type="title"/>
          </p:nvPr>
        </p:nvSpPr>
        <p:spPr>
          <a:xfrm>
            <a:off x="661361" y="335195"/>
            <a:ext cx="8079581" cy="1658198"/>
          </a:xfrm>
          <a:solidFill>
            <a:schemeClr val="accent1">
              <a:lumMod val="40000"/>
              <a:lumOff val="60000"/>
            </a:schemeClr>
          </a:solidFill>
        </p:spPr>
        <p:txBody>
          <a:bodyPr/>
          <a:lstStyle/>
          <a:p>
            <a:pPr algn="ctr"/>
            <a:r>
              <a:rPr lang="en-US" b="1" dirty="0">
                <a:solidFill>
                  <a:schemeClr val="tx1"/>
                </a:solidFill>
              </a:rPr>
              <a:t>Comprehensive empirical </a:t>
            </a:r>
            <a:br>
              <a:rPr lang="en-US" b="1" dirty="0">
                <a:solidFill>
                  <a:schemeClr val="tx1"/>
                </a:solidFill>
              </a:rPr>
            </a:br>
            <a:r>
              <a:rPr lang="en-US" b="1" dirty="0">
                <a:solidFill>
                  <a:schemeClr val="tx1"/>
                </a:solidFill>
              </a:rPr>
              <a:t>research reviews on RA</a:t>
            </a:r>
          </a:p>
        </p:txBody>
      </p:sp>
      <p:sp>
        <p:nvSpPr>
          <p:cNvPr id="3" name="Content Placeholder 2">
            <a:extLst>
              <a:ext uri="{FF2B5EF4-FFF2-40B4-BE49-F238E27FC236}">
                <a16:creationId xmlns:a16="http://schemas.microsoft.com/office/drawing/2014/main" id="{2647A296-1F0E-4B88-AFF8-11F5E401CDFE}"/>
              </a:ext>
            </a:extLst>
          </p:cNvPr>
          <p:cNvSpPr>
            <a:spLocks noGrp="1"/>
          </p:cNvSpPr>
          <p:nvPr>
            <p:ph idx="1"/>
          </p:nvPr>
        </p:nvSpPr>
        <p:spPr>
          <a:xfrm>
            <a:off x="507206" y="1993393"/>
            <a:ext cx="8065294" cy="4864607"/>
          </a:xfrm>
        </p:spPr>
        <p:txBody>
          <a:bodyPr>
            <a:normAutofit/>
          </a:bodyPr>
          <a:lstStyle/>
          <a:p>
            <a:pPr marL="0" lvl="1" indent="0">
              <a:buNone/>
            </a:pPr>
            <a:endParaRPr lang="en-US" sz="3200" b="1" dirty="0">
              <a:solidFill>
                <a:schemeClr val="tx1"/>
              </a:solidFill>
            </a:endParaRPr>
          </a:p>
          <a:p>
            <a:pPr marL="0" lvl="1" indent="0">
              <a:buNone/>
            </a:pPr>
            <a:endParaRPr lang="en-US" sz="3200" b="1" dirty="0">
              <a:solidFill>
                <a:schemeClr val="tx1"/>
              </a:solidFill>
            </a:endParaRPr>
          </a:p>
          <a:p>
            <a:pPr marL="457200" lvl="1" indent="-457200">
              <a:buFont typeface="Courier New" panose="02070309020205020404" pitchFamily="49" charset="0"/>
              <a:buChar char="o"/>
            </a:pPr>
            <a:r>
              <a:rPr lang="en-US" sz="3200" b="1" dirty="0">
                <a:solidFill>
                  <a:schemeClr val="tx1"/>
                </a:solidFill>
              </a:rPr>
              <a:t>Kathleen Faller’s article “Ritual Abuse: A Review of the Research” (1994)</a:t>
            </a:r>
          </a:p>
          <a:p>
            <a:pPr marL="457200" lvl="1" indent="-457200">
              <a:buFont typeface="Courier New" panose="02070309020205020404" pitchFamily="49" charset="0"/>
              <a:buChar char="o"/>
            </a:pPr>
            <a:r>
              <a:rPr lang="en-US" sz="3200" b="1" dirty="0">
                <a:solidFill>
                  <a:schemeClr val="tx1"/>
                </a:solidFill>
              </a:rPr>
              <a:t>Noblitt &amp; </a:t>
            </a:r>
            <a:r>
              <a:rPr lang="en-US" sz="3200" b="1" dirty="0" err="1">
                <a:solidFill>
                  <a:schemeClr val="tx1"/>
                </a:solidFill>
              </a:rPr>
              <a:t>Perskin</a:t>
            </a:r>
            <a:r>
              <a:rPr lang="en-US" sz="3200" b="1" dirty="0">
                <a:solidFill>
                  <a:schemeClr val="tx1"/>
                </a:solidFill>
              </a:rPr>
              <a:t> (2000)</a:t>
            </a:r>
          </a:p>
          <a:p>
            <a:pPr marL="457200" lvl="1" indent="-457200">
              <a:buFont typeface="Courier New" panose="02070309020205020404" pitchFamily="49" charset="0"/>
              <a:buChar char="o"/>
            </a:pPr>
            <a:r>
              <a:rPr lang="en-US" sz="3200" b="1" dirty="0">
                <a:solidFill>
                  <a:schemeClr val="tx1"/>
                </a:solidFill>
              </a:rPr>
              <a:t>Noblitt &amp; Noblitt (2014)</a:t>
            </a: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b="1" dirty="0">
              <a:solidFill>
                <a:schemeClr val="tx1"/>
              </a:solidFill>
            </a:endParaRPr>
          </a:p>
          <a:p>
            <a:pPr marL="0" lvl="1" indent="0">
              <a:buNone/>
            </a:pPr>
            <a:endParaRPr lang="en-US" sz="3200" dirty="0"/>
          </a:p>
        </p:txBody>
      </p:sp>
    </p:spTree>
    <p:extLst>
      <p:ext uri="{BB962C8B-B14F-4D97-AF65-F5344CB8AC3E}">
        <p14:creationId xmlns:p14="http://schemas.microsoft.com/office/powerpoint/2010/main" val="3850662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6EBA4D-2C01-497A-8260-4C4F494E74C9}"/>
              </a:ext>
            </a:extLst>
          </p:cNvPr>
          <p:cNvSpPr>
            <a:spLocks noGrp="1"/>
          </p:cNvSpPr>
          <p:nvPr>
            <p:ph type="title"/>
          </p:nvPr>
        </p:nvSpPr>
        <p:spPr/>
        <p:txBody>
          <a:bodyPr>
            <a:normAutofit fontScale="90000"/>
          </a:bodyPr>
          <a:lstStyle/>
          <a:p>
            <a:r>
              <a:rPr lang="en-US" dirty="0">
                <a:solidFill>
                  <a:schemeClr val="tx1"/>
                </a:solidFill>
              </a:rPr>
              <a:t>Ethical considerations are a priority for all psychotherapy and counseling clients.</a:t>
            </a:r>
            <a:br>
              <a:rPr lang="en-US" dirty="0">
                <a:solidFill>
                  <a:schemeClr val="tx1"/>
                </a:solidFill>
              </a:rPr>
            </a:br>
            <a:endParaRPr lang="en-US" dirty="0">
              <a:solidFill>
                <a:schemeClr val="tx1"/>
              </a:solidFill>
            </a:endParaRPr>
          </a:p>
        </p:txBody>
      </p:sp>
      <p:sp>
        <p:nvSpPr>
          <p:cNvPr id="3" name="Content Placeholder 2">
            <a:extLst>
              <a:ext uri="{FF2B5EF4-FFF2-40B4-BE49-F238E27FC236}">
                <a16:creationId xmlns:a16="http://schemas.microsoft.com/office/drawing/2014/main" id="{B4EF69ED-995F-43E1-A508-83A0F189F4B0}"/>
              </a:ext>
            </a:extLst>
          </p:cNvPr>
          <p:cNvSpPr>
            <a:spLocks noGrp="1"/>
          </p:cNvSpPr>
          <p:nvPr>
            <p:ph idx="1"/>
          </p:nvPr>
        </p:nvSpPr>
        <p:spPr/>
        <p:txBody>
          <a:bodyPr/>
          <a:lstStyle/>
          <a:p>
            <a:r>
              <a:rPr lang="en-US" dirty="0"/>
              <a:t>This is particularly critical for extreme abuse survivors.</a:t>
            </a:r>
          </a:p>
        </p:txBody>
      </p:sp>
    </p:spTree>
    <p:extLst>
      <p:ext uri="{BB962C8B-B14F-4D97-AF65-F5344CB8AC3E}">
        <p14:creationId xmlns:p14="http://schemas.microsoft.com/office/powerpoint/2010/main" val="37584340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Overview of ethical clinical practice</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fontScale="92500" lnSpcReduction="10000"/>
          </a:bodyPr>
          <a:lstStyle/>
          <a:p>
            <a:endParaRPr lang="en-US" dirty="0"/>
          </a:p>
          <a:p>
            <a:r>
              <a:rPr lang="en-US" sz="3200" b="1" dirty="0"/>
              <a:t>There are a variety of mental health professions including:</a:t>
            </a:r>
          </a:p>
          <a:p>
            <a:pPr lvl="1">
              <a:buFont typeface="Courier New" panose="02070309020205020404" pitchFamily="49" charset="0"/>
              <a:buChar char="o"/>
            </a:pPr>
            <a:r>
              <a:rPr lang="en-US" sz="3200" b="1" dirty="0"/>
              <a:t>Counselors</a:t>
            </a:r>
          </a:p>
          <a:p>
            <a:pPr lvl="1">
              <a:buFont typeface="Courier New" panose="02070309020205020404" pitchFamily="49" charset="0"/>
              <a:buChar char="o"/>
            </a:pPr>
            <a:r>
              <a:rPr lang="en-US" sz="3200" b="1" dirty="0"/>
              <a:t>Marriage and family therapists</a:t>
            </a:r>
          </a:p>
          <a:p>
            <a:pPr lvl="1">
              <a:buFont typeface="Courier New" panose="02070309020205020404" pitchFamily="49" charset="0"/>
              <a:buChar char="o"/>
            </a:pPr>
            <a:r>
              <a:rPr lang="en-US" sz="3200" b="1" dirty="0"/>
              <a:t>Nurses</a:t>
            </a:r>
          </a:p>
          <a:p>
            <a:pPr lvl="1">
              <a:buFont typeface="Courier New" panose="02070309020205020404" pitchFamily="49" charset="0"/>
              <a:buChar char="o"/>
            </a:pPr>
            <a:r>
              <a:rPr lang="en-US" sz="3200" b="1" dirty="0"/>
              <a:t>Psychiatrists</a:t>
            </a:r>
          </a:p>
          <a:p>
            <a:pPr lvl="1">
              <a:buFont typeface="Courier New" panose="02070309020205020404" pitchFamily="49" charset="0"/>
              <a:buChar char="o"/>
            </a:pPr>
            <a:r>
              <a:rPr lang="en-US" sz="3200" b="1" dirty="0"/>
              <a:t>Psychologists</a:t>
            </a:r>
          </a:p>
          <a:p>
            <a:pPr lvl="1">
              <a:buFont typeface="Courier New" panose="02070309020205020404" pitchFamily="49" charset="0"/>
              <a:buChar char="o"/>
            </a:pPr>
            <a:r>
              <a:rPr lang="en-US" sz="3200" b="1" dirty="0"/>
              <a:t>Social workers</a:t>
            </a:r>
          </a:p>
        </p:txBody>
      </p:sp>
    </p:spTree>
    <p:extLst>
      <p:ext uri="{BB962C8B-B14F-4D97-AF65-F5344CB8AC3E}">
        <p14:creationId xmlns:p14="http://schemas.microsoft.com/office/powerpoint/2010/main" val="1764168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351CC-A6F2-4D80-8CDF-C11484B09A4A}"/>
              </a:ext>
            </a:extLst>
          </p:cNvPr>
          <p:cNvSpPr>
            <a:spLocks noGrp="1"/>
          </p:cNvSpPr>
          <p:nvPr>
            <p:ph type="title"/>
          </p:nvPr>
        </p:nvSpPr>
        <p:spPr/>
        <p:txBody>
          <a:bodyPr/>
          <a:lstStyle/>
          <a:p>
            <a:r>
              <a:rPr lang="en-US" sz="4800" dirty="0">
                <a:solidFill>
                  <a:srgbClr val="000000"/>
                </a:solidFill>
                <a:effectLst/>
                <a:latin typeface="Arial" panose="020B0604020202020204" pitchFamily="34" charset="0"/>
                <a:ea typeface="Calibri" panose="020F0502020204030204" pitchFamily="34" charset="0"/>
              </a:rPr>
              <a:t>Learning objectives</a:t>
            </a:r>
            <a:endParaRPr lang="en-US" dirty="0"/>
          </a:p>
        </p:txBody>
      </p:sp>
      <p:sp>
        <p:nvSpPr>
          <p:cNvPr id="3" name="Content Placeholder 2">
            <a:extLst>
              <a:ext uri="{FF2B5EF4-FFF2-40B4-BE49-F238E27FC236}">
                <a16:creationId xmlns:a16="http://schemas.microsoft.com/office/drawing/2014/main" id="{770DF6A1-B686-4B96-99ED-F1221258D11D}"/>
              </a:ext>
            </a:extLst>
          </p:cNvPr>
          <p:cNvSpPr>
            <a:spLocks noGrp="1"/>
          </p:cNvSpPr>
          <p:nvPr>
            <p:ph idx="1"/>
          </p:nvPr>
        </p:nvSpPr>
        <p:spPr/>
        <p:txBody>
          <a:bodyPr/>
          <a:lstStyle/>
          <a:p>
            <a:r>
              <a:rPr lang="en-US" sz="1800" dirty="0">
                <a:solidFill>
                  <a:srgbClr val="000000"/>
                </a:solidFill>
                <a:effectLst/>
                <a:latin typeface="Arial" panose="020B0604020202020204" pitchFamily="34" charset="0"/>
                <a:ea typeface="Calibri" panose="020F0502020204030204" pitchFamily="34" charset="0"/>
              </a:rPr>
              <a:t>:</a:t>
            </a:r>
            <a:br>
              <a:rPr lang="en-US" sz="1800" dirty="0">
                <a:solidFill>
                  <a:srgbClr val="000000"/>
                </a:solidFill>
                <a:effectLst/>
                <a:latin typeface="Arial" panose="020B0604020202020204" pitchFamily="34" charset="0"/>
                <a:ea typeface="Calibri" panose="020F0502020204030204" pitchFamily="34" charset="0"/>
              </a:rPr>
            </a:br>
            <a:r>
              <a:rPr lang="en-US" sz="2000" dirty="0">
                <a:solidFill>
                  <a:srgbClr val="000000"/>
                </a:solidFill>
                <a:effectLst/>
                <a:latin typeface="Arial" panose="020B0604020202020204" pitchFamily="34" charset="0"/>
                <a:ea typeface="Calibri" panose="020F0502020204030204" pitchFamily="34" charset="0"/>
              </a:rPr>
              <a:t>Participants will be able to </a:t>
            </a:r>
          </a:p>
          <a:p>
            <a:r>
              <a:rPr lang="en-US" sz="2000" dirty="0">
                <a:solidFill>
                  <a:srgbClr val="000000"/>
                </a:solidFill>
                <a:latin typeface="Arial" panose="020B0604020202020204" pitchFamily="34" charset="0"/>
                <a:ea typeface="Calibri" panose="020F0502020204030204" pitchFamily="34" charset="0"/>
              </a:rPr>
              <a:t>(1) </a:t>
            </a:r>
            <a:r>
              <a:rPr lang="en-US" sz="2000" dirty="0">
                <a:solidFill>
                  <a:srgbClr val="000000"/>
                </a:solidFill>
                <a:effectLst/>
                <a:latin typeface="Arial" panose="020B0604020202020204" pitchFamily="34" charset="0"/>
                <a:ea typeface="Calibri" panose="020F0502020204030204" pitchFamily="34" charset="0"/>
              </a:rPr>
              <a:t>identify dissociation of identity using clinical interviewing, observation, and testing with the </a:t>
            </a:r>
            <a:r>
              <a:rPr lang="en-US" sz="2000" dirty="0" err="1">
                <a:solidFill>
                  <a:srgbClr val="000000"/>
                </a:solidFill>
                <a:effectLst/>
                <a:latin typeface="Arial" panose="020B0604020202020204" pitchFamily="34" charset="0"/>
                <a:ea typeface="Calibri" panose="020F0502020204030204" pitchFamily="34" charset="0"/>
              </a:rPr>
              <a:t>the</a:t>
            </a:r>
            <a:r>
              <a:rPr lang="en-US" sz="2000" dirty="0">
                <a:solidFill>
                  <a:srgbClr val="000000"/>
                </a:solidFill>
                <a:effectLst/>
                <a:latin typeface="Arial" panose="020B0604020202020204" pitchFamily="34" charset="0"/>
                <a:ea typeface="Calibri" panose="020F0502020204030204" pitchFamily="34" charset="0"/>
              </a:rPr>
              <a:t> DES-II and MMPI-2.</a:t>
            </a:r>
            <a:br>
              <a:rPr lang="en-US" sz="2000" dirty="0">
                <a:solidFill>
                  <a:srgbClr val="000000"/>
                </a:solidFill>
                <a:effectLst/>
                <a:latin typeface="Arial" panose="020B0604020202020204" pitchFamily="34" charset="0"/>
                <a:ea typeface="Calibri" panose="020F0502020204030204" pitchFamily="34" charset="0"/>
              </a:rPr>
            </a:br>
            <a:r>
              <a:rPr lang="en-US" sz="2000" dirty="0">
                <a:solidFill>
                  <a:srgbClr val="000000"/>
                </a:solidFill>
                <a:effectLst/>
                <a:latin typeface="Arial" panose="020B0604020202020204" pitchFamily="34" charset="0"/>
                <a:ea typeface="Calibri" panose="020F0502020204030204" pitchFamily="34" charset="0"/>
              </a:rPr>
              <a:t>(2) discuss the empirical literature on the credibility of ritual abuse.</a:t>
            </a:r>
            <a:br>
              <a:rPr lang="en-US" sz="2000" dirty="0">
                <a:solidFill>
                  <a:srgbClr val="000000"/>
                </a:solidFill>
                <a:effectLst/>
                <a:latin typeface="Arial" panose="020B0604020202020204" pitchFamily="34" charset="0"/>
                <a:ea typeface="Calibri" panose="020F0502020204030204" pitchFamily="34" charset="0"/>
              </a:rPr>
            </a:br>
            <a:r>
              <a:rPr lang="en-US" sz="2000" dirty="0">
                <a:solidFill>
                  <a:srgbClr val="000000"/>
                </a:solidFill>
                <a:effectLst/>
                <a:latin typeface="Arial" panose="020B0604020202020204" pitchFamily="34" charset="0"/>
                <a:ea typeface="Calibri" panose="020F0502020204030204" pitchFamily="34" charset="0"/>
              </a:rPr>
              <a:t>(3) generate and test clinical hypotheses with dissociative clients</a:t>
            </a:r>
            <a:endParaRPr lang="en-US" sz="2000" dirty="0"/>
          </a:p>
        </p:txBody>
      </p:sp>
    </p:spTree>
    <p:extLst>
      <p:ext uri="{BB962C8B-B14F-4D97-AF65-F5344CB8AC3E}">
        <p14:creationId xmlns:p14="http://schemas.microsoft.com/office/powerpoint/2010/main" val="2722390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Overview of ethical clinical practice</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r>
              <a:rPr lang="en-US" sz="3200" dirty="0"/>
              <a:t>Each profession establishes its own ethics code (see Fisher, 2018) although the codes are similar to one another.</a:t>
            </a:r>
          </a:p>
        </p:txBody>
      </p:sp>
    </p:spTree>
    <p:extLst>
      <p:ext uri="{BB962C8B-B14F-4D97-AF65-F5344CB8AC3E}">
        <p14:creationId xmlns:p14="http://schemas.microsoft.com/office/powerpoint/2010/main" val="1223270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Overview of ethical clinical practice</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r>
              <a:rPr lang="en-US" sz="3200" b="1" dirty="0"/>
              <a:t>For example, the American Psychological Association’s (2017) </a:t>
            </a:r>
            <a:r>
              <a:rPr lang="en-US" sz="3200" b="1" i="1" dirty="0"/>
              <a:t>Ethical Principles of Psychologists and Code of Conduct </a:t>
            </a:r>
            <a:r>
              <a:rPr lang="en-US" sz="3200" b="1" dirty="0"/>
              <a:t>lists aspirational general principles and enforceable ethical standards.</a:t>
            </a:r>
          </a:p>
          <a:p>
            <a:endParaRPr lang="en-US" dirty="0"/>
          </a:p>
        </p:txBody>
      </p:sp>
    </p:spTree>
    <p:extLst>
      <p:ext uri="{BB962C8B-B14F-4D97-AF65-F5344CB8AC3E}">
        <p14:creationId xmlns:p14="http://schemas.microsoft.com/office/powerpoint/2010/main" val="3205654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Overview of ethical clinical practice:</a:t>
            </a:r>
            <a:br>
              <a:rPr lang="en-US" b="1" dirty="0">
                <a:solidFill>
                  <a:schemeClr val="tx1"/>
                </a:solidFill>
              </a:rPr>
            </a:br>
            <a:r>
              <a:rPr lang="en-US" b="1" dirty="0">
                <a:solidFill>
                  <a:schemeClr val="tx1"/>
                </a:solidFill>
              </a:rPr>
              <a:t>General principles (APA, 2017)</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a:buFont typeface="Courier New" panose="02070309020205020404" pitchFamily="49" charset="0"/>
              <a:buChar char="o"/>
            </a:pPr>
            <a:r>
              <a:rPr lang="en-US" sz="2800" b="1" dirty="0"/>
              <a:t> </a:t>
            </a:r>
            <a:r>
              <a:rPr lang="en-US" sz="3200" b="1" dirty="0"/>
              <a:t>Beneficence and Nonmaleficence </a:t>
            </a:r>
          </a:p>
          <a:p>
            <a:pPr>
              <a:buFont typeface="Courier New" panose="02070309020205020404" pitchFamily="49" charset="0"/>
              <a:buChar char="o"/>
            </a:pPr>
            <a:r>
              <a:rPr lang="en-US" sz="3200" b="1" dirty="0"/>
              <a:t> Fidelity and Responsibility</a:t>
            </a:r>
          </a:p>
          <a:p>
            <a:pPr>
              <a:buFont typeface="Courier New" panose="02070309020205020404" pitchFamily="49" charset="0"/>
              <a:buChar char="o"/>
            </a:pPr>
            <a:r>
              <a:rPr lang="en-US" sz="3200" b="1" dirty="0"/>
              <a:t> Integrity</a:t>
            </a:r>
          </a:p>
          <a:p>
            <a:pPr>
              <a:buFont typeface="Courier New" panose="02070309020205020404" pitchFamily="49" charset="0"/>
              <a:buChar char="o"/>
            </a:pPr>
            <a:r>
              <a:rPr lang="en-US" sz="3200" b="1" dirty="0"/>
              <a:t> Justice</a:t>
            </a:r>
          </a:p>
          <a:p>
            <a:pPr>
              <a:buFont typeface="Courier New" panose="02070309020205020404" pitchFamily="49" charset="0"/>
              <a:buChar char="o"/>
            </a:pPr>
            <a:r>
              <a:rPr lang="en-US" sz="3200" b="1" dirty="0"/>
              <a:t> Respect for People's Rights and Dignit</a:t>
            </a:r>
            <a:r>
              <a:rPr lang="en-US" sz="2800" b="1" dirty="0"/>
              <a:t>y </a:t>
            </a:r>
          </a:p>
        </p:txBody>
      </p:sp>
    </p:spTree>
    <p:extLst>
      <p:ext uri="{BB962C8B-B14F-4D97-AF65-F5344CB8AC3E}">
        <p14:creationId xmlns:p14="http://schemas.microsoft.com/office/powerpoint/2010/main" val="8015856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Overview of ethical clinical practice:</a:t>
            </a:r>
            <a:br>
              <a:rPr lang="en-US" b="1" dirty="0">
                <a:solidFill>
                  <a:schemeClr val="tx1"/>
                </a:solidFill>
              </a:rPr>
            </a:br>
            <a:r>
              <a:rPr lang="en-US" b="1" dirty="0">
                <a:solidFill>
                  <a:schemeClr val="tx1"/>
                </a:solidFill>
              </a:rPr>
              <a:t>Ethical standards (APA, 2018)</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fontScale="25000" lnSpcReduction="20000"/>
          </a:bodyPr>
          <a:lstStyle/>
          <a:p>
            <a:endParaRPr lang="en-US" dirty="0"/>
          </a:p>
          <a:p>
            <a:pPr marL="0" lvl="0" indent="0" eaLnBrk="0" fontAlgn="base" hangingPunct="0">
              <a:lnSpc>
                <a:spcPct val="100000"/>
              </a:lnSpc>
              <a:spcBef>
                <a:spcPct val="0"/>
              </a:spcBef>
              <a:spcAft>
                <a:spcPct val="0"/>
              </a:spcAft>
              <a:buNone/>
            </a:pPr>
            <a:r>
              <a:rPr lang="en-US" b="1" dirty="0"/>
              <a:t> </a:t>
            </a:r>
            <a:r>
              <a:rPr lang="en-US" altLang="en-US" dirty="0">
                <a:solidFill>
                  <a:srgbClr val="FFFFFF"/>
                </a:solidFill>
                <a:latin typeface="ProximaNova"/>
              </a:rPr>
              <a:t>                                                                                                                                                                </a:t>
            </a:r>
            <a:endParaRPr lang="en-US" altLang="en-US" sz="1200" dirty="0">
              <a:solidFill>
                <a:schemeClr val="tx1"/>
              </a:solidFill>
            </a:endParaRPr>
          </a:p>
          <a:p>
            <a:pPr marL="0" lvl="0" indent="0" eaLnBrk="0" fontAlgn="base" hangingPunct="0">
              <a:lnSpc>
                <a:spcPct val="100000"/>
              </a:lnSpc>
              <a:spcBef>
                <a:spcPct val="0"/>
              </a:spcBef>
              <a:spcAft>
                <a:spcPct val="0"/>
              </a:spcAft>
              <a:buNone/>
            </a:pPr>
            <a:endParaRPr lang="en-US" altLang="en-US" sz="11200" b="1" dirty="0">
              <a:solidFill>
                <a:schemeClr val="tx1"/>
              </a:solidFill>
            </a:endParaRP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Resolving Ethical Issues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Competence</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Human Relations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Privacy and Confidentiality</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Advertising and Other Public Statements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Record Keeping and Fees</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Education and Training</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Research and Publication</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Assessment</a:t>
            </a:r>
          </a:p>
          <a:p>
            <a:pPr lvl="1" eaLnBrk="0" fontAlgn="base" hangingPunct="0">
              <a:lnSpc>
                <a:spcPct val="100000"/>
              </a:lnSpc>
              <a:spcBef>
                <a:spcPct val="0"/>
              </a:spcBef>
              <a:spcAft>
                <a:spcPct val="0"/>
              </a:spcAft>
              <a:buFont typeface="Courier New" panose="02070309020205020404" pitchFamily="49" charset="0"/>
              <a:buChar char="o"/>
            </a:pPr>
            <a:r>
              <a:rPr lang="en-US" altLang="en-US" sz="12800" dirty="0">
                <a:solidFill>
                  <a:schemeClr val="tx1"/>
                </a:solidFill>
              </a:rPr>
              <a:t>Therapy</a:t>
            </a:r>
            <a:endParaRPr lang="en-US" sz="12800" dirty="0">
              <a:solidFill>
                <a:schemeClr val="tx1"/>
              </a:solidFill>
            </a:endParaRPr>
          </a:p>
        </p:txBody>
      </p:sp>
      <p:sp>
        <p:nvSpPr>
          <p:cNvPr id="4" name="Rectangle 1">
            <a:extLst>
              <a:ext uri="{FF2B5EF4-FFF2-40B4-BE49-F238E27FC236}">
                <a16:creationId xmlns:a16="http://schemas.microsoft.com/office/drawing/2014/main" id="{6FC3B40F-1F4D-4C91-9D0D-711E9B9F61D3}"/>
              </a:ext>
            </a:extLst>
          </p:cNvPr>
          <p:cNvSpPr>
            <a:spLocks noChangeArrowheads="1"/>
          </p:cNvSpPr>
          <p:nvPr/>
        </p:nvSpPr>
        <p:spPr bwMode="auto">
          <a:xfrm>
            <a:off x="0" y="136267"/>
            <a:ext cx="65" cy="184666"/>
          </a:xfrm>
          <a:prstGeom prst="rect">
            <a:avLst/>
          </a:prstGeom>
          <a:solidFill>
            <a:srgbClr val="3E586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FFFFFF"/>
              </a:solidFill>
              <a:effectLst/>
              <a:latin typeface="ProximaNova"/>
            </a:endParaRPr>
          </a:p>
        </p:txBody>
      </p:sp>
      <p:pic>
        <p:nvPicPr>
          <p:cNvPr id="1026" name="Picture 2" descr="Ethical Principles of Psychologists and Code of Conduct">
            <a:extLst>
              <a:ext uri="{FF2B5EF4-FFF2-40B4-BE49-F238E27FC236}">
                <a16:creationId xmlns:a16="http://schemas.microsoft.com/office/drawing/2014/main" id="{D2919A07-3E22-4D1D-B4A7-5D109B4740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63" y="19173825"/>
            <a:ext cx="695325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2882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An additional ethics consideration: </a:t>
            </a:r>
            <a:r>
              <a:rPr lang="en-US" b="1" dirty="0">
                <a:solidFill>
                  <a:schemeClr val="tx1"/>
                </a:solidFill>
              </a:rPr>
              <a:t>The community standard</a:t>
            </a:r>
            <a:br>
              <a:rPr lang="en-US" dirty="0"/>
            </a:br>
            <a:r>
              <a:rPr lang="en-US" altLang="en-US" dirty="0">
                <a:solidFill>
                  <a:srgbClr val="FFFFFF"/>
                </a:solidFill>
                <a:latin typeface="ProximaNova"/>
              </a:rPr>
              <a:t>  </a:t>
            </a: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marL="0" lvl="0" indent="0" eaLnBrk="0" fontAlgn="base" hangingPunct="0">
              <a:lnSpc>
                <a:spcPct val="100000"/>
              </a:lnSpc>
              <a:spcBef>
                <a:spcPct val="0"/>
              </a:spcBef>
              <a:spcAft>
                <a:spcPct val="0"/>
              </a:spcAft>
              <a:buNone/>
            </a:pPr>
            <a:r>
              <a:rPr lang="en-US" b="1" dirty="0"/>
              <a:t> </a:t>
            </a:r>
            <a:r>
              <a:rPr lang="en-US" altLang="en-US" dirty="0">
                <a:solidFill>
                  <a:srgbClr val="FFFFFF"/>
                </a:solidFill>
                <a:latin typeface="ProximaNova"/>
              </a:rPr>
              <a:t>                                                                                                            </a:t>
            </a:r>
          </a:p>
          <a:p>
            <a:pPr marL="0" lvl="0" indent="0" eaLnBrk="0" fontAlgn="base" hangingPunct="0">
              <a:lnSpc>
                <a:spcPct val="100000"/>
              </a:lnSpc>
              <a:spcBef>
                <a:spcPct val="0"/>
              </a:spcBef>
              <a:spcAft>
                <a:spcPct val="0"/>
              </a:spcAft>
              <a:buNone/>
            </a:pPr>
            <a:endParaRPr lang="en-US" altLang="en-US" dirty="0">
              <a:solidFill>
                <a:srgbClr val="FFFFFF"/>
              </a:solidFill>
              <a:latin typeface="ProximaNova"/>
            </a:endParaRPr>
          </a:p>
          <a:p>
            <a:pPr marL="0" lvl="0" indent="0" eaLnBrk="0" fontAlgn="base" hangingPunct="0">
              <a:lnSpc>
                <a:spcPct val="100000"/>
              </a:lnSpc>
              <a:spcBef>
                <a:spcPct val="0"/>
              </a:spcBef>
              <a:spcAft>
                <a:spcPct val="0"/>
              </a:spcAft>
              <a:buNone/>
            </a:pPr>
            <a:r>
              <a:rPr lang="en-US" altLang="en-US" sz="3200" dirty="0">
                <a:solidFill>
                  <a:schemeClr val="tx1"/>
                </a:solidFill>
                <a:latin typeface="ProximaNova"/>
              </a:rPr>
              <a:t>What would a reasonable mental health professional do when encountering clients with reports of having experienced ritual abuse?</a:t>
            </a:r>
          </a:p>
          <a:p>
            <a:pPr marL="0" lvl="0" indent="0" eaLnBrk="0" fontAlgn="base" hangingPunct="0">
              <a:lnSpc>
                <a:spcPct val="100000"/>
              </a:lnSpc>
              <a:spcBef>
                <a:spcPct val="0"/>
              </a:spcBef>
              <a:spcAft>
                <a:spcPct val="0"/>
              </a:spcAft>
              <a:buNone/>
            </a:pPr>
            <a:endParaRPr lang="en-US" altLang="en-US" dirty="0">
              <a:solidFill>
                <a:schemeClr val="tx1"/>
              </a:solidFill>
              <a:latin typeface="ProximaNova"/>
            </a:endParaRPr>
          </a:p>
          <a:p>
            <a:pPr marL="0" lvl="0" indent="0" eaLnBrk="0" fontAlgn="base" hangingPunct="0">
              <a:lnSpc>
                <a:spcPct val="100000"/>
              </a:lnSpc>
              <a:spcBef>
                <a:spcPct val="0"/>
              </a:spcBef>
              <a:spcAft>
                <a:spcPct val="0"/>
              </a:spcAft>
              <a:buNone/>
            </a:pPr>
            <a:r>
              <a:rPr lang="en-US" altLang="en-US" dirty="0">
                <a:solidFill>
                  <a:schemeClr val="tx1"/>
                </a:solidFill>
                <a:latin typeface="ProximaNova"/>
              </a:rPr>
              <a:t>Seek education, consultation, etc. ? </a:t>
            </a:r>
            <a:r>
              <a:rPr lang="en-US" altLang="en-US" dirty="0">
                <a:solidFill>
                  <a:srgbClr val="FFFFFF"/>
                </a:solidFill>
                <a:latin typeface="ProximaNova"/>
              </a:rPr>
              <a:t>                             </a:t>
            </a:r>
            <a:endParaRPr lang="en-US" altLang="en-US" sz="1200" dirty="0">
              <a:solidFill>
                <a:schemeClr val="tx1"/>
              </a:solidFill>
            </a:endParaRPr>
          </a:p>
          <a:p>
            <a:pPr marL="0" lvl="0" indent="0" eaLnBrk="0" fontAlgn="base" hangingPunct="0">
              <a:lnSpc>
                <a:spcPct val="100000"/>
              </a:lnSpc>
              <a:spcBef>
                <a:spcPct val="0"/>
              </a:spcBef>
              <a:spcAft>
                <a:spcPct val="0"/>
              </a:spcAft>
              <a:buNone/>
            </a:pPr>
            <a:endParaRPr lang="en-US" altLang="en-US" sz="11200" b="1" dirty="0">
              <a:solidFill>
                <a:schemeClr val="tx1"/>
              </a:solidFill>
            </a:endParaRPr>
          </a:p>
        </p:txBody>
      </p:sp>
      <p:sp>
        <p:nvSpPr>
          <p:cNvPr id="4" name="Rectangle 1">
            <a:extLst>
              <a:ext uri="{FF2B5EF4-FFF2-40B4-BE49-F238E27FC236}">
                <a16:creationId xmlns:a16="http://schemas.microsoft.com/office/drawing/2014/main" id="{6FC3B40F-1F4D-4C91-9D0D-711E9B9F61D3}"/>
              </a:ext>
            </a:extLst>
          </p:cNvPr>
          <p:cNvSpPr>
            <a:spLocks noChangeArrowheads="1"/>
          </p:cNvSpPr>
          <p:nvPr/>
        </p:nvSpPr>
        <p:spPr bwMode="auto">
          <a:xfrm>
            <a:off x="0" y="136267"/>
            <a:ext cx="65" cy="184666"/>
          </a:xfrm>
          <a:prstGeom prst="rect">
            <a:avLst/>
          </a:prstGeom>
          <a:solidFill>
            <a:srgbClr val="3E586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FFFFFF"/>
              </a:solidFill>
              <a:effectLst/>
              <a:latin typeface="ProximaNova"/>
            </a:endParaRPr>
          </a:p>
        </p:txBody>
      </p:sp>
      <p:pic>
        <p:nvPicPr>
          <p:cNvPr id="1026" name="Picture 2" descr="Ethical Principles of Psychologists and Code of Conduct">
            <a:extLst>
              <a:ext uri="{FF2B5EF4-FFF2-40B4-BE49-F238E27FC236}">
                <a16:creationId xmlns:a16="http://schemas.microsoft.com/office/drawing/2014/main" id="{D2919A07-3E22-4D1D-B4A7-5D109B4740BA}"/>
              </a:ext>
            </a:extLst>
          </p:cNvPr>
          <p:cNvPicPr>
            <a:picLocks noChangeAspect="1" noChangeArrowheads="1"/>
          </p:cNvPicPr>
          <p:nvPr/>
        </p:nvPicPr>
        <p:blipFill>
          <a:blip>
            <a:extLst>
              <a:ext uri="{28A0092B-C50C-407E-A947-70E740481C1C}">
                <a14:useLocalDpi xmlns:a14="http://schemas.microsoft.com/office/drawing/2010/main" val="0"/>
              </a:ext>
            </a:extLst>
          </a:blip>
          <a:srcRect/>
          <a:stretch>
            <a:fillRect/>
          </a:stretch>
        </p:blipFill>
        <p:spPr bwMode="auto">
          <a:xfrm>
            <a:off x="42863" y="19173825"/>
            <a:ext cx="6953250" cy="3143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011535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Introduction to the problem of credibility, and its relevance to ethical clinical practice</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lstStyle/>
          <a:p>
            <a:endParaRPr lang="en-US" dirty="0"/>
          </a:p>
          <a:p>
            <a:endParaRPr lang="en-US" sz="3200" b="1" dirty="0"/>
          </a:p>
          <a:p>
            <a:r>
              <a:rPr lang="en-US" sz="3200" b="1" dirty="0"/>
              <a:t>Why is the question of credibility important?</a:t>
            </a:r>
          </a:p>
        </p:txBody>
      </p:sp>
    </p:spTree>
    <p:extLst>
      <p:ext uri="{BB962C8B-B14F-4D97-AF65-F5344CB8AC3E}">
        <p14:creationId xmlns:p14="http://schemas.microsoft.com/office/powerpoint/2010/main" val="37777400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Introduction to the problem of credibility, and its relevance to ethical clinical practice</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lstStyle/>
          <a:p>
            <a:endParaRPr lang="en-US" dirty="0"/>
          </a:p>
          <a:p>
            <a:r>
              <a:rPr lang="en-US" sz="3200" b="1" dirty="0"/>
              <a:t>Why is the question of credibility important?</a:t>
            </a:r>
          </a:p>
          <a:p>
            <a:r>
              <a:rPr lang="en-US" sz="3200" b="1" dirty="0"/>
              <a:t>How do abuse survivors feel when they  encounter skeptical reactions to their abuse narratives?</a:t>
            </a:r>
          </a:p>
        </p:txBody>
      </p:sp>
    </p:spTree>
    <p:extLst>
      <p:ext uri="{BB962C8B-B14F-4D97-AF65-F5344CB8AC3E}">
        <p14:creationId xmlns:p14="http://schemas.microsoft.com/office/powerpoint/2010/main" val="5809951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6D05C1-034E-440C-AC1E-0F00D5880AD3}"/>
              </a:ext>
            </a:extLst>
          </p:cNvPr>
          <p:cNvSpPr>
            <a:spLocks noGrp="1"/>
          </p:cNvSpPr>
          <p:nvPr>
            <p:ph idx="1"/>
          </p:nvPr>
        </p:nvSpPr>
        <p:spPr>
          <a:xfrm>
            <a:off x="507206" y="2572512"/>
            <a:ext cx="8065294" cy="4035552"/>
          </a:xfrm>
          <a:noFill/>
        </p:spPr>
        <p:txBody>
          <a:bodyPr>
            <a:normAutofit/>
          </a:bodyPr>
          <a:lstStyle/>
          <a:p>
            <a:pPr marL="0" indent="0">
              <a:buNone/>
            </a:pPr>
            <a:r>
              <a:rPr lang="en-US" sz="2600" dirty="0">
                <a:latin typeface="+mj-lt"/>
                <a:cs typeface="Times New Roman" panose="02020603050405020304" pitchFamily="18" charset="0"/>
              </a:rPr>
              <a:t>This segment of the presentation will comprehensively review the empirical studies about the degree of credibility that MH professionals attribute to RA allegations. </a:t>
            </a:r>
          </a:p>
          <a:p>
            <a:endParaRPr lang="en-US" dirty="0"/>
          </a:p>
        </p:txBody>
      </p:sp>
      <p:sp>
        <p:nvSpPr>
          <p:cNvPr id="5" name="Title 4">
            <a:extLst>
              <a:ext uri="{FF2B5EF4-FFF2-40B4-BE49-F238E27FC236}">
                <a16:creationId xmlns:a16="http://schemas.microsoft.com/office/drawing/2014/main" id="{A1A4583A-DCE4-4D64-A773-03E17A9D16DC}"/>
              </a:ext>
            </a:extLst>
          </p:cNvPr>
          <p:cNvSpPr>
            <a:spLocks noGrp="1"/>
          </p:cNvSpPr>
          <p:nvPr>
            <p:ph type="title"/>
          </p:nvPr>
        </p:nvSpPr>
        <p:spPr>
          <a:xfrm>
            <a:off x="507207" y="249936"/>
            <a:ext cx="8065294" cy="2103119"/>
          </a:xfrm>
          <a:solidFill>
            <a:schemeClr val="accent1">
              <a:lumMod val="40000"/>
              <a:lumOff val="60000"/>
            </a:schemeClr>
          </a:solidFill>
        </p:spPr>
        <p:txBody>
          <a:bodyPr>
            <a:normAutofit/>
          </a:bodyPr>
          <a:lstStyle/>
          <a:p>
            <a:r>
              <a:rPr lang="en-US" sz="4000" dirty="0">
                <a:solidFill>
                  <a:schemeClr val="tx1"/>
                </a:solidFill>
                <a:latin typeface="Arial" panose="020B0604020202020204" pitchFamily="34" charset="0"/>
                <a:cs typeface="Arial" panose="020B0604020202020204" pitchFamily="34" charset="0"/>
              </a:rPr>
              <a:t>To what extent do mental health professionals believe ritual abuse (RA) survivors stories?</a:t>
            </a:r>
          </a:p>
        </p:txBody>
      </p:sp>
    </p:spTree>
    <p:extLst>
      <p:ext uri="{BB962C8B-B14F-4D97-AF65-F5344CB8AC3E}">
        <p14:creationId xmlns:p14="http://schemas.microsoft.com/office/powerpoint/2010/main" val="32709181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Introduction to the problem of credibility, and its relevance to ethical clinical practice</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07206" y="1993393"/>
            <a:ext cx="8065294" cy="4636007"/>
          </a:xfrm>
        </p:spPr>
        <p:txBody>
          <a:bodyPr>
            <a:normAutofit fontScale="85000" lnSpcReduction="10000"/>
          </a:bodyPr>
          <a:lstStyle/>
          <a:p>
            <a:endParaRPr lang="en-US" dirty="0"/>
          </a:p>
          <a:p>
            <a:r>
              <a:rPr lang="en-US" sz="3800" b="1" dirty="0"/>
              <a:t>Why is the question of credibility important?</a:t>
            </a:r>
          </a:p>
          <a:p>
            <a:r>
              <a:rPr lang="en-US" sz="3800" b="1" dirty="0"/>
              <a:t>How do abuse survivors feel when they  encounter skeptical reactions to their abuse narratives?</a:t>
            </a:r>
          </a:p>
          <a:p>
            <a:r>
              <a:rPr lang="en-US" sz="3800" dirty="0">
                <a:solidFill>
                  <a:schemeClr val="tx1"/>
                </a:solidFill>
              </a:rPr>
              <a:t>Palo and </a:t>
            </a:r>
            <a:r>
              <a:rPr lang="en-US" sz="3800" b="1" dirty="0">
                <a:solidFill>
                  <a:schemeClr val="tx1"/>
                </a:solidFill>
              </a:rPr>
              <a:t>Gilbert (2015) studied this phenomenon and found that sexual abuse survivors who experienced more unhelpful and fewer supportive responses to their abuse disclosures also evidenced  more PTSD as well as worse PTSD symptoms.</a:t>
            </a:r>
          </a:p>
        </p:txBody>
      </p:sp>
    </p:spTree>
    <p:extLst>
      <p:ext uri="{BB962C8B-B14F-4D97-AF65-F5344CB8AC3E}">
        <p14:creationId xmlns:p14="http://schemas.microsoft.com/office/powerpoint/2010/main" val="16072155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r>
              <a:rPr lang="en-US" b="1" dirty="0">
                <a:solidFill>
                  <a:schemeClr val="tx1"/>
                </a:solidFill>
              </a:rPr>
              <a:t>Introduction to the problem of credibility, and its relevance to ethical clinical practice</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lstStyle/>
          <a:p>
            <a:endParaRPr lang="en-US" dirty="0"/>
          </a:p>
          <a:p>
            <a:r>
              <a:rPr lang="en-US" sz="3200" b="1" dirty="0"/>
              <a:t>Do</a:t>
            </a:r>
            <a:r>
              <a:rPr lang="en-US" sz="3200" dirty="0"/>
              <a:t> </a:t>
            </a:r>
            <a:r>
              <a:rPr lang="en-US" sz="3200" b="1" dirty="0"/>
              <a:t>clinicians have a duty to be generally supportive of their clients?</a:t>
            </a:r>
          </a:p>
          <a:p>
            <a:r>
              <a:rPr lang="en-US" sz="3200" b="1" dirty="0"/>
              <a:t>When therapists are unsupportive, might such treatment worsen the traumatic effects of their clients’ past abuses?</a:t>
            </a:r>
          </a:p>
        </p:txBody>
      </p:sp>
    </p:spTree>
    <p:extLst>
      <p:ext uri="{BB962C8B-B14F-4D97-AF65-F5344CB8AC3E}">
        <p14:creationId xmlns:p14="http://schemas.microsoft.com/office/powerpoint/2010/main" val="1655848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5AE3-C5BD-467B-BF47-2CF7D15D03AE}"/>
              </a:ext>
            </a:extLst>
          </p:cNvPr>
          <p:cNvSpPr>
            <a:spLocks noGrp="1"/>
          </p:cNvSpPr>
          <p:nvPr>
            <p:ph type="title"/>
          </p:nvPr>
        </p:nvSpPr>
        <p:spPr/>
        <p:txBody>
          <a:bodyPr/>
          <a:lstStyle/>
          <a:p>
            <a:r>
              <a:rPr lang="en-US" sz="4800">
                <a:solidFill>
                  <a:srgbClr val="000000"/>
                </a:solidFill>
                <a:effectLst/>
                <a:latin typeface="Arial" panose="020B0604020202020204" pitchFamily="34" charset="0"/>
                <a:ea typeface="Calibri" panose="020F0502020204030204" pitchFamily="34" charset="0"/>
              </a:rPr>
              <a:t>Dissociation of identity (DI)</a:t>
            </a:r>
            <a:endParaRPr lang="en-US" dirty="0"/>
          </a:p>
        </p:txBody>
      </p:sp>
      <p:sp>
        <p:nvSpPr>
          <p:cNvPr id="3" name="Content Placeholder 2">
            <a:extLst>
              <a:ext uri="{FF2B5EF4-FFF2-40B4-BE49-F238E27FC236}">
                <a16:creationId xmlns:a16="http://schemas.microsoft.com/office/drawing/2014/main" id="{BA6B2CBE-7B4E-43D8-8E09-5B1AAC1AF114}"/>
              </a:ext>
            </a:extLst>
          </p:cNvPr>
          <p:cNvSpPr>
            <a:spLocks noGrp="1"/>
          </p:cNvSpPr>
          <p:nvPr>
            <p:ph idx="1"/>
          </p:nvPr>
        </p:nvSpPr>
        <p:spPr/>
        <p:txBody>
          <a:bodyPr>
            <a:normAutofit/>
          </a:bodyPr>
          <a:lstStyle/>
          <a:p>
            <a:r>
              <a:rPr lang="en-US" dirty="0">
                <a:solidFill>
                  <a:srgbClr val="000000"/>
                </a:solidFill>
                <a:latin typeface="Arial" panose="020B0604020202020204" pitchFamily="34" charset="0"/>
                <a:ea typeface="Calibri" panose="020F0502020204030204" pitchFamily="34" charset="0"/>
              </a:rPr>
              <a:t>I</a:t>
            </a:r>
            <a:r>
              <a:rPr lang="en-US" dirty="0">
                <a:solidFill>
                  <a:srgbClr val="000000"/>
                </a:solidFill>
                <a:effectLst/>
                <a:latin typeface="Arial" panose="020B0604020202020204" pitchFamily="34" charset="0"/>
                <a:ea typeface="Calibri" panose="020F0502020204030204" pitchFamily="34" charset="0"/>
              </a:rPr>
              <a:t>s a construct I proposed to account for some individuals’ experiences and enactments of multiple selves (Noblitt &amp; </a:t>
            </a:r>
            <a:r>
              <a:rPr lang="en-US" dirty="0" err="1">
                <a:solidFill>
                  <a:srgbClr val="000000"/>
                </a:solidFill>
                <a:effectLst/>
                <a:latin typeface="Arial" panose="020B0604020202020204" pitchFamily="34" charset="0"/>
                <a:ea typeface="Calibri" panose="020F0502020204030204" pitchFamily="34" charset="0"/>
              </a:rPr>
              <a:t>Perskin</a:t>
            </a:r>
            <a:r>
              <a:rPr lang="en-US" dirty="0">
                <a:solidFill>
                  <a:srgbClr val="000000"/>
                </a:solidFill>
                <a:effectLst/>
                <a:latin typeface="Arial" panose="020B0604020202020204" pitchFamily="34" charset="0"/>
                <a:ea typeface="Calibri" panose="020F0502020204030204" pitchFamily="34" charset="0"/>
              </a:rPr>
              <a:t>, 1995; Noblitt &amp; Noblitt, 2000, 2014). People who meet the diagnostic criteria for dissociative identity disorder, or other specified dissociative disorder, examples 1, 2, or 4 may also show evidence of DI. </a:t>
            </a:r>
            <a:endParaRPr lang="en-US" dirty="0"/>
          </a:p>
        </p:txBody>
      </p:sp>
    </p:spTree>
    <p:extLst>
      <p:ext uri="{BB962C8B-B14F-4D97-AF65-F5344CB8AC3E}">
        <p14:creationId xmlns:p14="http://schemas.microsoft.com/office/powerpoint/2010/main" val="7949819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br>
              <a:rPr lang="en-US" dirty="0">
                <a:solidFill>
                  <a:schemeClr val="tx1"/>
                </a:solidFill>
              </a:rPr>
            </a:br>
            <a:r>
              <a:rPr lang="en-US" dirty="0">
                <a:solidFill>
                  <a:schemeClr val="tx1"/>
                </a:solidFill>
              </a:rPr>
              <a:t>Method</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marL="0" indent="0">
              <a:buNone/>
            </a:pPr>
            <a:r>
              <a:rPr lang="en-US" sz="3200" b="1" dirty="0"/>
              <a:t>Goal: To develop a comprehensive review of empirical research on the topic of the believability of RA allegations to therapists</a:t>
            </a:r>
          </a:p>
          <a:p>
            <a:pPr lvl="1">
              <a:buFont typeface="Courier New" panose="02070309020205020404" pitchFamily="49" charset="0"/>
              <a:buChar char="o"/>
            </a:pPr>
            <a:endParaRPr lang="en-US" sz="3200" b="1" dirty="0"/>
          </a:p>
        </p:txBody>
      </p:sp>
    </p:spTree>
    <p:extLst>
      <p:ext uri="{BB962C8B-B14F-4D97-AF65-F5344CB8AC3E}">
        <p14:creationId xmlns:p14="http://schemas.microsoft.com/office/powerpoint/2010/main" val="26224025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pPr algn="ctr"/>
            <a:br>
              <a:rPr lang="en-US" dirty="0">
                <a:solidFill>
                  <a:schemeClr val="tx1"/>
                </a:solidFill>
              </a:rPr>
            </a:br>
            <a:r>
              <a:rPr lang="en-US" dirty="0">
                <a:solidFill>
                  <a:schemeClr val="tx1"/>
                </a:solidFill>
              </a:rPr>
              <a:t>Method</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a:buFont typeface="Courier New" panose="02070309020205020404" pitchFamily="49" charset="0"/>
              <a:buChar char="o"/>
            </a:pPr>
            <a:r>
              <a:rPr lang="en-US" sz="3200" b="1" dirty="0"/>
              <a:t>Procedure:</a:t>
            </a:r>
          </a:p>
          <a:p>
            <a:pPr>
              <a:buFont typeface="Courier New" panose="02070309020205020404" pitchFamily="49" charset="0"/>
              <a:buChar char="o"/>
            </a:pPr>
            <a:r>
              <a:rPr lang="en-US" sz="3200" b="1" dirty="0"/>
              <a:t>Reviewed all relevant studies cited in the most recent comprehensive review (Noblitt &amp; Noblitt, 2014)</a:t>
            </a:r>
          </a:p>
          <a:p>
            <a:pPr lvl="1">
              <a:buFont typeface="Courier New" panose="02070309020205020404" pitchFamily="49" charset="0"/>
              <a:buChar char="o"/>
            </a:pPr>
            <a:r>
              <a:rPr lang="en-US" sz="3200" b="1" dirty="0"/>
              <a:t>  Used the PsycINFO search engine to look for any additional empirical studies, but found none.</a:t>
            </a:r>
          </a:p>
        </p:txBody>
      </p:sp>
    </p:spTree>
    <p:extLst>
      <p:ext uri="{BB962C8B-B14F-4D97-AF65-F5344CB8AC3E}">
        <p14:creationId xmlns:p14="http://schemas.microsoft.com/office/powerpoint/2010/main" val="29540058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endParaRPr lang="en-US" dirty="0"/>
          </a:p>
          <a:p>
            <a:endParaRPr lang="en-US" dirty="0"/>
          </a:p>
          <a:p>
            <a:endParaRPr lang="en-US" dirty="0"/>
          </a:p>
        </p:txBody>
      </p:sp>
      <p:sp>
        <p:nvSpPr>
          <p:cNvPr id="4" name="Rectangle 3">
            <a:extLst>
              <a:ext uri="{FF2B5EF4-FFF2-40B4-BE49-F238E27FC236}">
                <a16:creationId xmlns:a16="http://schemas.microsoft.com/office/drawing/2014/main" id="{64BECE67-6878-40D0-BF78-12FDFDCF11B4}"/>
              </a:ext>
            </a:extLst>
          </p:cNvPr>
          <p:cNvSpPr/>
          <p:nvPr/>
        </p:nvSpPr>
        <p:spPr>
          <a:xfrm>
            <a:off x="132346" y="1720840"/>
            <a:ext cx="8903369" cy="4893647"/>
          </a:xfrm>
          <a:prstGeom prst="rect">
            <a:avLst/>
          </a:prstGeom>
        </p:spPr>
        <p:txBody>
          <a:bodyPr wrap="square">
            <a:spAutoFit/>
          </a:bodyPr>
          <a:lstStyle/>
          <a:p>
            <a:pPr marL="457200" indent="-457200">
              <a:buFont typeface="Courier New" panose="02070309020205020404" pitchFamily="49" charset="0"/>
              <a:buChar char="o"/>
            </a:pPr>
            <a:r>
              <a:rPr lang="en-US" sz="2800" dirty="0"/>
              <a:t>Perry (1992)</a:t>
            </a:r>
          </a:p>
          <a:p>
            <a:pPr marL="457200" indent="-457200">
              <a:buFont typeface="Courier New" panose="02070309020205020404" pitchFamily="49" charset="0"/>
              <a:buChar char="o"/>
            </a:pPr>
            <a:r>
              <a:rPr lang="en-US" sz="2800" dirty="0"/>
              <a:t>Goodman, Qin, Bottoms, &amp; Shaver (1994); and Bottoms, Shaver &amp; Goodman (1996)</a:t>
            </a:r>
          </a:p>
          <a:p>
            <a:pPr marL="457200" indent="-457200">
              <a:buFont typeface="Courier New" panose="02070309020205020404" pitchFamily="49" charset="0"/>
              <a:buChar char="o"/>
            </a:pPr>
            <a:r>
              <a:rPr lang="en-US" sz="2800" dirty="0"/>
              <a:t>Andrews, Morton, </a:t>
            </a:r>
            <a:r>
              <a:rPr lang="en-US" sz="2800" dirty="0" err="1"/>
              <a:t>Bekerian</a:t>
            </a:r>
            <a:r>
              <a:rPr lang="en-US" sz="2800" dirty="0"/>
              <a:t>, Brewin, Davies &amp; </a:t>
            </a:r>
            <a:r>
              <a:rPr lang="en-US" sz="2800" dirty="0" err="1"/>
              <a:t>Mollon</a:t>
            </a:r>
            <a:r>
              <a:rPr lang="en-US" sz="2800" dirty="0"/>
              <a:t>, (1995)</a:t>
            </a:r>
          </a:p>
          <a:p>
            <a:pPr marL="457200" indent="-457200">
              <a:buFont typeface="Courier New" panose="02070309020205020404" pitchFamily="49" charset="0"/>
              <a:buChar char="o"/>
            </a:pPr>
            <a:r>
              <a:rPr lang="en-US" sz="2800" dirty="0" err="1"/>
              <a:t>Schmuttermaier</a:t>
            </a:r>
            <a:r>
              <a:rPr lang="en-US" sz="2800" dirty="0"/>
              <a:t> &amp; </a:t>
            </a:r>
            <a:r>
              <a:rPr lang="en-US" sz="2800" dirty="0" err="1"/>
              <a:t>Veno</a:t>
            </a:r>
            <a:r>
              <a:rPr lang="en-US" sz="2800" dirty="0"/>
              <a:t> (1999)</a:t>
            </a:r>
          </a:p>
          <a:p>
            <a:pPr marL="457200" indent="-457200">
              <a:buFont typeface="Courier New" panose="02070309020205020404" pitchFamily="49" charset="0"/>
              <a:buChar char="o"/>
            </a:pPr>
            <a:r>
              <a:rPr lang="en-US" sz="2800" dirty="0"/>
              <a:t>Norcross, </a:t>
            </a:r>
            <a:r>
              <a:rPr lang="en-US" sz="2800" dirty="0" err="1"/>
              <a:t>Koocher</a:t>
            </a:r>
            <a:r>
              <a:rPr lang="en-US" sz="2800" dirty="0"/>
              <a:t> &amp; Garofalo (2006)</a:t>
            </a:r>
          </a:p>
          <a:p>
            <a:pPr marL="457200" indent="-457200">
              <a:buFont typeface="Courier New" panose="02070309020205020404" pitchFamily="49" charset="0"/>
              <a:buChar char="o"/>
            </a:pPr>
            <a:r>
              <a:rPr lang="en-US" sz="2800" dirty="0"/>
              <a:t>Becker, </a:t>
            </a:r>
            <a:r>
              <a:rPr lang="en-US" sz="2800" dirty="0" err="1"/>
              <a:t>Karriker</a:t>
            </a:r>
            <a:r>
              <a:rPr lang="en-US" sz="2800" dirty="0"/>
              <a:t>, </a:t>
            </a:r>
            <a:r>
              <a:rPr lang="en-US" sz="2800" dirty="0" err="1"/>
              <a:t>Overkamp</a:t>
            </a:r>
            <a:r>
              <a:rPr lang="en-US" sz="2800" dirty="0"/>
              <a:t>, &amp; </a:t>
            </a:r>
            <a:r>
              <a:rPr lang="en-US" sz="2800" dirty="0" err="1"/>
              <a:t>Rutz</a:t>
            </a:r>
            <a:r>
              <a:rPr lang="en-US" sz="2800" dirty="0"/>
              <a:t> (2008). </a:t>
            </a:r>
            <a:r>
              <a:rPr lang="en-US" sz="2800" dirty="0" err="1"/>
              <a:t>Rutz</a:t>
            </a:r>
            <a:r>
              <a:rPr lang="en-US" sz="2800" dirty="0"/>
              <a:t>, Becker, </a:t>
            </a:r>
            <a:r>
              <a:rPr lang="en-US" sz="2800" dirty="0" err="1"/>
              <a:t>Karriker</a:t>
            </a:r>
            <a:r>
              <a:rPr lang="en-US" sz="2800" dirty="0"/>
              <a:t> &amp; </a:t>
            </a:r>
            <a:r>
              <a:rPr lang="en-US" sz="2800" dirty="0" err="1"/>
              <a:t>Overkamp</a:t>
            </a:r>
            <a:r>
              <a:rPr lang="en-US" sz="2800" dirty="0"/>
              <a:t> (2008); and Becker, </a:t>
            </a:r>
            <a:r>
              <a:rPr lang="en-US" sz="2800" dirty="0" err="1"/>
              <a:t>Karriker</a:t>
            </a:r>
            <a:r>
              <a:rPr lang="en-US" sz="2800" dirty="0"/>
              <a:t>, </a:t>
            </a:r>
            <a:r>
              <a:rPr lang="en-US" sz="2800" dirty="0" err="1"/>
              <a:t>Rutz</a:t>
            </a:r>
            <a:r>
              <a:rPr lang="en-US" sz="2800" dirty="0"/>
              <a:t> &amp; </a:t>
            </a:r>
            <a:r>
              <a:rPr lang="en-US" sz="2800" dirty="0" err="1"/>
              <a:t>Overkamp</a:t>
            </a:r>
            <a:r>
              <a:rPr lang="en-US" sz="2800" dirty="0"/>
              <a:t> (2013)</a:t>
            </a:r>
          </a:p>
          <a:p>
            <a:pPr marL="457200" indent="-457200">
              <a:buFont typeface="Courier New" panose="02070309020205020404" pitchFamily="49" charset="0"/>
              <a:buChar char="o"/>
            </a:pPr>
            <a:r>
              <a:rPr lang="en-US" sz="2800" dirty="0"/>
              <a:t>Ost, Wright, Easton, Hope &amp; French (2013)</a:t>
            </a:r>
          </a:p>
        </p:txBody>
      </p:sp>
      <p:sp>
        <p:nvSpPr>
          <p:cNvPr id="6" name="Title 5">
            <a:extLst>
              <a:ext uri="{FF2B5EF4-FFF2-40B4-BE49-F238E27FC236}">
                <a16:creationId xmlns:a16="http://schemas.microsoft.com/office/drawing/2014/main" id="{04C740F6-7F69-47A0-80C6-B8115A93DA84}"/>
              </a:ext>
            </a:extLst>
          </p:cNvPr>
          <p:cNvSpPr>
            <a:spLocks noGrp="1"/>
          </p:cNvSpPr>
          <p:nvPr>
            <p:ph type="title"/>
          </p:nvPr>
        </p:nvSpPr>
        <p:spPr>
          <a:xfrm>
            <a:off x="492919" y="499533"/>
            <a:ext cx="8079581" cy="354709"/>
          </a:xfrm>
        </p:spPr>
        <p:txBody>
          <a:bodyPr>
            <a:normAutofit fontScale="90000"/>
          </a:bodyPr>
          <a:lstStyle/>
          <a:p>
            <a:r>
              <a:rPr lang="en-US" b="1" dirty="0">
                <a:solidFill>
                  <a:schemeClr val="tx1"/>
                </a:solidFill>
              </a:rPr>
              <a:t>Seven studies were identified and reviewed (listed chronologically)</a:t>
            </a:r>
            <a:endParaRPr lang="en-US" dirty="0"/>
          </a:p>
        </p:txBody>
      </p:sp>
    </p:spTree>
    <p:extLst>
      <p:ext uri="{BB962C8B-B14F-4D97-AF65-F5344CB8AC3E}">
        <p14:creationId xmlns:p14="http://schemas.microsoft.com/office/powerpoint/2010/main" val="6145510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Perry (1992)</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sz="3200" dirty="0"/>
              <a:t>In a survey of members of the International Society for the Study of Multiple Personality and Dissociation, Perry (1992) found that 88% of 1185 “respondents reported belief in ritual abuse, involving mind control and programming” (p. 4).</a:t>
            </a:r>
          </a:p>
          <a:p>
            <a:r>
              <a:rPr lang="en-US" sz="3200" u="sng" dirty="0"/>
              <a:t>Strengths</a:t>
            </a:r>
            <a:r>
              <a:rPr lang="en-US" sz="3200" dirty="0"/>
              <a:t>: a survey of qualified professionals</a:t>
            </a:r>
          </a:p>
          <a:p>
            <a:r>
              <a:rPr lang="en-US" sz="3200" u="sng" dirty="0"/>
              <a:t>Weaknesses</a:t>
            </a:r>
            <a:r>
              <a:rPr lang="en-US" sz="3200" dirty="0"/>
              <a:t>: possible biases of respondents</a:t>
            </a:r>
          </a:p>
          <a:p>
            <a:endParaRPr lang="en-US" dirty="0"/>
          </a:p>
        </p:txBody>
      </p:sp>
    </p:spTree>
    <p:extLst>
      <p:ext uri="{BB962C8B-B14F-4D97-AF65-F5344CB8AC3E}">
        <p14:creationId xmlns:p14="http://schemas.microsoft.com/office/powerpoint/2010/main" val="1812327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r>
              <a:rPr lang="en-US" sz="2800" dirty="0"/>
              <a:t>These researchers conducted 5 studies that were summarized in </a:t>
            </a:r>
            <a:r>
              <a:rPr lang="en-US" sz="2800" dirty="0">
                <a:solidFill>
                  <a:schemeClr val="tx1"/>
                </a:solidFill>
              </a:rPr>
              <a:t>Goodman, Qin, Bottoms, &amp; Shaver (1994);. Only the first of the studies addressed the question of perceived credibility. </a:t>
            </a:r>
          </a:p>
          <a:p>
            <a:endParaRPr lang="en-US" dirty="0">
              <a:solidFill>
                <a:schemeClr val="tx1"/>
              </a:solidFill>
            </a:endParaRPr>
          </a:p>
        </p:txBody>
      </p:sp>
    </p:spTree>
    <p:extLst>
      <p:ext uri="{BB962C8B-B14F-4D97-AF65-F5344CB8AC3E}">
        <p14:creationId xmlns:p14="http://schemas.microsoft.com/office/powerpoint/2010/main" val="562092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lnSpcReduction="10000"/>
          </a:bodyPr>
          <a:lstStyle/>
          <a:p>
            <a:endParaRPr lang="en-US" dirty="0"/>
          </a:p>
          <a:p>
            <a:r>
              <a:rPr lang="en-US" sz="2800" dirty="0">
                <a:solidFill>
                  <a:schemeClr val="tx1"/>
                </a:solidFill>
              </a:rPr>
              <a:t>In a national survey of 2,709 clinical psychologists who were members of the American Psychological Association, the authors investigated the frequency of RA allegations made to psychologists. This study showed that within their sample of psychologists,70% denied and 30% acknowledged seeing at least one case of “ritualistic or religion-related abuse since January 1, 1980” (Bottoms, Shaver, &amp; Goodman, 1991, p. 6). (Cited in Noblitt &amp; Noblitt, 2014, pp. 53‒54)</a:t>
            </a:r>
          </a:p>
          <a:p>
            <a:endParaRPr lang="en-US" dirty="0">
              <a:solidFill>
                <a:schemeClr val="tx1"/>
              </a:solidFill>
            </a:endParaRPr>
          </a:p>
        </p:txBody>
      </p:sp>
    </p:spTree>
    <p:extLst>
      <p:ext uri="{BB962C8B-B14F-4D97-AF65-F5344CB8AC3E}">
        <p14:creationId xmlns:p14="http://schemas.microsoft.com/office/powerpoint/2010/main" val="403797770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300790"/>
            <a:ext cx="8079581" cy="1692604"/>
          </a:xfrm>
          <a:solidFill>
            <a:schemeClr val="accent1">
              <a:lumMod val="40000"/>
              <a:lumOff val="60000"/>
            </a:schemeClr>
          </a:solidFill>
        </p:spPr>
        <p:txBody>
          <a:bodyPr>
            <a:normAutofit/>
          </a:bodyPr>
          <a:lstStyle/>
          <a:p>
            <a:r>
              <a:rPr lang="en-US" sz="3600" dirty="0">
                <a:solidFill>
                  <a:schemeClr val="tx1"/>
                </a:solidFill>
              </a:rPr>
              <a:t>Goodman, Qin, Bottoms, &amp; Shaver (1994); and Bottoms, Shaver &amp; Goodman (1996)</a:t>
            </a:r>
            <a:endParaRPr lang="en-US" sz="3600"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07206" y="1993393"/>
            <a:ext cx="8065294" cy="4563817"/>
          </a:xfrm>
        </p:spPr>
        <p:txBody>
          <a:bodyPr>
            <a:normAutofit lnSpcReduction="10000"/>
          </a:bodyPr>
          <a:lstStyle/>
          <a:p>
            <a:endParaRPr lang="en-US" dirty="0"/>
          </a:p>
          <a:p>
            <a:r>
              <a:rPr lang="en-US" sz="2800" dirty="0">
                <a:solidFill>
                  <a:schemeClr val="tx1"/>
                </a:solidFill>
              </a:rPr>
              <a:t>Strengths: Large samples, well designed, multidisciplinary clinicians</a:t>
            </a:r>
          </a:p>
          <a:p>
            <a:r>
              <a:rPr lang="en-US" sz="2800" dirty="0">
                <a:solidFill>
                  <a:schemeClr val="tx1"/>
                </a:solidFill>
              </a:rPr>
              <a:t>Weaknesses: Bias evident in failure to cite authors with alternate data or perspectives, interpreting their outcomes critically of RA credibility when they could be interpreted as supportive, and their stating:</a:t>
            </a:r>
          </a:p>
          <a:p>
            <a:r>
              <a:rPr lang="en-US" sz="2800" i="1" dirty="0"/>
              <a:t>“Most clients who allege ritual abuse are diagnosed as having multiple personality disorder or post-traumatic stress disorder, two increasingly popular, but controversial psychological diagnoses” </a:t>
            </a:r>
            <a:r>
              <a:rPr lang="en-US" sz="2800" dirty="0"/>
              <a:t>(Bottoms, Shaver &amp; Goodman, 1996, p. 1).</a:t>
            </a:r>
            <a:endParaRPr lang="en-US" sz="2800" dirty="0">
              <a:solidFill>
                <a:schemeClr val="tx1"/>
              </a:solidFill>
            </a:endParaRPr>
          </a:p>
        </p:txBody>
      </p:sp>
    </p:spTree>
    <p:extLst>
      <p:ext uri="{BB962C8B-B14F-4D97-AF65-F5344CB8AC3E}">
        <p14:creationId xmlns:p14="http://schemas.microsoft.com/office/powerpoint/2010/main" val="42084456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732547"/>
          </a:xfrm>
          <a:solidFill>
            <a:schemeClr val="accent1">
              <a:lumMod val="40000"/>
              <a:lumOff val="60000"/>
            </a:schemeClr>
          </a:solidFill>
        </p:spPr>
        <p:txBody>
          <a:bodyPr>
            <a:normAutofit fontScale="90000"/>
          </a:bodyPr>
          <a:lstStyle/>
          <a:p>
            <a:br>
              <a:rPr lang="en-US" dirty="0">
                <a:solidFill>
                  <a:schemeClr val="tx1"/>
                </a:solidFill>
              </a:rPr>
            </a:br>
            <a:r>
              <a:rPr lang="en-US" sz="4400" dirty="0">
                <a:solidFill>
                  <a:schemeClr val="tx1"/>
                </a:solidFill>
              </a:rPr>
              <a:t>Andrews, Morton, </a:t>
            </a:r>
            <a:r>
              <a:rPr lang="en-US" sz="4400" dirty="0" err="1">
                <a:solidFill>
                  <a:schemeClr val="tx1"/>
                </a:solidFill>
              </a:rPr>
              <a:t>Bekerian</a:t>
            </a:r>
            <a:r>
              <a:rPr lang="en-US" sz="4400" dirty="0">
                <a:solidFill>
                  <a:schemeClr val="tx1"/>
                </a:solidFill>
              </a:rPr>
              <a:t>, Brewin, Davies &amp; </a:t>
            </a:r>
            <a:r>
              <a:rPr lang="en-US" sz="4400" dirty="0" err="1">
                <a:solidFill>
                  <a:schemeClr val="tx1"/>
                </a:solidFill>
              </a:rPr>
              <a:t>Mollon</a:t>
            </a:r>
            <a:r>
              <a:rPr lang="en-US" sz="4400" dirty="0">
                <a:solidFill>
                  <a:schemeClr val="tx1"/>
                </a:solidFill>
              </a:rPr>
              <a:t>, (1995)</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07206" y="1528011"/>
            <a:ext cx="8065294" cy="5161547"/>
          </a:xfrm>
        </p:spPr>
        <p:txBody>
          <a:bodyPr>
            <a:normAutofit/>
          </a:bodyPr>
          <a:lstStyle/>
          <a:p>
            <a:endParaRPr lang="en-US" dirty="0"/>
          </a:p>
          <a:p>
            <a:r>
              <a:rPr lang="en-US" sz="2800" dirty="0"/>
              <a:t>The researchers collected data from 810 British Psychological Society practitioners who had seen sexually abused clients. Regarding these psychologists’ “belief in essential accuracy of reports of SRA,” 3% reported never, 54% sometimes, 38% usually, and 5% always. Fifteen percent reported that they had worked with clients reporting satanic ritual abuse (SRA). Eighty percent of the psychologists who had seen one or more individuals with a stated history of SRA believed the allegations.</a:t>
            </a:r>
          </a:p>
          <a:p>
            <a:r>
              <a:rPr lang="en-US" sz="2800" dirty="0">
                <a:solidFill>
                  <a:schemeClr val="tx1"/>
                </a:solidFill>
              </a:rPr>
              <a:t>(Cited in Noblitt &amp; Noblitt, 2014, p. 55)</a:t>
            </a:r>
          </a:p>
          <a:p>
            <a:endParaRPr lang="en-US" dirty="0"/>
          </a:p>
        </p:txBody>
      </p:sp>
    </p:spTree>
    <p:extLst>
      <p:ext uri="{BB962C8B-B14F-4D97-AF65-F5344CB8AC3E}">
        <p14:creationId xmlns:p14="http://schemas.microsoft.com/office/powerpoint/2010/main" val="32369921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732547"/>
          </a:xfrm>
          <a:solidFill>
            <a:schemeClr val="accent1">
              <a:lumMod val="40000"/>
              <a:lumOff val="60000"/>
            </a:schemeClr>
          </a:solidFill>
        </p:spPr>
        <p:txBody>
          <a:bodyPr>
            <a:normAutofit fontScale="90000"/>
          </a:bodyPr>
          <a:lstStyle/>
          <a:p>
            <a:br>
              <a:rPr lang="en-US" dirty="0">
                <a:solidFill>
                  <a:schemeClr val="tx1"/>
                </a:solidFill>
              </a:rPr>
            </a:br>
            <a:r>
              <a:rPr lang="en-US" sz="4400" dirty="0">
                <a:solidFill>
                  <a:schemeClr val="tx1"/>
                </a:solidFill>
              </a:rPr>
              <a:t>Andrews, Morton, </a:t>
            </a:r>
            <a:r>
              <a:rPr lang="en-US" sz="4400" dirty="0" err="1">
                <a:solidFill>
                  <a:schemeClr val="tx1"/>
                </a:solidFill>
              </a:rPr>
              <a:t>Bekerian</a:t>
            </a:r>
            <a:r>
              <a:rPr lang="en-US" sz="4400" dirty="0">
                <a:solidFill>
                  <a:schemeClr val="tx1"/>
                </a:solidFill>
              </a:rPr>
              <a:t>, Brewin, Davies &amp; </a:t>
            </a:r>
            <a:r>
              <a:rPr lang="en-US" sz="4400" dirty="0" err="1">
                <a:solidFill>
                  <a:schemeClr val="tx1"/>
                </a:solidFill>
              </a:rPr>
              <a:t>Mollon</a:t>
            </a:r>
            <a:r>
              <a:rPr lang="en-US" sz="4400" dirty="0">
                <a:solidFill>
                  <a:schemeClr val="tx1"/>
                </a:solidFill>
              </a:rPr>
              <a:t>, (1995)</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07206" y="1528011"/>
            <a:ext cx="8065294" cy="5161547"/>
          </a:xfrm>
        </p:spPr>
        <p:txBody>
          <a:bodyPr>
            <a:normAutofit/>
          </a:bodyPr>
          <a:lstStyle/>
          <a:p>
            <a:endParaRPr lang="en-US" dirty="0"/>
          </a:p>
          <a:p>
            <a:endParaRPr lang="en-US" dirty="0"/>
          </a:p>
          <a:p>
            <a:r>
              <a:rPr lang="en-US" sz="3200" dirty="0"/>
              <a:t>Strengths: Appears unbiased, used a Likert scale rather than dichotomous belief or disbelief</a:t>
            </a:r>
          </a:p>
          <a:p>
            <a:r>
              <a:rPr lang="en-US" sz="3200" dirty="0"/>
              <a:t>Weakness: ?</a:t>
            </a:r>
          </a:p>
        </p:txBody>
      </p:sp>
    </p:spTree>
    <p:extLst>
      <p:ext uri="{BB962C8B-B14F-4D97-AF65-F5344CB8AC3E}">
        <p14:creationId xmlns:p14="http://schemas.microsoft.com/office/powerpoint/2010/main" val="1182710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75738"/>
            <a:ext cx="8079581" cy="1022684"/>
          </a:xfrm>
          <a:solidFill>
            <a:schemeClr val="accent1">
              <a:lumMod val="40000"/>
              <a:lumOff val="60000"/>
            </a:schemeClr>
          </a:solidFill>
        </p:spPr>
        <p:txBody>
          <a:bodyPr>
            <a:normAutofit fontScale="90000"/>
          </a:bodyPr>
          <a:lstStyle/>
          <a:p>
            <a:br>
              <a:rPr lang="en-US" dirty="0">
                <a:solidFill>
                  <a:schemeClr val="tx1"/>
                </a:solidFill>
              </a:rPr>
            </a:br>
            <a:r>
              <a:rPr lang="en-US" dirty="0" err="1">
                <a:solidFill>
                  <a:schemeClr val="tx1"/>
                </a:solidFill>
              </a:rPr>
              <a:t>Schmuttermaier</a:t>
            </a:r>
            <a:r>
              <a:rPr lang="en-US" dirty="0">
                <a:solidFill>
                  <a:schemeClr val="tx1"/>
                </a:solidFill>
              </a:rPr>
              <a:t> &amp; </a:t>
            </a:r>
            <a:r>
              <a:rPr lang="en-US" dirty="0" err="1">
                <a:solidFill>
                  <a:schemeClr val="tx1"/>
                </a:solidFill>
              </a:rPr>
              <a:t>Veno</a:t>
            </a:r>
            <a:r>
              <a:rPr lang="en-US" dirty="0">
                <a:solidFill>
                  <a:schemeClr val="tx1"/>
                </a:solidFill>
              </a:rPr>
              <a:t> (1999)</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fontScale="92500" lnSpcReduction="20000"/>
          </a:bodyPr>
          <a:lstStyle/>
          <a:p>
            <a:r>
              <a:rPr lang="en-US" sz="3200" dirty="0"/>
              <a:t>They surveyed 74 Center Against Sexual Assault (CASA) workers, 48 psychologists, and 27 psychiatrists in the state of Victoria, Australia. </a:t>
            </a:r>
            <a:r>
              <a:rPr lang="en-US" sz="3200" dirty="0">
                <a:solidFill>
                  <a:schemeClr val="tx1"/>
                </a:solidFill>
              </a:rPr>
              <a:t>(Cited in Noblitt &amp; Noblitt, 2014, p. 55)</a:t>
            </a:r>
            <a:endParaRPr lang="en-US" sz="3200" dirty="0"/>
          </a:p>
          <a:p>
            <a:r>
              <a:rPr lang="en-US" sz="3200" dirty="0"/>
              <a:t>Eighty-five percent endorsed the belief that ritual abuse is “an indication of genuine trauma” </a:t>
            </a:r>
            <a:r>
              <a:rPr lang="en-US" sz="3200" dirty="0">
                <a:solidFill>
                  <a:schemeClr val="tx1"/>
                </a:solidFill>
              </a:rPr>
              <a:t>(Cited in Noblitt &amp; Noblitt, 2014, p. 55)</a:t>
            </a:r>
          </a:p>
          <a:p>
            <a:r>
              <a:rPr lang="en-US" sz="3200" dirty="0">
                <a:solidFill>
                  <a:schemeClr val="tx1"/>
                </a:solidFill>
              </a:rPr>
              <a:t>Strengths: Appears unbiased, multidisciplinary participants</a:t>
            </a:r>
          </a:p>
          <a:p>
            <a:r>
              <a:rPr lang="en-US" sz="3200" dirty="0">
                <a:solidFill>
                  <a:schemeClr val="tx1"/>
                </a:solidFill>
              </a:rPr>
              <a:t>Weaknesses: ?</a:t>
            </a:r>
          </a:p>
          <a:p>
            <a:endParaRPr lang="en-US" dirty="0"/>
          </a:p>
          <a:p>
            <a:endParaRPr lang="en-US" dirty="0"/>
          </a:p>
          <a:p>
            <a:endParaRPr lang="en-US" dirty="0"/>
          </a:p>
        </p:txBody>
      </p:sp>
    </p:spTree>
    <p:extLst>
      <p:ext uri="{BB962C8B-B14F-4D97-AF65-F5344CB8AC3E}">
        <p14:creationId xmlns:p14="http://schemas.microsoft.com/office/powerpoint/2010/main" val="1736562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5AE3-C5BD-467B-BF47-2CF7D15D03AE}"/>
              </a:ext>
            </a:extLst>
          </p:cNvPr>
          <p:cNvSpPr>
            <a:spLocks noGrp="1"/>
          </p:cNvSpPr>
          <p:nvPr>
            <p:ph type="title"/>
          </p:nvPr>
        </p:nvSpPr>
        <p:spPr/>
        <p:txBody>
          <a:bodyPr/>
          <a:lstStyle/>
          <a:p>
            <a:r>
              <a:rPr lang="en-US" sz="4800">
                <a:solidFill>
                  <a:srgbClr val="000000"/>
                </a:solidFill>
                <a:effectLst/>
                <a:latin typeface="Arial" panose="020B0604020202020204" pitchFamily="34" charset="0"/>
                <a:ea typeface="Calibri" panose="020F0502020204030204" pitchFamily="34" charset="0"/>
              </a:rPr>
              <a:t>Dissociation of identity (DI)</a:t>
            </a:r>
            <a:endParaRPr lang="en-US" dirty="0"/>
          </a:p>
        </p:txBody>
      </p:sp>
      <p:sp>
        <p:nvSpPr>
          <p:cNvPr id="3" name="Content Placeholder 2">
            <a:extLst>
              <a:ext uri="{FF2B5EF4-FFF2-40B4-BE49-F238E27FC236}">
                <a16:creationId xmlns:a16="http://schemas.microsoft.com/office/drawing/2014/main" id="{BA6B2CBE-7B4E-43D8-8E09-5B1AAC1AF114}"/>
              </a:ext>
            </a:extLst>
          </p:cNvPr>
          <p:cNvSpPr>
            <a:spLocks noGrp="1"/>
          </p:cNvSpPr>
          <p:nvPr>
            <p:ph idx="1"/>
          </p:nvPr>
        </p:nvSpPr>
        <p:spPr/>
        <p:txBody>
          <a:bodyPr>
            <a:normAutofit/>
          </a:bodyPr>
          <a:lstStyle/>
          <a:p>
            <a:r>
              <a:rPr lang="en-US" dirty="0">
                <a:solidFill>
                  <a:srgbClr val="000000"/>
                </a:solidFill>
                <a:effectLst/>
                <a:latin typeface="Arial" panose="020B0604020202020204" pitchFamily="34" charset="0"/>
                <a:ea typeface="Calibri" panose="020F0502020204030204" pitchFamily="34" charset="0"/>
              </a:rPr>
              <a:t>The more </a:t>
            </a:r>
            <a:r>
              <a:rPr lang="en-US" dirty="0">
                <a:solidFill>
                  <a:srgbClr val="000000"/>
                </a:solidFill>
                <a:latin typeface="Arial" panose="020B0604020202020204" pitchFamily="34" charset="0"/>
                <a:ea typeface="Calibri" panose="020F0502020204030204" pitchFamily="34" charset="0"/>
              </a:rPr>
              <a:t>widely accepted</a:t>
            </a:r>
            <a:r>
              <a:rPr lang="en-US" dirty="0">
                <a:solidFill>
                  <a:srgbClr val="000000"/>
                </a:solidFill>
                <a:effectLst/>
                <a:latin typeface="Arial" panose="020B0604020202020204" pitchFamily="34" charset="0"/>
                <a:ea typeface="Calibri" panose="020F0502020204030204" pitchFamily="34" charset="0"/>
              </a:rPr>
              <a:t> theories of dissociative identity disorder suggest that it is a response to overwhelming trauma or disorganized attachment, but </a:t>
            </a:r>
            <a:r>
              <a:rPr lang="en-US" dirty="0">
                <a:solidFill>
                  <a:srgbClr val="000000"/>
                </a:solidFill>
                <a:latin typeface="Arial" panose="020B0604020202020204" pitchFamily="34" charset="0"/>
                <a:ea typeface="Calibri" panose="020F0502020204030204" pitchFamily="34" charset="0"/>
              </a:rPr>
              <a:t>many</a:t>
            </a:r>
            <a:r>
              <a:rPr lang="en-US" dirty="0">
                <a:solidFill>
                  <a:srgbClr val="000000"/>
                </a:solidFill>
                <a:effectLst/>
                <a:latin typeface="Arial" panose="020B0604020202020204" pitchFamily="34" charset="0"/>
                <a:ea typeface="Calibri" panose="020F0502020204030204" pitchFamily="34" charset="0"/>
              </a:rPr>
              <a:t> individuals with DI also report a history of deliberate abusive training to respond with dissociative behaviors to various cues and signals in a ritualized (or circumscribed) manner. </a:t>
            </a:r>
            <a:endParaRPr lang="en-US" dirty="0"/>
          </a:p>
        </p:txBody>
      </p:sp>
    </p:spTree>
    <p:extLst>
      <p:ext uri="{BB962C8B-B14F-4D97-AF65-F5344CB8AC3E}">
        <p14:creationId xmlns:p14="http://schemas.microsoft.com/office/powerpoint/2010/main" val="350837464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dirty="0"/>
              <a:t>This article begins by asking,</a:t>
            </a:r>
          </a:p>
          <a:p>
            <a:r>
              <a:rPr lang="en-US" dirty="0"/>
              <a:t>Which psychotherapies are effective? Psychologists have been inundated with lists of treatment guidelines, empirically supported therapies, practice guidelines, and reimbursable therapies. (Norcross et al. 2006, p. 515)</a:t>
            </a:r>
          </a:p>
          <a:p>
            <a:r>
              <a:rPr lang="en-US" dirty="0"/>
              <a:t>Paradoxically, John Norcross played a significant role in an American Psychological Association’s policy statement that “different forms of psychotherapy typically produce relatively similar outcomes” (APA, 2013a, p. 321; also see APA 2013b, Campbell et al., 2013).</a:t>
            </a:r>
          </a:p>
          <a:p>
            <a:endParaRPr lang="en-US" dirty="0"/>
          </a:p>
        </p:txBody>
      </p:sp>
    </p:spTree>
    <p:extLst>
      <p:ext uri="{BB962C8B-B14F-4D97-AF65-F5344CB8AC3E}">
        <p14:creationId xmlns:p14="http://schemas.microsoft.com/office/powerpoint/2010/main" val="23393366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fontScale="92500" lnSpcReduction="10000"/>
          </a:bodyPr>
          <a:lstStyle/>
          <a:p>
            <a:r>
              <a:rPr lang="en-US" dirty="0"/>
              <a:t>The title of this article is “Discredited Psychological Treatments and Tests: A Delphi Poll.”</a:t>
            </a:r>
          </a:p>
          <a:p>
            <a:r>
              <a:rPr lang="en-US" dirty="0"/>
              <a:t>The authors selected a panel of 100 out of 290 doctoral-level mental health professionals: who were described as “experts” to rate a long list of psychological approaches 59 treatments and 30 assessment techniques (that included sand tray therapy, dream analysis, etc.) and “Treatments for mental disorders resulting from Satanic ritual abuse” (p. 518). </a:t>
            </a:r>
          </a:p>
          <a:p>
            <a:r>
              <a:rPr lang="en-US" dirty="0"/>
              <a:t>On a 1-5 Likert scale (represented as 1 </a:t>
            </a:r>
            <a:r>
              <a:rPr lang="en-US" i="1" dirty="0"/>
              <a:t>not at all discredited, </a:t>
            </a:r>
            <a:r>
              <a:rPr lang="en-US" dirty="0"/>
              <a:t>2  </a:t>
            </a:r>
            <a:r>
              <a:rPr lang="en-US" i="1" dirty="0"/>
              <a:t>unlikely discredited, </a:t>
            </a:r>
            <a:r>
              <a:rPr lang="en-US" dirty="0"/>
              <a:t>3  </a:t>
            </a:r>
            <a:r>
              <a:rPr lang="en-US" i="1" dirty="0"/>
              <a:t>possibly discredited, </a:t>
            </a:r>
            <a:r>
              <a:rPr lang="en-US" dirty="0"/>
              <a:t>4  </a:t>
            </a:r>
            <a:r>
              <a:rPr lang="en-US" i="1" dirty="0"/>
              <a:t>probably discredited, </a:t>
            </a:r>
            <a:r>
              <a:rPr lang="en-US" dirty="0"/>
              <a:t>5  </a:t>
            </a:r>
            <a:r>
              <a:rPr lang="en-US" i="1" dirty="0"/>
              <a:t>certainly discredited) the </a:t>
            </a:r>
            <a:r>
              <a:rPr lang="en-US" dirty="0"/>
              <a:t>SRA question was rate as 3.98 the first round and 4.28 the second round</a:t>
            </a:r>
            <a:r>
              <a:rPr lang="en-US" i="1" dirty="0"/>
              <a:t>.</a:t>
            </a:r>
            <a:endParaRPr lang="en-US" dirty="0"/>
          </a:p>
        </p:txBody>
      </p:sp>
    </p:spTree>
    <p:extLst>
      <p:ext uri="{BB962C8B-B14F-4D97-AF65-F5344CB8AC3E}">
        <p14:creationId xmlns:p14="http://schemas.microsoft.com/office/powerpoint/2010/main" val="13501937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Norcross, </a:t>
            </a:r>
            <a:r>
              <a:rPr lang="en-US" dirty="0" err="1">
                <a:solidFill>
                  <a:schemeClr val="tx1"/>
                </a:solidFill>
              </a:rPr>
              <a:t>Koocher</a:t>
            </a:r>
            <a:r>
              <a:rPr lang="en-US" dirty="0">
                <a:solidFill>
                  <a:schemeClr val="tx1"/>
                </a:solidFill>
              </a:rPr>
              <a:t> &amp; Garofalo (2006)</a:t>
            </a: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lnSpcReduction="10000"/>
          </a:bodyPr>
          <a:lstStyle/>
          <a:p>
            <a:r>
              <a:rPr lang="en-US" dirty="0"/>
              <a:t>Strengths: The panel consisted of potentially well-educated MH professionals.</a:t>
            </a:r>
          </a:p>
          <a:p>
            <a:r>
              <a:rPr lang="en-US" dirty="0"/>
              <a:t>Weaknesses: I reviewed the names of the experts on the panel and saw no one I recognized as having expertise in dissociative disorders or RA. The panel was likely biased, no other research was cited that was remotely associated with RA other than one article by a well-known FMS apologist. That article criticized treatment for DID as being inherently dangerous. It is not clear why an Adelphi method was used. If people are indeed suggestible as is proposed by the </a:t>
            </a:r>
            <a:r>
              <a:rPr lang="en-US" dirty="0" err="1"/>
              <a:t>sociocognitive</a:t>
            </a:r>
            <a:r>
              <a:rPr lang="en-US" dirty="0"/>
              <a:t> model this method would seem inappropriate do to its overt use of suggestion.</a:t>
            </a:r>
          </a:p>
        </p:txBody>
      </p:sp>
    </p:spTree>
    <p:extLst>
      <p:ext uri="{BB962C8B-B14F-4D97-AF65-F5344CB8AC3E}">
        <p14:creationId xmlns:p14="http://schemas.microsoft.com/office/powerpoint/2010/main" val="13568306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22739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a:t>
            </a:r>
            <a:r>
              <a:rPr lang="en-US" dirty="0" err="1">
                <a:solidFill>
                  <a:schemeClr val="tx1"/>
                </a:solidFill>
              </a:rPr>
              <a:t>Karriker</a:t>
            </a:r>
            <a:r>
              <a:rPr lang="en-US" dirty="0">
                <a:solidFill>
                  <a:schemeClr val="tx1"/>
                </a:solidFill>
              </a:rPr>
              <a:t>, </a:t>
            </a:r>
            <a:r>
              <a:rPr lang="en-US" dirty="0" err="1">
                <a:solidFill>
                  <a:schemeClr val="tx1"/>
                </a:solidFill>
              </a:rPr>
              <a:t>Overkamp</a:t>
            </a:r>
            <a:r>
              <a:rPr lang="en-US" dirty="0">
                <a:solidFill>
                  <a:schemeClr val="tx1"/>
                </a:solidFill>
              </a:rPr>
              <a:t> &amp; </a:t>
            </a:r>
            <a:r>
              <a:rPr lang="en-US" dirty="0" err="1">
                <a:solidFill>
                  <a:schemeClr val="tx1"/>
                </a:solidFill>
              </a:rPr>
              <a:t>Rutz</a:t>
            </a:r>
            <a:r>
              <a:rPr lang="en-US" dirty="0">
                <a:solidFill>
                  <a:schemeClr val="tx1"/>
                </a:solidFill>
              </a:rPr>
              <a:t> (2008); </a:t>
            </a:r>
            <a:r>
              <a:rPr lang="en-US" dirty="0" err="1">
                <a:solidFill>
                  <a:schemeClr val="tx1"/>
                </a:solidFill>
              </a:rPr>
              <a:t>Rutz</a:t>
            </a:r>
            <a:r>
              <a:rPr lang="en-US" dirty="0">
                <a:solidFill>
                  <a:schemeClr val="tx1"/>
                </a:solidFill>
              </a:rPr>
              <a:t>, Becker, </a:t>
            </a:r>
            <a:r>
              <a:rPr lang="en-US" dirty="0" err="1">
                <a:solidFill>
                  <a:schemeClr val="tx1"/>
                </a:solidFill>
              </a:rPr>
              <a:t>Overkamp</a:t>
            </a:r>
            <a:r>
              <a:rPr lang="en-US" dirty="0">
                <a:solidFill>
                  <a:schemeClr val="tx1"/>
                </a:solidFill>
              </a:rPr>
              <a:t>, &amp; </a:t>
            </a:r>
            <a:r>
              <a:rPr lang="en-US" dirty="0" err="1">
                <a:solidFill>
                  <a:schemeClr val="tx1"/>
                </a:solidFill>
              </a:rPr>
              <a:t>Karriker</a:t>
            </a:r>
            <a:r>
              <a:rPr lang="en-US" dirty="0">
                <a:solidFill>
                  <a:schemeClr val="tx1"/>
                </a:solidFill>
              </a:rPr>
              <a:t> (2008), and Becker, </a:t>
            </a:r>
            <a:r>
              <a:rPr lang="en-US" dirty="0" err="1">
                <a:solidFill>
                  <a:schemeClr val="tx1"/>
                </a:solidFill>
              </a:rPr>
              <a:t>Karriker</a:t>
            </a:r>
            <a:r>
              <a:rPr lang="en-US" dirty="0">
                <a:solidFill>
                  <a:schemeClr val="tx1"/>
                </a:solidFill>
              </a:rPr>
              <a:t>, </a:t>
            </a:r>
            <a:r>
              <a:rPr lang="en-US" dirty="0" err="1">
                <a:solidFill>
                  <a:schemeClr val="tx1"/>
                </a:solidFill>
              </a:rPr>
              <a:t>Rutz</a:t>
            </a:r>
            <a:r>
              <a:rPr lang="en-US" dirty="0">
                <a:solidFill>
                  <a:schemeClr val="tx1"/>
                </a:solidFill>
              </a:rPr>
              <a:t> &amp; </a:t>
            </a:r>
            <a:r>
              <a:rPr lang="en-US" dirty="0" err="1">
                <a:solidFill>
                  <a:schemeClr val="tx1"/>
                </a:solidFill>
              </a:rPr>
              <a:t>Overkamp</a:t>
            </a:r>
            <a:r>
              <a:rPr lang="en-US" dirty="0">
                <a:solidFill>
                  <a:schemeClr val="tx1"/>
                </a:solidFill>
              </a:rPr>
              <a:t>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endParaRPr lang="en-US" dirty="0"/>
          </a:p>
          <a:p>
            <a:pPr marL="0" indent="0">
              <a:buNone/>
            </a:pPr>
            <a:endParaRPr lang="en-US" sz="3200" dirty="0"/>
          </a:p>
          <a:p>
            <a:r>
              <a:rPr lang="en-US" sz="3200" dirty="0"/>
              <a:t>Developed the Extreme Abuse Survey (EAS) and collected data online.</a:t>
            </a:r>
          </a:p>
        </p:txBody>
      </p:sp>
    </p:spTree>
    <p:extLst>
      <p:ext uri="{BB962C8B-B14F-4D97-AF65-F5344CB8AC3E}">
        <p14:creationId xmlns:p14="http://schemas.microsoft.com/office/powerpoint/2010/main" val="1068599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22739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39353" y="2442411"/>
            <a:ext cx="8065294" cy="3766185"/>
          </a:xfrm>
        </p:spPr>
        <p:txBody>
          <a:bodyPr>
            <a:normAutofit fontScale="85000" lnSpcReduction="20000"/>
          </a:bodyPr>
          <a:lstStyle/>
          <a:p>
            <a:endParaRPr lang="en-US" dirty="0"/>
          </a:p>
          <a:p>
            <a:r>
              <a:rPr lang="en-US" sz="3200" dirty="0"/>
              <a:t>An international study of helping professionals was conducted by Becker, </a:t>
            </a:r>
            <a:r>
              <a:rPr lang="en-US" sz="3200" dirty="0" err="1"/>
              <a:t>Karriker</a:t>
            </a:r>
            <a:r>
              <a:rPr lang="en-US" sz="3200" dirty="0"/>
              <a:t>, </a:t>
            </a:r>
            <a:r>
              <a:rPr lang="en-US" sz="3200" dirty="0" err="1"/>
              <a:t>Overkamp</a:t>
            </a:r>
            <a:r>
              <a:rPr lang="en-US" sz="3200" dirty="0"/>
              <a:t>, and </a:t>
            </a:r>
            <a:r>
              <a:rPr lang="en-US" sz="3200" dirty="0" err="1"/>
              <a:t>Rutz</a:t>
            </a:r>
            <a:r>
              <a:rPr lang="en-US" sz="3200" dirty="0"/>
              <a:t> (2008) and Becker, </a:t>
            </a:r>
            <a:r>
              <a:rPr lang="en-US" sz="3200" dirty="0" err="1"/>
              <a:t>Karriker</a:t>
            </a:r>
            <a:r>
              <a:rPr lang="en-US" sz="3200" dirty="0"/>
              <a:t>, </a:t>
            </a:r>
            <a:r>
              <a:rPr lang="en-US" sz="3200" dirty="0" err="1"/>
              <a:t>Rutz</a:t>
            </a:r>
            <a:r>
              <a:rPr lang="en-US" sz="3200" dirty="0"/>
              <a:t>, and </a:t>
            </a:r>
            <a:r>
              <a:rPr lang="en-US" sz="3200" dirty="0" err="1"/>
              <a:t>Overkamp</a:t>
            </a:r>
            <a:r>
              <a:rPr lang="en-US" sz="3200" dirty="0"/>
              <a:t> (2013) and is part of their Extreme Abuse Survey (EAS) research series (http://extreme-abuse-survey.net/). The Professional Extreme Abuse Survey (P-EAS) is an online questionnaire with 215 questions (and 53 optional ones) that was available from April 1 to June 30, 2007. Four hundred fifty-one (451) helping professionals from 20 different countries responded to at least one of the questions. </a:t>
            </a:r>
          </a:p>
          <a:p>
            <a:endParaRPr lang="en-US" sz="3200" dirty="0"/>
          </a:p>
        </p:txBody>
      </p:sp>
    </p:spTree>
    <p:extLst>
      <p:ext uri="{BB962C8B-B14F-4D97-AF65-F5344CB8AC3E}">
        <p14:creationId xmlns:p14="http://schemas.microsoft.com/office/powerpoint/2010/main" val="7386417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22739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39353" y="2442411"/>
            <a:ext cx="8065294" cy="3766185"/>
          </a:xfrm>
        </p:spPr>
        <p:txBody>
          <a:bodyPr>
            <a:normAutofit/>
          </a:bodyPr>
          <a:lstStyle/>
          <a:p>
            <a:endParaRPr lang="en-US" dirty="0"/>
          </a:p>
          <a:p>
            <a:r>
              <a:rPr lang="en-US" sz="3200" dirty="0"/>
              <a:t>This survey shows that 86% of helping professionals who have worked with at least one extreme abuse survivor report having in their caseload at least one survivor of SRA. </a:t>
            </a:r>
          </a:p>
        </p:txBody>
      </p:sp>
    </p:spTree>
    <p:extLst>
      <p:ext uri="{BB962C8B-B14F-4D97-AF65-F5344CB8AC3E}">
        <p14:creationId xmlns:p14="http://schemas.microsoft.com/office/powerpoint/2010/main" val="365868295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467853"/>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39353" y="1888959"/>
            <a:ext cx="8065294" cy="4319638"/>
          </a:xfrm>
        </p:spPr>
        <p:txBody>
          <a:bodyPr>
            <a:normAutofit fontScale="92500" lnSpcReduction="10000"/>
          </a:bodyPr>
          <a:lstStyle/>
          <a:p>
            <a:endParaRPr lang="en-US" dirty="0"/>
          </a:p>
          <a:p>
            <a:r>
              <a:rPr lang="en-US" sz="3200" dirty="0"/>
              <a:t>Some of their other findings are as follows: 61% saw clients who reported ritual abuse by clergy, 85% said the majority of adult ritual abuse/mind control (RA/MC) survivors with whom they worked were diagnosed with DID, 63% said that they always take a neutral stance regarding the truth of an adult survivor’s memories of RA/MC, 65% said that some of their clients’ reports of RA/MC were based on continuous, rather than dissociated, memories. </a:t>
            </a:r>
          </a:p>
        </p:txBody>
      </p:sp>
    </p:spTree>
    <p:extLst>
      <p:ext uri="{BB962C8B-B14F-4D97-AF65-F5344CB8AC3E}">
        <p14:creationId xmlns:p14="http://schemas.microsoft.com/office/powerpoint/2010/main" val="5932873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467853"/>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Becker et al. (2008); </a:t>
            </a:r>
            <a:r>
              <a:rPr lang="en-US" dirty="0" err="1">
                <a:solidFill>
                  <a:schemeClr val="tx1"/>
                </a:solidFill>
              </a:rPr>
              <a:t>Rutz</a:t>
            </a:r>
            <a:r>
              <a:rPr lang="en-US" dirty="0">
                <a:solidFill>
                  <a:schemeClr val="tx1"/>
                </a:solidFill>
              </a:rPr>
              <a:t> et al.(2008), and Becker et al.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a:xfrm>
            <a:off x="539353" y="1888959"/>
            <a:ext cx="8065294" cy="4319638"/>
          </a:xfrm>
        </p:spPr>
        <p:txBody>
          <a:bodyPr>
            <a:normAutofit fontScale="92500" lnSpcReduction="10000"/>
          </a:bodyPr>
          <a:lstStyle/>
          <a:p>
            <a:endParaRPr lang="en-US" dirty="0"/>
          </a:p>
          <a:p>
            <a:r>
              <a:rPr lang="en-US" sz="3200" dirty="0"/>
              <a:t>Regarding belief in their clients’ stories, 3% of the helpers do not believe any of their clients who report RA/MC experienced ritual abuse, the rest reported belief in varying degrees concordant with the previous findings of Andrews et al. (1995) and Ost et al. (2013). There was a similar pattern where 5% did not believe any of their clients who report RA/MC experienced MC and the rest of the respondents indicated belief in varying degrees.</a:t>
            </a:r>
          </a:p>
          <a:p>
            <a:r>
              <a:rPr lang="en-US" sz="3200" dirty="0">
                <a:solidFill>
                  <a:schemeClr val="tx1"/>
                </a:solidFill>
              </a:rPr>
              <a:t>(Cited in Noblitt &amp; Noblitt, 2014, p. 56)</a:t>
            </a:r>
          </a:p>
          <a:p>
            <a:endParaRPr lang="en-US" sz="3200" dirty="0"/>
          </a:p>
        </p:txBody>
      </p:sp>
    </p:spTree>
    <p:extLst>
      <p:ext uri="{BB962C8B-B14F-4D97-AF65-F5344CB8AC3E}">
        <p14:creationId xmlns:p14="http://schemas.microsoft.com/office/powerpoint/2010/main" val="194023999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Ost, Wright, Easton, Hope &amp; French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fontScale="92500" lnSpcReduction="10000"/>
          </a:bodyPr>
          <a:lstStyle/>
          <a:p>
            <a:r>
              <a:rPr lang="en-US" dirty="0"/>
              <a:t>Ost, Wright, Easton, Hope, and French (2013) collected responses to an online survey of 183 chartered clinical psychologists and 119 hypnotherapists. Among the chartered clinical psychologists, 37.9% indicated that they had seen one or more cases of individuals with satanic or ritualistic abuse. The researchers found that 24.5% of the hypnotherapists had seen one or more satanic/ritual abuse cases. Along the lines of the Andrews et al. (1995) study they asked, “Are reports of Satanic/ritualistic abuse essentially accurate?” Among the chartered clinical psychologists, 1.6% responded never, 11.5% rarely, 27.3% sometimes, 29.5% usually, and 2.7% always. The hypnotherapists answered 10.1% never, 15.1% rarely, 21.0% sometimes, 12.6% usually, and 5.0% always.</a:t>
            </a:r>
          </a:p>
          <a:p>
            <a:r>
              <a:rPr lang="en-US" dirty="0">
                <a:solidFill>
                  <a:schemeClr val="tx1"/>
                </a:solidFill>
              </a:rPr>
              <a:t>(Cited in Noblitt &amp; Noblitt, 2014, p. 55)</a:t>
            </a:r>
          </a:p>
          <a:p>
            <a:endParaRPr lang="en-US" dirty="0"/>
          </a:p>
          <a:p>
            <a:endParaRPr lang="en-US" dirty="0"/>
          </a:p>
        </p:txBody>
      </p:sp>
    </p:spTree>
    <p:extLst>
      <p:ext uri="{BB962C8B-B14F-4D97-AF65-F5344CB8AC3E}">
        <p14:creationId xmlns:p14="http://schemas.microsoft.com/office/powerpoint/2010/main" val="348634456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xfrm>
            <a:off x="492919" y="168442"/>
            <a:ext cx="8079581" cy="1359569"/>
          </a:xfrm>
          <a:solidFill>
            <a:schemeClr val="accent1">
              <a:lumMod val="40000"/>
              <a:lumOff val="60000"/>
            </a:schemeClr>
          </a:solidFill>
        </p:spPr>
        <p:txBody>
          <a:bodyPr>
            <a:normAutofit fontScale="90000"/>
          </a:bodyPr>
          <a:lstStyle/>
          <a:p>
            <a:br>
              <a:rPr lang="en-US" dirty="0">
                <a:solidFill>
                  <a:schemeClr val="tx1"/>
                </a:solidFill>
              </a:rPr>
            </a:br>
            <a:r>
              <a:rPr lang="en-US" dirty="0">
                <a:solidFill>
                  <a:schemeClr val="tx1"/>
                </a:solidFill>
              </a:rPr>
              <a:t>Ost, Wright, Easton, Hope &amp; French (2013)</a:t>
            </a: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normAutofit/>
          </a:bodyPr>
          <a:lstStyle/>
          <a:p>
            <a:r>
              <a:rPr lang="en-US" dirty="0"/>
              <a:t>Strength: In spite of their bias, the authors produced data that were more consistent with the other studies.</a:t>
            </a:r>
          </a:p>
          <a:p>
            <a:endParaRPr lang="en-US" dirty="0"/>
          </a:p>
        </p:txBody>
      </p:sp>
    </p:spTree>
    <p:extLst>
      <p:ext uri="{BB962C8B-B14F-4D97-AF65-F5344CB8AC3E}">
        <p14:creationId xmlns:p14="http://schemas.microsoft.com/office/powerpoint/2010/main" val="5574637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55AE3-C5BD-467B-BF47-2CF7D15D03AE}"/>
              </a:ext>
            </a:extLst>
          </p:cNvPr>
          <p:cNvSpPr>
            <a:spLocks noGrp="1"/>
          </p:cNvSpPr>
          <p:nvPr>
            <p:ph type="title"/>
          </p:nvPr>
        </p:nvSpPr>
        <p:spPr/>
        <p:txBody>
          <a:bodyPr/>
          <a:lstStyle/>
          <a:p>
            <a:r>
              <a:rPr lang="en-US" sz="4800">
                <a:solidFill>
                  <a:srgbClr val="000000"/>
                </a:solidFill>
                <a:effectLst/>
                <a:latin typeface="Arial" panose="020B0604020202020204" pitchFamily="34" charset="0"/>
                <a:ea typeface="Calibri" panose="020F0502020204030204" pitchFamily="34" charset="0"/>
              </a:rPr>
              <a:t>Dissociation of identity (DI)</a:t>
            </a:r>
            <a:endParaRPr lang="en-US" dirty="0"/>
          </a:p>
        </p:txBody>
      </p:sp>
      <p:sp>
        <p:nvSpPr>
          <p:cNvPr id="3" name="Content Placeholder 2">
            <a:extLst>
              <a:ext uri="{FF2B5EF4-FFF2-40B4-BE49-F238E27FC236}">
                <a16:creationId xmlns:a16="http://schemas.microsoft.com/office/drawing/2014/main" id="{BA6B2CBE-7B4E-43D8-8E09-5B1AAC1AF114}"/>
              </a:ext>
            </a:extLst>
          </p:cNvPr>
          <p:cNvSpPr>
            <a:spLocks noGrp="1"/>
          </p:cNvSpPr>
          <p:nvPr>
            <p:ph idx="1"/>
          </p:nvPr>
        </p:nvSpPr>
        <p:spPr/>
        <p:txBody>
          <a:bodyPr>
            <a:normAutofit/>
          </a:bodyPr>
          <a:lstStyle/>
          <a:p>
            <a:r>
              <a:rPr lang="en-US" dirty="0">
                <a:solidFill>
                  <a:srgbClr val="000000"/>
                </a:solidFill>
                <a:effectLst/>
                <a:latin typeface="Arial" panose="020B0604020202020204" pitchFamily="34" charset="0"/>
                <a:ea typeface="Calibri" panose="020F0502020204030204" pitchFamily="34" charset="0"/>
              </a:rPr>
              <a:t>This presentation will review the empirical literature related to the credibility of </a:t>
            </a:r>
            <a:r>
              <a:rPr lang="en-US" dirty="0">
                <a:solidFill>
                  <a:srgbClr val="000000"/>
                </a:solidFill>
                <a:latin typeface="Arial" panose="020B0604020202020204" pitchFamily="34" charset="0"/>
                <a:ea typeface="Calibri" panose="020F0502020204030204" pitchFamily="34" charset="0"/>
              </a:rPr>
              <a:t>such</a:t>
            </a:r>
            <a:r>
              <a:rPr lang="en-US" dirty="0">
                <a:solidFill>
                  <a:srgbClr val="000000"/>
                </a:solidFill>
                <a:effectLst/>
                <a:latin typeface="Arial" panose="020B0604020202020204" pitchFamily="34" charset="0"/>
                <a:ea typeface="Calibri" panose="020F0502020204030204" pitchFamily="34" charset="0"/>
              </a:rPr>
              <a:t> allegations and provide a clinical methodology for the evaluation and treatment of survivors with behaviors that may be the result of circumscribed traumatic training.</a:t>
            </a:r>
          </a:p>
          <a:p>
            <a:r>
              <a:rPr lang="en-US" dirty="0">
                <a:solidFill>
                  <a:srgbClr val="000000"/>
                </a:solidFill>
                <a:latin typeface="Arial" panose="020B0604020202020204" pitchFamily="34" charset="0"/>
                <a:ea typeface="Calibri" panose="020F0502020204030204" pitchFamily="34" charset="0"/>
              </a:rPr>
              <a:t>Such abuse experiences are often reported by extreme abuse (EA) survivors.</a:t>
            </a:r>
            <a:br>
              <a:rPr lang="en-US" sz="1800" dirty="0">
                <a:solidFill>
                  <a:srgbClr val="000000"/>
                </a:solidFill>
                <a:effectLst/>
                <a:latin typeface="Arial" panose="020B0604020202020204" pitchFamily="34" charset="0"/>
                <a:ea typeface="Calibri" panose="020F0502020204030204" pitchFamily="34" charset="0"/>
              </a:rPr>
            </a:br>
            <a:endParaRPr lang="en-US" dirty="0"/>
          </a:p>
        </p:txBody>
      </p:sp>
    </p:spTree>
    <p:extLst>
      <p:ext uri="{BB962C8B-B14F-4D97-AF65-F5344CB8AC3E}">
        <p14:creationId xmlns:p14="http://schemas.microsoft.com/office/powerpoint/2010/main" val="46465295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377F4-0BDD-4028-8942-B9F3C91A6D7A}"/>
              </a:ext>
            </a:extLst>
          </p:cNvPr>
          <p:cNvSpPr>
            <a:spLocks noGrp="1"/>
          </p:cNvSpPr>
          <p:nvPr>
            <p:ph type="title"/>
          </p:nvPr>
        </p:nvSpPr>
        <p:spPr>
          <a:solidFill>
            <a:schemeClr val="accent1">
              <a:lumMod val="40000"/>
              <a:lumOff val="60000"/>
            </a:schemeClr>
          </a:solidFill>
        </p:spPr>
        <p:txBody>
          <a:bodyPr>
            <a:normAutofit fontScale="90000"/>
          </a:bodyPr>
          <a:lstStyle/>
          <a:p>
            <a:br>
              <a:rPr lang="en-US" dirty="0">
                <a:solidFill>
                  <a:schemeClr val="tx1"/>
                </a:solidFill>
              </a:rPr>
            </a:br>
            <a:br>
              <a:rPr lang="en-US" dirty="0">
                <a:solidFill>
                  <a:schemeClr val="tx1"/>
                </a:solidFill>
              </a:rPr>
            </a:br>
            <a:br>
              <a:rPr lang="en-US" dirty="0">
                <a:solidFill>
                  <a:schemeClr val="tx1"/>
                </a:solidFill>
              </a:rPr>
            </a:br>
            <a:r>
              <a:rPr lang="en-US" b="1" dirty="0">
                <a:solidFill>
                  <a:schemeClr val="tx1"/>
                </a:solidFill>
              </a:rPr>
              <a:t>Critical review of the empirical studies and their outcomes</a:t>
            </a:r>
            <a:br>
              <a:rPr lang="en-US" dirty="0"/>
            </a:br>
            <a:br>
              <a:rPr lang="en-US" dirty="0"/>
            </a:br>
            <a:br>
              <a:rPr lang="en-US" dirty="0"/>
            </a:br>
            <a:endParaRPr lang="en-US" dirty="0"/>
          </a:p>
        </p:txBody>
      </p:sp>
      <p:sp>
        <p:nvSpPr>
          <p:cNvPr id="3" name="Content Placeholder 2">
            <a:extLst>
              <a:ext uri="{FF2B5EF4-FFF2-40B4-BE49-F238E27FC236}">
                <a16:creationId xmlns:a16="http://schemas.microsoft.com/office/drawing/2014/main" id="{0EFB6DC5-987A-4339-AB95-0219E5226D21}"/>
              </a:ext>
            </a:extLst>
          </p:cNvPr>
          <p:cNvSpPr>
            <a:spLocks noGrp="1"/>
          </p:cNvSpPr>
          <p:nvPr>
            <p:ph idx="1"/>
          </p:nvPr>
        </p:nvSpPr>
        <p:spPr/>
        <p:txBody>
          <a:bodyPr/>
          <a:lstStyle/>
          <a:p>
            <a:pPr marL="0" indent="0">
              <a:buNone/>
            </a:pPr>
            <a:r>
              <a:rPr lang="en-US" dirty="0">
                <a:solidFill>
                  <a:schemeClr val="tx1"/>
                </a:solidFill>
              </a:rPr>
              <a:t>Empirical data can aid in understanding the credibility of RA survivors’ narratives in the community of MH providers.</a:t>
            </a:r>
          </a:p>
          <a:p>
            <a:pPr marL="0" indent="0">
              <a:buNone/>
            </a:pPr>
            <a:r>
              <a:rPr lang="en-US" dirty="0">
                <a:solidFill>
                  <a:schemeClr val="tx1"/>
                </a:solidFill>
              </a:rPr>
              <a:t>This data may help us determine the “community standard.”</a:t>
            </a:r>
            <a:endParaRPr lang="en-US" dirty="0"/>
          </a:p>
          <a:p>
            <a:endParaRPr lang="en-US" dirty="0"/>
          </a:p>
        </p:txBody>
      </p:sp>
    </p:spTree>
    <p:extLst>
      <p:ext uri="{BB962C8B-B14F-4D97-AF65-F5344CB8AC3E}">
        <p14:creationId xmlns:p14="http://schemas.microsoft.com/office/powerpoint/2010/main" val="388311125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B5A7B7-1FD7-45AC-B265-826A9BD19E5D}"/>
              </a:ext>
            </a:extLst>
          </p:cNvPr>
          <p:cNvSpPr>
            <a:spLocks noGrp="1"/>
          </p:cNvSpPr>
          <p:nvPr>
            <p:ph type="title"/>
          </p:nvPr>
        </p:nvSpPr>
        <p:spPr/>
        <p:txBody>
          <a:bodyPr/>
          <a:lstStyle/>
          <a:p>
            <a:pPr algn="ctr"/>
            <a:r>
              <a:rPr lang="en-US" dirty="0">
                <a:solidFill>
                  <a:schemeClr val="tx1"/>
                </a:solidFill>
              </a:rPr>
              <a:t>Clinical Method</a:t>
            </a:r>
          </a:p>
        </p:txBody>
      </p:sp>
      <p:sp>
        <p:nvSpPr>
          <p:cNvPr id="3" name="Content Placeholder 2">
            <a:extLst>
              <a:ext uri="{FF2B5EF4-FFF2-40B4-BE49-F238E27FC236}">
                <a16:creationId xmlns:a16="http://schemas.microsoft.com/office/drawing/2014/main" id="{912ABAE6-DF62-46F3-959A-142908A34B79}"/>
              </a:ext>
            </a:extLst>
          </p:cNvPr>
          <p:cNvSpPr>
            <a:spLocks noGrp="1"/>
          </p:cNvSpPr>
          <p:nvPr>
            <p:ph idx="1"/>
          </p:nvPr>
        </p:nvSpPr>
        <p:spPr>
          <a:xfrm>
            <a:off x="507206" y="1993393"/>
            <a:ext cx="8065294" cy="4491813"/>
          </a:xfrm>
        </p:spPr>
        <p:txBody>
          <a:bodyPr>
            <a:normAutofit lnSpcReduction="10000"/>
          </a:bodyPr>
          <a:lstStyle/>
          <a:p>
            <a:pPr>
              <a:buFont typeface="Arial" panose="020B0604020202020204" pitchFamily="34" charset="0"/>
              <a:buChar char="•"/>
            </a:pPr>
            <a:r>
              <a:rPr lang="en-US" dirty="0"/>
              <a:t>Be ethical</a:t>
            </a:r>
          </a:p>
          <a:p>
            <a:pPr lvl="1">
              <a:buFont typeface="Arial" panose="020B0604020202020204" pitchFamily="34" charset="0"/>
              <a:buChar char="•"/>
            </a:pPr>
            <a:r>
              <a:rPr lang="en-US" dirty="0"/>
              <a:t>Institutional ethics</a:t>
            </a:r>
          </a:p>
          <a:p>
            <a:pPr lvl="1">
              <a:buFont typeface="Arial" panose="020B0604020202020204" pitchFamily="34" charset="0"/>
              <a:buChar char="•"/>
            </a:pPr>
            <a:r>
              <a:rPr lang="en-US" dirty="0"/>
              <a:t>Personal ethics</a:t>
            </a:r>
          </a:p>
          <a:p>
            <a:pPr>
              <a:buFont typeface="Arial" panose="020B0604020202020204" pitchFamily="34" charset="0"/>
              <a:buChar char="•"/>
            </a:pPr>
            <a:r>
              <a:rPr lang="en-US" dirty="0"/>
              <a:t>Be competent</a:t>
            </a:r>
          </a:p>
          <a:p>
            <a:pPr>
              <a:buFont typeface="Arial" panose="020B0604020202020204" pitchFamily="34" charset="0"/>
              <a:buChar char="•"/>
            </a:pPr>
            <a:r>
              <a:rPr lang="en-US" dirty="0"/>
              <a:t>Be humble and respectful</a:t>
            </a:r>
          </a:p>
          <a:p>
            <a:pPr>
              <a:buFont typeface="Arial" panose="020B0604020202020204" pitchFamily="34" charset="0"/>
              <a:buChar char="•"/>
            </a:pPr>
            <a:r>
              <a:rPr lang="en-US" dirty="0"/>
              <a:t>Develop effective therapeutic alliances</a:t>
            </a:r>
          </a:p>
          <a:p>
            <a:pPr>
              <a:buFont typeface="Arial" panose="020B0604020202020204" pitchFamily="34" charset="0"/>
              <a:buChar char="•"/>
            </a:pPr>
            <a:r>
              <a:rPr lang="en-US" dirty="0"/>
              <a:t>Consider your clients’ unique identities and needs</a:t>
            </a:r>
          </a:p>
          <a:p>
            <a:pPr>
              <a:buFont typeface="Arial" panose="020B0604020202020204" pitchFamily="34" charset="0"/>
              <a:buChar char="•"/>
            </a:pPr>
            <a:r>
              <a:rPr lang="en-US" dirty="0"/>
              <a:t>Use caution with potentially suggestive methods</a:t>
            </a:r>
          </a:p>
          <a:p>
            <a:pPr>
              <a:buFont typeface="Arial" panose="020B0604020202020204" pitchFamily="34" charset="0"/>
              <a:buChar char="•"/>
            </a:pPr>
            <a:r>
              <a:rPr lang="en-US" dirty="0"/>
              <a:t>Be flexible. Be open to entertaining alternate perspectives.</a:t>
            </a:r>
          </a:p>
          <a:p>
            <a:pPr>
              <a:buFont typeface="Arial" panose="020B0604020202020204" pitchFamily="34" charset="0"/>
              <a:buChar char="•"/>
            </a:pPr>
            <a:r>
              <a:rPr lang="en-US" dirty="0"/>
              <a:t>Be carefully observant</a:t>
            </a:r>
          </a:p>
          <a:p>
            <a:endParaRPr lang="en-US" dirty="0"/>
          </a:p>
        </p:txBody>
      </p:sp>
    </p:spTree>
    <p:extLst>
      <p:ext uri="{BB962C8B-B14F-4D97-AF65-F5344CB8AC3E}">
        <p14:creationId xmlns:p14="http://schemas.microsoft.com/office/powerpoint/2010/main" val="346357570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2313A-A063-4231-B2B6-261BC9642B68}"/>
              </a:ext>
            </a:extLst>
          </p:cNvPr>
          <p:cNvSpPr>
            <a:spLocks noGrp="1"/>
          </p:cNvSpPr>
          <p:nvPr>
            <p:ph type="title"/>
          </p:nvPr>
        </p:nvSpPr>
        <p:spPr/>
        <p:txBody>
          <a:bodyPr/>
          <a:lstStyle/>
          <a:p>
            <a:pPr algn="ctr"/>
            <a:r>
              <a:rPr lang="en-US" dirty="0">
                <a:solidFill>
                  <a:schemeClr val="tx1"/>
                </a:solidFill>
              </a:rPr>
              <a:t>Informed Consent</a:t>
            </a:r>
          </a:p>
        </p:txBody>
      </p:sp>
      <p:sp>
        <p:nvSpPr>
          <p:cNvPr id="3" name="Content Placeholder 2">
            <a:extLst>
              <a:ext uri="{FF2B5EF4-FFF2-40B4-BE49-F238E27FC236}">
                <a16:creationId xmlns:a16="http://schemas.microsoft.com/office/drawing/2014/main" id="{BBE3FD50-D9B7-4D5D-B087-3B378B378335}"/>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4470353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BC2C6-08D5-4A1F-A34E-D75B7E535E89}"/>
              </a:ext>
            </a:extLst>
          </p:cNvPr>
          <p:cNvSpPr>
            <a:spLocks noGrp="1"/>
          </p:cNvSpPr>
          <p:nvPr>
            <p:ph type="title"/>
          </p:nvPr>
        </p:nvSpPr>
        <p:spPr/>
        <p:txBody>
          <a:bodyPr/>
          <a:lstStyle/>
          <a:p>
            <a:pPr algn="ctr"/>
            <a:r>
              <a:rPr lang="en-US" dirty="0">
                <a:solidFill>
                  <a:schemeClr val="tx1"/>
                </a:solidFill>
              </a:rPr>
              <a:t>Psychological Assessment</a:t>
            </a:r>
          </a:p>
        </p:txBody>
      </p:sp>
      <p:sp>
        <p:nvSpPr>
          <p:cNvPr id="3" name="Content Placeholder 2">
            <a:extLst>
              <a:ext uri="{FF2B5EF4-FFF2-40B4-BE49-F238E27FC236}">
                <a16:creationId xmlns:a16="http://schemas.microsoft.com/office/drawing/2014/main" id="{403149E7-8FA5-46E1-9DE7-A0974B04F10E}"/>
              </a:ext>
            </a:extLst>
          </p:cNvPr>
          <p:cNvSpPr>
            <a:spLocks noGrp="1"/>
          </p:cNvSpPr>
          <p:nvPr>
            <p:ph idx="1"/>
          </p:nvPr>
        </p:nvSpPr>
        <p:spPr/>
        <p:txBody>
          <a:bodyPr/>
          <a:lstStyle/>
          <a:p>
            <a:pPr>
              <a:buFont typeface="Arial" panose="020B0604020202020204" pitchFamily="34" charset="0"/>
              <a:buChar char="•"/>
            </a:pPr>
            <a:r>
              <a:rPr lang="en-US" dirty="0"/>
              <a:t>Hx and mental status</a:t>
            </a:r>
          </a:p>
          <a:p>
            <a:pPr>
              <a:buFont typeface="Arial" panose="020B0604020202020204" pitchFamily="34" charset="0"/>
              <a:buChar char="•"/>
            </a:pPr>
            <a:r>
              <a:rPr lang="en-US" dirty="0"/>
              <a:t>Testing: With adults begin with the MMPI-II Extended Scale Report (see Noblitt, 1995; Noblitt &amp; Noblitt, 2014).</a:t>
            </a:r>
          </a:p>
          <a:p>
            <a:pPr>
              <a:buFont typeface="Arial" panose="020B0604020202020204" pitchFamily="34" charset="0"/>
              <a:buChar char="•"/>
            </a:pPr>
            <a:r>
              <a:rPr lang="en-US" dirty="0"/>
              <a:t>Use caution in overinterpreting high F scales. These are normally found in dissociative clients. If either the PS or PK scales are </a:t>
            </a:r>
            <a:r>
              <a:rPr lang="en-US" dirty="0">
                <a:sym typeface="Symbol" panose="05050102010706020507" pitchFamily="18" charset="2"/>
              </a:rPr>
              <a:t> t-score of 65, or there are other suggestions of dissociation use the DES-II. The DSM allows us to use the client’s verbal report as evidence of DID. </a:t>
            </a:r>
          </a:p>
          <a:p>
            <a:pPr marL="0" indent="0">
              <a:buNone/>
            </a:pPr>
            <a:r>
              <a:rPr lang="en-US" dirty="0">
                <a:sym typeface="Symbol" panose="05050102010706020507" pitchFamily="18" charset="2"/>
              </a:rPr>
              <a:t>A more conservative approach is to create circumstances where you can observe the client’s overt dissociation in session.</a:t>
            </a:r>
            <a:endParaRPr lang="en-US" dirty="0"/>
          </a:p>
        </p:txBody>
      </p:sp>
    </p:spTree>
    <p:extLst>
      <p:ext uri="{BB962C8B-B14F-4D97-AF65-F5344CB8AC3E}">
        <p14:creationId xmlns:p14="http://schemas.microsoft.com/office/powerpoint/2010/main" val="17492038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892980-D111-4163-9D81-DF511223D9A3}"/>
              </a:ext>
            </a:extLst>
          </p:cNvPr>
          <p:cNvSpPr>
            <a:spLocks noGrp="1"/>
          </p:cNvSpPr>
          <p:nvPr>
            <p:ph type="title"/>
          </p:nvPr>
        </p:nvSpPr>
        <p:spPr/>
        <p:txBody>
          <a:bodyPr/>
          <a:lstStyle/>
          <a:p>
            <a:r>
              <a:rPr lang="en-US" dirty="0">
                <a:solidFill>
                  <a:schemeClr val="tx1"/>
                </a:solidFill>
              </a:rPr>
              <a:t>How can therapists safely access their clients?</a:t>
            </a:r>
          </a:p>
        </p:txBody>
      </p:sp>
      <p:sp>
        <p:nvSpPr>
          <p:cNvPr id="3" name="Content Placeholder 2">
            <a:extLst>
              <a:ext uri="{FF2B5EF4-FFF2-40B4-BE49-F238E27FC236}">
                <a16:creationId xmlns:a16="http://schemas.microsoft.com/office/drawing/2014/main" id="{C2AABA7D-9D20-41AB-94EE-92ACC92ABF36}"/>
              </a:ext>
            </a:extLst>
          </p:cNvPr>
          <p:cNvSpPr>
            <a:spLocks noGrp="1"/>
          </p:cNvSpPr>
          <p:nvPr>
            <p:ph idx="1"/>
          </p:nvPr>
        </p:nvSpPr>
        <p:spPr/>
        <p:txBody>
          <a:bodyPr>
            <a:normAutofit fontScale="92500" lnSpcReduction="10000"/>
          </a:bodyPr>
          <a:lstStyle/>
          <a:p>
            <a:pPr>
              <a:buFont typeface="Arial" panose="020B0604020202020204" pitchFamily="34" charset="0"/>
              <a:buChar char="•"/>
            </a:pPr>
            <a:r>
              <a:rPr lang="en-US" dirty="0"/>
              <a:t>Role playing and </a:t>
            </a:r>
            <a:r>
              <a:rPr lang="en-US" dirty="0" err="1"/>
              <a:t>chairwork</a:t>
            </a:r>
            <a:endParaRPr lang="en-US" dirty="0"/>
          </a:p>
          <a:p>
            <a:pPr>
              <a:buFont typeface="Arial" panose="020B0604020202020204" pitchFamily="34" charset="0"/>
              <a:buChar char="•"/>
            </a:pPr>
            <a:r>
              <a:rPr lang="en-US" dirty="0"/>
              <a:t>Exploring their use of music for relaxation and self-soothing</a:t>
            </a:r>
          </a:p>
          <a:p>
            <a:pPr>
              <a:buFont typeface="Arial" panose="020B0604020202020204" pitchFamily="34" charset="0"/>
              <a:buChar char="•"/>
            </a:pPr>
            <a:r>
              <a:rPr lang="en-US" dirty="0"/>
              <a:t>Have items of interest to children in your office (e.g., stuffed animals).</a:t>
            </a:r>
          </a:p>
          <a:p>
            <a:pPr>
              <a:buFont typeface="Arial" panose="020B0604020202020204" pitchFamily="34" charset="0"/>
              <a:buChar char="•"/>
            </a:pPr>
            <a:r>
              <a:rPr lang="en-US" dirty="0"/>
              <a:t>Assign journaling and artwork</a:t>
            </a:r>
          </a:p>
          <a:p>
            <a:pPr>
              <a:buFont typeface="Arial" panose="020B0604020202020204" pitchFamily="34" charset="0"/>
              <a:buChar char="•"/>
            </a:pPr>
            <a:r>
              <a:rPr lang="en-US" dirty="0"/>
              <a:t>Ideomotor Signaling</a:t>
            </a:r>
          </a:p>
          <a:p>
            <a:pPr lvl="1"/>
            <a:r>
              <a:rPr lang="en-US" dirty="0"/>
              <a:t>How the method is commonly done</a:t>
            </a:r>
          </a:p>
          <a:p>
            <a:pPr lvl="1"/>
            <a:r>
              <a:rPr lang="en-US" dirty="0"/>
              <a:t>Catherine Gould’s version of ideomotor signaling</a:t>
            </a:r>
          </a:p>
          <a:p>
            <a:pPr>
              <a:buFont typeface="Arial" panose="020B0604020202020204" pitchFamily="34" charset="0"/>
              <a:buChar char="•"/>
            </a:pPr>
            <a:r>
              <a:rPr lang="en-US" dirty="0"/>
              <a:t>Identify triggers.</a:t>
            </a:r>
          </a:p>
          <a:p>
            <a:pPr>
              <a:buFont typeface="Arial" panose="020B0604020202020204" pitchFamily="34" charset="0"/>
              <a:buChar char="•"/>
            </a:pPr>
            <a:r>
              <a:rPr lang="en-US" dirty="0"/>
              <a:t>Be empathic and observant.</a:t>
            </a:r>
          </a:p>
        </p:txBody>
      </p:sp>
    </p:spTree>
    <p:extLst>
      <p:ext uri="{BB962C8B-B14F-4D97-AF65-F5344CB8AC3E}">
        <p14:creationId xmlns:p14="http://schemas.microsoft.com/office/powerpoint/2010/main" val="36646992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C54F8-B111-490E-B1BD-68F3D82B2B84}"/>
              </a:ext>
            </a:extLst>
          </p:cNvPr>
          <p:cNvSpPr>
            <a:spLocks noGrp="1"/>
          </p:cNvSpPr>
          <p:nvPr>
            <p:ph type="title"/>
          </p:nvPr>
        </p:nvSpPr>
        <p:spPr/>
        <p:txBody>
          <a:bodyPr/>
          <a:lstStyle/>
          <a:p>
            <a:r>
              <a:rPr lang="en-US" dirty="0">
                <a:solidFill>
                  <a:schemeClr val="tx1"/>
                </a:solidFill>
              </a:rPr>
              <a:t>Treatment goals</a:t>
            </a:r>
          </a:p>
        </p:txBody>
      </p:sp>
      <p:sp>
        <p:nvSpPr>
          <p:cNvPr id="3" name="Content Placeholder 2">
            <a:extLst>
              <a:ext uri="{FF2B5EF4-FFF2-40B4-BE49-F238E27FC236}">
                <a16:creationId xmlns:a16="http://schemas.microsoft.com/office/drawing/2014/main" id="{E12ACC27-0EF6-40B5-9258-6701FDFA3138}"/>
              </a:ext>
            </a:extLst>
          </p:cNvPr>
          <p:cNvSpPr>
            <a:spLocks noGrp="1"/>
          </p:cNvSpPr>
          <p:nvPr>
            <p:ph idx="1"/>
          </p:nvPr>
        </p:nvSpPr>
        <p:spPr/>
        <p:txBody>
          <a:bodyPr/>
          <a:lstStyle/>
          <a:p>
            <a:r>
              <a:rPr lang="en-US" dirty="0"/>
              <a:t>Stabilization especially regarding risk of self-harm and re-victimization</a:t>
            </a:r>
          </a:p>
          <a:p>
            <a:r>
              <a:rPr lang="en-US" dirty="0"/>
              <a:t>Ability to develop healthy interpersonal relationships and an expanded support system</a:t>
            </a:r>
          </a:p>
          <a:p>
            <a:r>
              <a:rPr lang="en-US" dirty="0"/>
              <a:t>Improved mood</a:t>
            </a:r>
          </a:p>
          <a:p>
            <a:r>
              <a:rPr lang="en-US" dirty="0"/>
              <a:t>Decreased trauma response</a:t>
            </a:r>
          </a:p>
          <a:p>
            <a:r>
              <a:rPr lang="en-US" dirty="0"/>
              <a:t>Improved capacity to work</a:t>
            </a:r>
          </a:p>
        </p:txBody>
      </p:sp>
    </p:spTree>
    <p:extLst>
      <p:ext uri="{BB962C8B-B14F-4D97-AF65-F5344CB8AC3E}">
        <p14:creationId xmlns:p14="http://schemas.microsoft.com/office/powerpoint/2010/main" val="29414926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6C54F8-B111-490E-B1BD-68F3D82B2B84}"/>
              </a:ext>
            </a:extLst>
          </p:cNvPr>
          <p:cNvSpPr>
            <a:spLocks noGrp="1"/>
          </p:cNvSpPr>
          <p:nvPr>
            <p:ph type="title"/>
          </p:nvPr>
        </p:nvSpPr>
        <p:spPr/>
        <p:txBody>
          <a:bodyPr/>
          <a:lstStyle/>
          <a:p>
            <a:r>
              <a:rPr lang="en-US" dirty="0">
                <a:solidFill>
                  <a:schemeClr val="tx1"/>
                </a:solidFill>
              </a:rPr>
              <a:t>Treatment goals</a:t>
            </a:r>
          </a:p>
        </p:txBody>
      </p:sp>
      <p:sp>
        <p:nvSpPr>
          <p:cNvPr id="3" name="Content Placeholder 2">
            <a:extLst>
              <a:ext uri="{FF2B5EF4-FFF2-40B4-BE49-F238E27FC236}">
                <a16:creationId xmlns:a16="http://schemas.microsoft.com/office/drawing/2014/main" id="{E12ACC27-0EF6-40B5-9258-6701FDFA3138}"/>
              </a:ext>
            </a:extLst>
          </p:cNvPr>
          <p:cNvSpPr>
            <a:spLocks noGrp="1"/>
          </p:cNvSpPr>
          <p:nvPr>
            <p:ph idx="1"/>
          </p:nvPr>
        </p:nvSpPr>
        <p:spPr/>
        <p:txBody>
          <a:bodyPr/>
          <a:lstStyle/>
          <a:p>
            <a:r>
              <a:rPr lang="en-US" dirty="0"/>
              <a:t>Integration/fusion?</a:t>
            </a:r>
          </a:p>
          <a:p>
            <a:r>
              <a:rPr lang="en-US" dirty="0"/>
              <a:t>Elimination of maladaptive trigger responses</a:t>
            </a:r>
          </a:p>
        </p:txBody>
      </p:sp>
    </p:spTree>
    <p:extLst>
      <p:ext uri="{BB962C8B-B14F-4D97-AF65-F5344CB8AC3E}">
        <p14:creationId xmlns:p14="http://schemas.microsoft.com/office/powerpoint/2010/main" val="36628422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A9B9-F8CC-4A4B-8054-26F25D18FE0A}"/>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id="{5EA7EDD7-BD07-4F3D-833B-2280DF1550DF}"/>
              </a:ext>
            </a:extLst>
          </p:cNvPr>
          <p:cNvSpPr>
            <a:spLocks noGrp="1"/>
          </p:cNvSpPr>
          <p:nvPr>
            <p:ph idx="1"/>
          </p:nvPr>
        </p:nvSpPr>
        <p:spPr>
          <a:xfrm>
            <a:off x="507206" y="1993393"/>
            <a:ext cx="8065294" cy="4702829"/>
          </a:xfrm>
        </p:spPr>
        <p:txBody>
          <a:bodyPr>
            <a:normAutofit fontScale="92500" lnSpcReduction="20000"/>
          </a:bodyPr>
          <a:lstStyle/>
          <a:p>
            <a:endParaRPr lang="en-US" sz="2000" dirty="0">
              <a:latin typeface="Arial" panose="020B0604020202020204" pitchFamily="34" charset="0"/>
              <a:cs typeface="Arial" panose="020B0604020202020204" pitchFamily="34" charset="0"/>
            </a:endParaRPr>
          </a:p>
          <a:p>
            <a:r>
              <a:rPr lang="en-US" sz="2000" b="0" i="0" dirty="0">
                <a:solidFill>
                  <a:srgbClr val="333333"/>
                </a:solidFill>
                <a:effectLst/>
                <a:latin typeface="Arial" panose="020B0604020202020204" pitchFamily="34" charset="0"/>
                <a:cs typeface="Arial" panose="020B0604020202020204" pitchFamily="34" charset="0"/>
              </a:rPr>
              <a:t>American Psychiatric Association. (2013). </a:t>
            </a:r>
            <a:r>
              <a:rPr lang="en-US" sz="2000" b="0" i="1" dirty="0">
                <a:solidFill>
                  <a:srgbClr val="333333"/>
                </a:solidFill>
                <a:effectLst/>
                <a:latin typeface="Arial" panose="020B0604020202020204" pitchFamily="34" charset="0"/>
                <a:cs typeface="Arial" panose="020B0604020202020204" pitchFamily="34" charset="0"/>
              </a:rPr>
              <a:t>Diagnostic and statistical manual of mental disorders </a:t>
            </a:r>
            <a:r>
              <a:rPr lang="en-US" sz="2000" b="0" i="0" dirty="0">
                <a:solidFill>
                  <a:srgbClr val="333333"/>
                </a:solidFill>
                <a:effectLst/>
                <a:latin typeface="Arial" panose="020B0604020202020204" pitchFamily="34" charset="0"/>
                <a:cs typeface="Arial" panose="020B0604020202020204" pitchFamily="34" charset="0"/>
              </a:rPr>
              <a:t>(5th ed.). </a:t>
            </a:r>
            <a:r>
              <a:rPr lang="en-US" sz="2000" b="0" i="0" dirty="0">
                <a:solidFill>
                  <a:srgbClr val="333333"/>
                </a:solidFill>
                <a:effectLst/>
                <a:latin typeface="Arial" panose="020B0604020202020204" pitchFamily="34" charset="0"/>
                <a:cs typeface="Arial" panose="020B0604020202020204" pitchFamily="34" charset="0"/>
                <a:hlinkClick r:id="rId2"/>
              </a:rPr>
              <a:t>https://doi.org/10.1176/appi.books.9780890425596</a:t>
            </a:r>
            <a:r>
              <a:rPr lang="en-US" sz="2000" b="0" i="0" dirty="0">
                <a:solidFill>
                  <a:srgbClr val="333333"/>
                </a:solidFill>
                <a:effectLst/>
                <a:latin typeface="Arial" panose="020B0604020202020204" pitchFamily="34" charset="0"/>
                <a:cs typeface="Arial" panose="020B0604020202020204" pitchFamily="34" charset="0"/>
              </a:rPr>
              <a:t>  </a:t>
            </a:r>
          </a:p>
          <a:p>
            <a:r>
              <a:rPr lang="en-US" sz="2000" b="0" i="0" dirty="0">
                <a:solidFill>
                  <a:srgbClr val="333333"/>
                </a:solidFill>
                <a:effectLst/>
                <a:latin typeface="Arial" panose="020B0604020202020204" pitchFamily="34" charset="0"/>
                <a:cs typeface="Arial" panose="020B0604020202020204" pitchFamily="34" charset="0"/>
              </a:rPr>
              <a:t>American Psychological Association Presidential Task Force on Evidence-Based Practice. (2006). Evidence-based practice in psychology. American Psychologist, 61(4), 271–285. </a:t>
            </a:r>
            <a:r>
              <a:rPr lang="en-US" sz="2000" b="0" i="0" dirty="0">
                <a:solidFill>
                  <a:srgbClr val="333333"/>
                </a:solidFill>
                <a:effectLst/>
                <a:latin typeface="Arial" panose="020B0604020202020204" pitchFamily="34" charset="0"/>
                <a:cs typeface="Arial" panose="020B0604020202020204" pitchFamily="34" charset="0"/>
                <a:hlinkClick r:id="rId3"/>
              </a:rPr>
              <a:t>https://doi.org/10.1037/0003-066X.61.4.271</a:t>
            </a:r>
            <a:r>
              <a:rPr lang="en-US" sz="2000" b="0" i="0" dirty="0">
                <a:solidFill>
                  <a:srgbClr val="333333"/>
                </a:solidFill>
                <a:effectLst/>
                <a:latin typeface="Arial" panose="020B0604020202020204" pitchFamily="34" charset="0"/>
                <a:cs typeface="Arial" panose="020B0604020202020204" pitchFamily="34" charset="0"/>
              </a:rPr>
              <a:t> </a:t>
            </a:r>
          </a:p>
          <a:p>
            <a:r>
              <a:rPr lang="en-US" sz="2000" b="0" i="0" dirty="0">
                <a:solidFill>
                  <a:srgbClr val="333333"/>
                </a:solidFill>
                <a:effectLst/>
                <a:latin typeface="Arial" panose="020B0604020202020204" pitchFamily="34" charset="0"/>
                <a:cs typeface="Arial" panose="020B0604020202020204" pitchFamily="34" charset="0"/>
              </a:rPr>
              <a:t>American Psychological Association. (2013). Recognition of psychotherapy effectiveness. </a:t>
            </a:r>
            <a:r>
              <a:rPr lang="en-US" sz="2000" b="0" i="1" dirty="0">
                <a:solidFill>
                  <a:srgbClr val="333333"/>
                </a:solidFill>
                <a:effectLst/>
                <a:latin typeface="Arial" panose="020B0604020202020204" pitchFamily="34" charset="0"/>
                <a:cs typeface="Arial" panose="020B0604020202020204" pitchFamily="34" charset="0"/>
              </a:rPr>
              <a:t>Psychotherapy, 50</a:t>
            </a:r>
            <a:r>
              <a:rPr lang="en-US" sz="2000" b="0" i="0" dirty="0">
                <a:solidFill>
                  <a:srgbClr val="333333"/>
                </a:solidFill>
                <a:effectLst/>
                <a:latin typeface="Arial" panose="020B0604020202020204" pitchFamily="34" charset="0"/>
                <a:cs typeface="Arial" panose="020B0604020202020204" pitchFamily="34" charset="0"/>
              </a:rPr>
              <a:t>(1), 102–109. </a:t>
            </a:r>
            <a:r>
              <a:rPr lang="en-US" sz="2000" b="0" i="0" u="none" strike="noStrike" dirty="0">
                <a:solidFill>
                  <a:srgbClr val="2C72B7"/>
                </a:solidFill>
                <a:effectLst/>
                <a:latin typeface="Arial" panose="020B0604020202020204" pitchFamily="34" charset="0"/>
                <a:cs typeface="Arial" panose="020B0604020202020204" pitchFamily="34" charset="0"/>
                <a:hlinkClick r:id="rId4"/>
              </a:rPr>
              <a:t>https://doi.org/10.1037/a0030276</a:t>
            </a:r>
            <a:endParaRPr lang="en-US" sz="2000" dirty="0">
              <a:latin typeface="Arial" panose="020B0604020202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American Psychological Association  (2017</a:t>
            </a:r>
            <a:r>
              <a:rPr lang="en-US" sz="2000" i="1" dirty="0">
                <a:latin typeface="Arial" panose="020B0604020202020204" pitchFamily="34" charset="0"/>
                <a:cs typeface="Arial" panose="020B0604020202020204" pitchFamily="34" charset="0"/>
              </a:rPr>
              <a:t>). Ethical principles of psychologists and code of conduct</a:t>
            </a:r>
            <a:r>
              <a:rPr lang="en-US" sz="200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hlinkClick r:id="rId5"/>
              </a:rPr>
              <a:t>http://www.apa.org/ethics/code/index.aspx</a:t>
            </a:r>
            <a:r>
              <a:rPr lang="en-US" sz="2000" dirty="0">
                <a:latin typeface="Arial" panose="020B0604020202020204" pitchFamily="34" charset="0"/>
                <a:cs typeface="Arial" panose="020B0604020202020204" pitchFamily="34" charset="0"/>
              </a:rPr>
              <a:t> </a:t>
            </a:r>
          </a:p>
          <a:p>
            <a:r>
              <a:rPr lang="en-US" sz="2000" dirty="0">
                <a:latin typeface="Arial" panose="020B0604020202020204" pitchFamily="34" charset="0"/>
                <a:cs typeface="Arial" panose="020B0604020202020204" pitchFamily="34" charset="0"/>
              </a:rPr>
              <a:t>Andrews, B., Morton, J., </a:t>
            </a:r>
            <a:r>
              <a:rPr lang="en-US" sz="2000" dirty="0" err="1">
                <a:latin typeface="Arial" panose="020B0604020202020204" pitchFamily="34" charset="0"/>
                <a:cs typeface="Arial" panose="020B0604020202020204" pitchFamily="34" charset="0"/>
              </a:rPr>
              <a:t>Bekerian</a:t>
            </a:r>
            <a:r>
              <a:rPr lang="en-US" sz="2000" dirty="0">
                <a:latin typeface="Arial" panose="020B0604020202020204" pitchFamily="34" charset="0"/>
                <a:cs typeface="Arial" panose="020B0604020202020204" pitchFamily="34" charset="0"/>
              </a:rPr>
              <a:t>, D. A., Brewin, C. R., Davies, G. M., &amp; </a:t>
            </a:r>
            <a:r>
              <a:rPr lang="en-US" sz="2000" dirty="0" err="1">
                <a:latin typeface="Arial" panose="020B0604020202020204" pitchFamily="34" charset="0"/>
                <a:cs typeface="Arial" panose="020B0604020202020204" pitchFamily="34" charset="0"/>
              </a:rPr>
              <a:t>Mollon</a:t>
            </a:r>
            <a:r>
              <a:rPr lang="en-US" sz="2000" dirty="0">
                <a:latin typeface="Arial" panose="020B0604020202020204" pitchFamily="34" charset="0"/>
                <a:cs typeface="Arial" panose="020B0604020202020204" pitchFamily="34" charset="0"/>
              </a:rPr>
              <a:t>, P. (1995, May). The recovery of memories in clinical practice: Experiences and beliefs of British Psychological Society practitioners. </a:t>
            </a:r>
            <a:r>
              <a:rPr lang="en-US" sz="2000" i="1" dirty="0">
                <a:latin typeface="Arial" panose="020B0604020202020204" pitchFamily="34" charset="0"/>
                <a:cs typeface="Arial" panose="020B0604020202020204" pitchFamily="34" charset="0"/>
              </a:rPr>
              <a:t>The Psychologist, 8</a:t>
            </a:r>
            <a:r>
              <a:rPr lang="en-US" sz="2000" dirty="0">
                <a:latin typeface="Arial" panose="020B0604020202020204" pitchFamily="34" charset="0"/>
                <a:cs typeface="Arial" panose="020B0604020202020204" pitchFamily="34" charset="0"/>
              </a:rPr>
              <a:t>, 209–214.</a:t>
            </a:r>
            <a:endParaRPr lang="en-US" dirty="0"/>
          </a:p>
        </p:txBody>
      </p:sp>
    </p:spTree>
    <p:extLst>
      <p:ext uri="{BB962C8B-B14F-4D97-AF65-F5344CB8AC3E}">
        <p14:creationId xmlns:p14="http://schemas.microsoft.com/office/powerpoint/2010/main" val="71644143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A9B9-F8CC-4A4B-8054-26F25D18FE0A}"/>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id="{5EA7EDD7-BD07-4F3D-833B-2280DF1550DF}"/>
              </a:ext>
            </a:extLst>
          </p:cNvPr>
          <p:cNvSpPr>
            <a:spLocks noGrp="1"/>
          </p:cNvSpPr>
          <p:nvPr>
            <p:ph idx="1"/>
          </p:nvPr>
        </p:nvSpPr>
        <p:spPr/>
        <p:txBody>
          <a:bodyPr>
            <a:normAutofit fontScale="85000" lnSpcReduction="20000"/>
          </a:bodyPr>
          <a:lstStyle/>
          <a:p>
            <a:endParaRPr lang="en-US" dirty="0"/>
          </a:p>
          <a:p>
            <a:r>
              <a:rPr lang="en-US" dirty="0">
                <a:latin typeface="Arial" panose="020B0604020202020204" pitchFamily="34" charset="0"/>
                <a:cs typeface="Arial" panose="020B0604020202020204" pitchFamily="34" charset="0"/>
              </a:rPr>
              <a:t>Becker, T., </a:t>
            </a:r>
            <a:r>
              <a:rPr lang="en-US" dirty="0" err="1">
                <a:latin typeface="Arial" panose="020B0604020202020204" pitchFamily="34" charset="0"/>
                <a:cs typeface="Arial" panose="020B0604020202020204" pitchFamily="34" charset="0"/>
              </a:rPr>
              <a:t>Karriker</a:t>
            </a:r>
            <a:r>
              <a:rPr lang="en-US" dirty="0">
                <a:latin typeface="Arial" panose="020B0604020202020204" pitchFamily="34" charset="0"/>
                <a:cs typeface="Arial" panose="020B0604020202020204" pitchFamily="34" charset="0"/>
              </a:rPr>
              <a:t>, W., </a:t>
            </a:r>
            <a:r>
              <a:rPr lang="en-US" dirty="0" err="1">
                <a:latin typeface="Arial" panose="020B0604020202020204" pitchFamily="34" charset="0"/>
                <a:cs typeface="Arial" panose="020B0604020202020204" pitchFamily="34" charset="0"/>
              </a:rPr>
              <a:t>Overkamp</a:t>
            </a:r>
            <a:r>
              <a:rPr lang="en-US" dirty="0">
                <a:latin typeface="Arial" panose="020B0604020202020204" pitchFamily="34" charset="0"/>
                <a:cs typeface="Arial" panose="020B0604020202020204" pitchFamily="34" charset="0"/>
              </a:rPr>
              <a:t>, B., &amp; </a:t>
            </a:r>
            <a:r>
              <a:rPr lang="en-US" dirty="0" err="1">
                <a:latin typeface="Arial" panose="020B0604020202020204" pitchFamily="34" charset="0"/>
                <a:cs typeface="Arial" panose="020B0604020202020204" pitchFamily="34" charset="0"/>
              </a:rPr>
              <a:t>Rutz</a:t>
            </a:r>
            <a:r>
              <a:rPr lang="en-US" dirty="0">
                <a:latin typeface="Arial" panose="020B0604020202020204" pitchFamily="34" charset="0"/>
                <a:cs typeface="Arial" panose="020B0604020202020204" pitchFamily="34" charset="0"/>
              </a:rPr>
              <a:t>, C. (2008). The extreme abuse surveys: Preliminary findings regarding dissociative identity disorder. In A. Sachs &amp; G. Galton (Eds.), Forensic aspects of dissociative identity disorder (pp. 32–49). </a:t>
            </a:r>
            <a:r>
              <a:rPr lang="en-US" dirty="0" err="1">
                <a:latin typeface="Arial" panose="020B0604020202020204" pitchFamily="34" charset="0"/>
                <a:cs typeface="Arial" panose="020B0604020202020204" pitchFamily="34" charset="0"/>
              </a:rPr>
              <a:t>Karnac</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Becker, T., </a:t>
            </a:r>
            <a:r>
              <a:rPr lang="en-US" dirty="0" err="1">
                <a:latin typeface="Arial" panose="020B0604020202020204" pitchFamily="34" charset="0"/>
                <a:cs typeface="Arial" panose="020B0604020202020204" pitchFamily="34" charset="0"/>
              </a:rPr>
              <a:t>Karriker</a:t>
            </a:r>
            <a:r>
              <a:rPr lang="en-US" dirty="0">
                <a:latin typeface="Arial" panose="020B0604020202020204" pitchFamily="34" charset="0"/>
                <a:cs typeface="Arial" panose="020B0604020202020204" pitchFamily="34" charset="0"/>
              </a:rPr>
              <a:t>, W., </a:t>
            </a:r>
            <a:r>
              <a:rPr lang="en-US" dirty="0" err="1">
                <a:latin typeface="Arial" panose="020B0604020202020204" pitchFamily="34" charset="0"/>
                <a:cs typeface="Arial" panose="020B0604020202020204" pitchFamily="34" charset="0"/>
              </a:rPr>
              <a:t>Rutz</a:t>
            </a:r>
            <a:r>
              <a:rPr lang="en-US" dirty="0">
                <a:latin typeface="Arial" panose="020B0604020202020204" pitchFamily="34" charset="0"/>
                <a:cs typeface="Arial" panose="020B0604020202020204" pitchFamily="34" charset="0"/>
              </a:rPr>
              <a:t>, C., &amp; </a:t>
            </a:r>
            <a:r>
              <a:rPr lang="en-US" dirty="0" err="1">
                <a:latin typeface="Arial" panose="020B0604020202020204" pitchFamily="34" charset="0"/>
                <a:cs typeface="Arial" panose="020B0604020202020204" pitchFamily="34" charset="0"/>
              </a:rPr>
              <a:t>Overkamp</a:t>
            </a:r>
            <a:r>
              <a:rPr lang="en-US" dirty="0">
                <a:latin typeface="Arial" panose="020B0604020202020204" pitchFamily="34" charset="0"/>
                <a:cs typeface="Arial" panose="020B0604020202020204" pitchFamily="34" charset="0"/>
              </a:rPr>
              <a:t>, B. (2013)</a:t>
            </a:r>
            <a:r>
              <a:rPr lang="en-US" i="1" dirty="0">
                <a:latin typeface="Arial" panose="020B0604020202020204" pitchFamily="34" charset="0"/>
                <a:cs typeface="Arial" panose="020B0604020202020204" pitchFamily="34" charset="0"/>
              </a:rPr>
              <a:t>. Extreme abuse survey series: Development, findings, and consequences. </a:t>
            </a:r>
            <a:r>
              <a:rPr lang="en-US" dirty="0" err="1">
                <a:latin typeface="Arial" panose="020B0604020202020204" pitchFamily="34" charset="0"/>
                <a:cs typeface="Arial" panose="020B0604020202020204" pitchFamily="34" charset="0"/>
              </a:rPr>
              <a:t>Sandime</a:t>
            </a:r>
            <a:r>
              <a:rPr lang="en-US" dirty="0">
                <a:latin typeface="Arial" panose="020B0604020202020204" pitchFamily="34" charset="0"/>
                <a:cs typeface="Arial" panose="020B0604020202020204" pitchFamily="34" charset="0"/>
              </a:rPr>
              <a:t>.</a:t>
            </a:r>
          </a:p>
          <a:p>
            <a:r>
              <a:rPr lang="en-US" i="0" dirty="0">
                <a:solidFill>
                  <a:srgbClr val="333333"/>
                </a:solidFill>
                <a:effectLst/>
                <a:latin typeface="Arial" panose="020B0604020202020204" pitchFamily="34" charset="0"/>
                <a:cs typeface="Arial" panose="020B0604020202020204" pitchFamily="34" charset="0"/>
              </a:rPr>
              <a:t>Bottoms, B. L., Shaver, P. R., &amp; Goodman, G. S. (1996). An analysis of ritualistic and religion-related child abuse allegations. </a:t>
            </a:r>
            <a:r>
              <a:rPr lang="en-US" i="1" dirty="0">
                <a:solidFill>
                  <a:srgbClr val="333333"/>
                </a:solidFill>
                <a:effectLst/>
                <a:latin typeface="Arial" panose="020B0604020202020204" pitchFamily="34" charset="0"/>
                <a:cs typeface="Arial" panose="020B0604020202020204" pitchFamily="34" charset="0"/>
              </a:rPr>
              <a:t>Law and Human Behavior, 20</a:t>
            </a:r>
            <a:r>
              <a:rPr lang="en-US" i="0" dirty="0">
                <a:solidFill>
                  <a:srgbClr val="333333"/>
                </a:solidFill>
                <a:effectLst/>
                <a:latin typeface="Arial" panose="020B0604020202020204" pitchFamily="34" charset="0"/>
                <a:cs typeface="Arial" panose="020B0604020202020204" pitchFamily="34" charset="0"/>
              </a:rPr>
              <a:t>(1), 1–34. </a:t>
            </a:r>
            <a:r>
              <a:rPr lang="en-US" i="0" u="none" strike="noStrike" dirty="0">
                <a:solidFill>
                  <a:srgbClr val="2C72B7"/>
                </a:solidFill>
                <a:effectLst/>
                <a:latin typeface="Arial" panose="020B0604020202020204" pitchFamily="34" charset="0"/>
                <a:cs typeface="Arial" panose="020B0604020202020204" pitchFamily="34" charset="0"/>
                <a:hlinkClick r:id="rId2"/>
              </a:rPr>
              <a:t>https://doi.org/10.1007/BF01499130 </a:t>
            </a:r>
            <a:endParaRPr lang="en-US" i="0" u="none" strike="noStrike" dirty="0">
              <a:solidFill>
                <a:srgbClr val="2C72B7"/>
              </a:solidFill>
              <a:effectLst/>
              <a:latin typeface="Arial" panose="020B0604020202020204" pitchFamily="34" charset="0"/>
              <a:cs typeface="Arial" panose="020B0604020202020204" pitchFamily="34" charset="0"/>
            </a:endParaRPr>
          </a:p>
          <a:p>
            <a:r>
              <a:rPr lang="en-US" i="0" dirty="0">
                <a:solidFill>
                  <a:srgbClr val="333333"/>
                </a:solidFill>
                <a:effectLst/>
                <a:latin typeface="Arial" panose="020B0604020202020204" pitchFamily="34" charset="0"/>
                <a:cs typeface="Arial" panose="020B0604020202020204" pitchFamily="34" charset="0"/>
              </a:rPr>
              <a:t>Campbell, L. F., Norcross, J. C., Vasquez, M. J. T., &amp; </a:t>
            </a:r>
            <a:r>
              <a:rPr lang="en-US" i="0" dirty="0" err="1">
                <a:solidFill>
                  <a:srgbClr val="333333"/>
                </a:solidFill>
                <a:effectLst/>
                <a:latin typeface="Arial" panose="020B0604020202020204" pitchFamily="34" charset="0"/>
                <a:cs typeface="Arial" panose="020B0604020202020204" pitchFamily="34" charset="0"/>
              </a:rPr>
              <a:t>Kaslow</a:t>
            </a:r>
            <a:r>
              <a:rPr lang="en-US" i="0" dirty="0">
                <a:solidFill>
                  <a:srgbClr val="333333"/>
                </a:solidFill>
                <a:effectLst/>
                <a:latin typeface="Arial" panose="020B0604020202020204" pitchFamily="34" charset="0"/>
                <a:cs typeface="Arial" panose="020B0604020202020204" pitchFamily="34" charset="0"/>
              </a:rPr>
              <a:t>, N. J. (2013). Recognition of psychotherapy effectiveness: The APA resolution. </a:t>
            </a:r>
            <a:r>
              <a:rPr lang="en-US" i="1" dirty="0">
                <a:solidFill>
                  <a:srgbClr val="333333"/>
                </a:solidFill>
                <a:effectLst/>
                <a:latin typeface="Arial" panose="020B0604020202020204" pitchFamily="34" charset="0"/>
                <a:cs typeface="Arial" panose="020B0604020202020204" pitchFamily="34" charset="0"/>
              </a:rPr>
              <a:t>Psychotherapy, 50</a:t>
            </a:r>
            <a:r>
              <a:rPr lang="en-US" i="0" dirty="0">
                <a:solidFill>
                  <a:srgbClr val="333333"/>
                </a:solidFill>
                <a:effectLst/>
                <a:latin typeface="Arial" panose="020B0604020202020204" pitchFamily="34" charset="0"/>
                <a:cs typeface="Arial" panose="020B0604020202020204" pitchFamily="34" charset="0"/>
              </a:rPr>
              <a:t>(1), 98–101. </a:t>
            </a:r>
            <a:r>
              <a:rPr lang="en-US" i="0" u="none" strike="noStrike" dirty="0">
                <a:solidFill>
                  <a:srgbClr val="2C72B7"/>
                </a:solidFill>
                <a:effectLst/>
                <a:latin typeface="Arial" panose="020B0604020202020204" pitchFamily="34" charset="0"/>
                <a:cs typeface="Arial" panose="020B0604020202020204" pitchFamily="34" charset="0"/>
                <a:hlinkClick r:id="rId3"/>
              </a:rPr>
              <a:t>https://doi.org/10.1037/a0031817</a:t>
            </a:r>
            <a:endParaRPr lang="en-US"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64619887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A9B9-F8CC-4A4B-8054-26F25D18FE0A}"/>
              </a:ext>
            </a:extLst>
          </p:cNvPr>
          <p:cNvSpPr>
            <a:spLocks noGrp="1"/>
          </p:cNvSpPr>
          <p:nvPr>
            <p:ph type="title"/>
          </p:nvPr>
        </p:nvSpPr>
        <p:spPr/>
        <p:txBody>
          <a:bodyPr/>
          <a:lstStyle/>
          <a:p>
            <a:pPr algn="ctr"/>
            <a:r>
              <a:rPr lang="en-US" dirty="0">
                <a:solidFill>
                  <a:schemeClr val="tx1"/>
                </a:solidFill>
              </a:rPr>
              <a:t>References</a:t>
            </a:r>
          </a:p>
        </p:txBody>
      </p:sp>
      <p:sp>
        <p:nvSpPr>
          <p:cNvPr id="3" name="Content Placeholder 2">
            <a:extLst>
              <a:ext uri="{FF2B5EF4-FFF2-40B4-BE49-F238E27FC236}">
                <a16:creationId xmlns:a16="http://schemas.microsoft.com/office/drawing/2014/main" id="{5EA7EDD7-BD07-4F3D-833B-2280DF1550DF}"/>
              </a:ext>
            </a:extLst>
          </p:cNvPr>
          <p:cNvSpPr>
            <a:spLocks noGrp="1"/>
          </p:cNvSpPr>
          <p:nvPr>
            <p:ph idx="1"/>
          </p:nvPr>
        </p:nvSpPr>
        <p:spPr>
          <a:xfrm>
            <a:off x="507206" y="1993393"/>
            <a:ext cx="8065294" cy="4365074"/>
          </a:xfrm>
        </p:spPr>
        <p:txBody>
          <a:bodyPr>
            <a:normAutofit/>
          </a:bodyPr>
          <a:lstStyle/>
          <a:p>
            <a:r>
              <a:rPr lang="en-US" sz="2000" dirty="0"/>
              <a:t>Faller, K. C. (1994, Spring). Ritual abuse: A review of research. APSAC Advisor, pp. 1, 19–27. </a:t>
            </a:r>
          </a:p>
          <a:p>
            <a:r>
              <a:rPr lang="en-US" sz="2000" dirty="0"/>
              <a:t>Fisher, M. A, (2018). </a:t>
            </a:r>
            <a:r>
              <a:rPr lang="en-US" sz="2000" i="1" dirty="0"/>
              <a:t>Ethics codes of the major mental health professions. </a:t>
            </a:r>
            <a:r>
              <a:rPr lang="en-US" sz="2000" dirty="0"/>
              <a:t>Retrieved from http://www.centerforethicalpractice.org/ethical-legal-resources/ethical-information/ethics-codes/links-subspecialties-professions/</a:t>
            </a:r>
          </a:p>
          <a:p>
            <a:r>
              <a:rPr lang="en-US" sz="2000" dirty="0"/>
              <a:t>Goodman, G. S., Qin, J., Bottoms, B. L., &amp; Shaver, P. R. (1994). Characteristics and sources of allegations of ritualistic child abuse: Final report to the National Center on Child Abuse and Neglect. [Unpublished manuscript]. </a:t>
            </a:r>
            <a:r>
              <a:rPr lang="en-US" sz="2000" dirty="0">
                <a:hlinkClick r:id="rId2"/>
              </a:rPr>
              <a:t>https://www.ojp.gov/pdffiles1/Digitization/154415NCJRS.pdf</a:t>
            </a:r>
            <a:endParaRPr lang="en-US" sz="2000" dirty="0"/>
          </a:p>
          <a:p>
            <a:r>
              <a:rPr lang="en-US" sz="2000" dirty="0"/>
              <a:t>Gray, H. (2011). </a:t>
            </a:r>
            <a:r>
              <a:rPr lang="en-US" sz="2000" i="1" dirty="0"/>
              <a:t>Normalizing dissociation part 5: Identity alteration</a:t>
            </a:r>
            <a:r>
              <a:rPr lang="en-US" sz="2000" dirty="0"/>
              <a:t>. </a:t>
            </a:r>
            <a:r>
              <a:rPr lang="en-US" sz="2000" dirty="0">
                <a:hlinkClick r:id="rId3"/>
              </a:rPr>
              <a:t>https://www.healthyplace.com/blogs/dissociativeliving/2011/07/normalizing-dissociation-part-5-identity-alteration</a:t>
            </a:r>
            <a:r>
              <a:rPr lang="en-US" sz="2000" dirty="0"/>
              <a:t> </a:t>
            </a:r>
          </a:p>
          <a:p>
            <a:endParaRPr lang="en-US" dirty="0"/>
          </a:p>
          <a:p>
            <a:endParaRPr lang="en-US" dirty="0"/>
          </a:p>
        </p:txBody>
      </p:sp>
    </p:spTree>
    <p:extLst>
      <p:ext uri="{BB962C8B-B14F-4D97-AF65-F5344CB8AC3E}">
        <p14:creationId xmlns:p14="http://schemas.microsoft.com/office/powerpoint/2010/main" val="6660438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F14CA-4061-4D19-A068-27637D5D6276}"/>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What is Extreme Abuse?</a:t>
            </a:r>
          </a:p>
        </p:txBody>
      </p:sp>
      <p:sp>
        <p:nvSpPr>
          <p:cNvPr id="3" name="Content Placeholder 2">
            <a:extLst>
              <a:ext uri="{FF2B5EF4-FFF2-40B4-BE49-F238E27FC236}">
                <a16:creationId xmlns:a16="http://schemas.microsoft.com/office/drawing/2014/main" id="{89AE94D4-875C-4869-BC9B-E02F99E37418}"/>
              </a:ext>
            </a:extLst>
          </p:cNvPr>
          <p:cNvSpPr>
            <a:spLocks noGrp="1"/>
          </p:cNvSpPr>
          <p:nvPr>
            <p:ph idx="1"/>
          </p:nvPr>
        </p:nvSpPr>
        <p:spPr/>
        <p:txBody>
          <a:bodyPr>
            <a:normAutofit fontScale="92500" lnSpcReduction="10000"/>
          </a:bodyPr>
          <a:lstStyle/>
          <a:p>
            <a:r>
              <a:rPr lang="en-US" sz="2600" dirty="0">
                <a:solidFill>
                  <a:schemeClr val="tx1"/>
                </a:solidFill>
                <a:latin typeface="+mj-lt"/>
                <a:cs typeface="Arial" panose="020B0604020202020204" pitchFamily="34" charset="0"/>
              </a:rPr>
              <a:t>Becker, </a:t>
            </a:r>
            <a:r>
              <a:rPr lang="en-US" sz="2600" dirty="0" err="1">
                <a:solidFill>
                  <a:schemeClr val="tx1"/>
                </a:solidFill>
                <a:latin typeface="+mj-lt"/>
                <a:cs typeface="Arial" panose="020B0604020202020204" pitchFamily="34" charset="0"/>
              </a:rPr>
              <a:t>Karriker</a:t>
            </a:r>
            <a:r>
              <a:rPr lang="en-US" sz="2600" dirty="0">
                <a:solidFill>
                  <a:schemeClr val="tx1"/>
                </a:solidFill>
                <a:latin typeface="+mj-lt"/>
                <a:cs typeface="Arial" panose="020B0604020202020204" pitchFamily="34" charset="0"/>
              </a:rPr>
              <a:t>, </a:t>
            </a:r>
            <a:r>
              <a:rPr lang="en-US" sz="2600" dirty="0" err="1">
                <a:solidFill>
                  <a:schemeClr val="tx1"/>
                </a:solidFill>
                <a:latin typeface="+mj-lt"/>
                <a:cs typeface="Arial" panose="020B0604020202020204" pitchFamily="34" charset="0"/>
              </a:rPr>
              <a:t>Overkamp</a:t>
            </a:r>
            <a:r>
              <a:rPr lang="en-US" sz="2600" dirty="0">
                <a:solidFill>
                  <a:schemeClr val="tx1"/>
                </a:solidFill>
                <a:latin typeface="+mj-lt"/>
                <a:cs typeface="Arial" panose="020B0604020202020204" pitchFamily="34" charset="0"/>
              </a:rPr>
              <a:t> &amp; </a:t>
            </a:r>
            <a:r>
              <a:rPr lang="en-US" sz="2600" dirty="0" err="1">
                <a:solidFill>
                  <a:schemeClr val="tx1"/>
                </a:solidFill>
                <a:latin typeface="+mj-lt"/>
                <a:cs typeface="Arial" panose="020B0604020202020204" pitchFamily="34" charset="0"/>
              </a:rPr>
              <a:t>Rutz</a:t>
            </a:r>
            <a:r>
              <a:rPr lang="en-US" sz="2600" dirty="0">
                <a:solidFill>
                  <a:schemeClr val="tx1"/>
                </a:solidFill>
                <a:latin typeface="+mj-lt"/>
                <a:cs typeface="Arial" panose="020B0604020202020204" pitchFamily="34" charset="0"/>
              </a:rPr>
              <a:t> (2008); </a:t>
            </a:r>
            <a:r>
              <a:rPr lang="en-US" sz="2600" dirty="0" err="1">
                <a:solidFill>
                  <a:schemeClr val="tx1"/>
                </a:solidFill>
                <a:latin typeface="+mj-lt"/>
                <a:cs typeface="Arial" panose="020B0604020202020204" pitchFamily="34" charset="0"/>
              </a:rPr>
              <a:t>Rutz</a:t>
            </a:r>
            <a:r>
              <a:rPr lang="en-US" sz="2600" dirty="0">
                <a:solidFill>
                  <a:schemeClr val="tx1"/>
                </a:solidFill>
                <a:latin typeface="+mj-lt"/>
                <a:cs typeface="Arial" panose="020B0604020202020204" pitchFamily="34" charset="0"/>
              </a:rPr>
              <a:t>, Becker, </a:t>
            </a:r>
            <a:r>
              <a:rPr lang="en-US" sz="2600" dirty="0" err="1">
                <a:solidFill>
                  <a:schemeClr val="tx1"/>
                </a:solidFill>
                <a:latin typeface="+mj-lt"/>
                <a:cs typeface="Arial" panose="020B0604020202020204" pitchFamily="34" charset="0"/>
              </a:rPr>
              <a:t>Overkamp</a:t>
            </a:r>
            <a:r>
              <a:rPr lang="en-US" sz="2600" dirty="0">
                <a:solidFill>
                  <a:schemeClr val="tx1"/>
                </a:solidFill>
                <a:latin typeface="+mj-lt"/>
                <a:cs typeface="Arial" panose="020B0604020202020204" pitchFamily="34" charset="0"/>
              </a:rPr>
              <a:t>, &amp; </a:t>
            </a:r>
            <a:r>
              <a:rPr lang="en-US" sz="2600" dirty="0" err="1">
                <a:solidFill>
                  <a:schemeClr val="tx1"/>
                </a:solidFill>
                <a:latin typeface="+mj-lt"/>
                <a:cs typeface="Arial" panose="020B0604020202020204" pitchFamily="34" charset="0"/>
              </a:rPr>
              <a:t>Karriker</a:t>
            </a:r>
            <a:r>
              <a:rPr lang="en-US" sz="2600" dirty="0">
                <a:solidFill>
                  <a:schemeClr val="tx1"/>
                </a:solidFill>
                <a:latin typeface="+mj-lt"/>
                <a:cs typeface="Arial" panose="020B0604020202020204" pitchFamily="34" charset="0"/>
              </a:rPr>
              <a:t> (2008), and Becker, </a:t>
            </a:r>
            <a:r>
              <a:rPr lang="en-US" sz="2600" dirty="0" err="1">
                <a:solidFill>
                  <a:schemeClr val="tx1"/>
                </a:solidFill>
                <a:latin typeface="+mj-lt"/>
                <a:cs typeface="Arial" panose="020B0604020202020204" pitchFamily="34" charset="0"/>
              </a:rPr>
              <a:t>Karriker</a:t>
            </a:r>
            <a:r>
              <a:rPr lang="en-US" sz="2600" dirty="0">
                <a:solidFill>
                  <a:schemeClr val="tx1"/>
                </a:solidFill>
                <a:latin typeface="+mj-lt"/>
                <a:cs typeface="Arial" panose="020B0604020202020204" pitchFamily="34" charset="0"/>
              </a:rPr>
              <a:t>, </a:t>
            </a:r>
            <a:r>
              <a:rPr lang="en-US" sz="2600" dirty="0" err="1">
                <a:solidFill>
                  <a:schemeClr val="tx1"/>
                </a:solidFill>
                <a:latin typeface="+mj-lt"/>
                <a:cs typeface="Arial" panose="020B0604020202020204" pitchFamily="34" charset="0"/>
              </a:rPr>
              <a:t>Rutz</a:t>
            </a:r>
            <a:r>
              <a:rPr lang="en-US" sz="2600" dirty="0">
                <a:solidFill>
                  <a:schemeClr val="tx1"/>
                </a:solidFill>
                <a:latin typeface="+mj-lt"/>
                <a:cs typeface="Arial" panose="020B0604020202020204" pitchFamily="34" charset="0"/>
              </a:rPr>
              <a:t> &amp; </a:t>
            </a:r>
            <a:r>
              <a:rPr lang="en-US" sz="2600" dirty="0" err="1">
                <a:solidFill>
                  <a:schemeClr val="tx1"/>
                </a:solidFill>
                <a:latin typeface="+mj-lt"/>
                <a:cs typeface="Arial" panose="020B0604020202020204" pitchFamily="34" charset="0"/>
              </a:rPr>
              <a:t>Overkamp</a:t>
            </a:r>
            <a:r>
              <a:rPr lang="en-US" sz="2600" dirty="0">
                <a:solidFill>
                  <a:schemeClr val="tx1"/>
                </a:solidFill>
                <a:latin typeface="+mj-lt"/>
                <a:cs typeface="Arial" panose="020B0604020202020204" pitchFamily="34" charset="0"/>
              </a:rPr>
              <a:t> (2013) d</a:t>
            </a:r>
            <a:r>
              <a:rPr lang="en-US" sz="2600" dirty="0">
                <a:latin typeface="+mj-lt"/>
                <a:cs typeface="Arial" panose="020B0604020202020204" pitchFamily="34" charset="0"/>
              </a:rPr>
              <a:t>eveloped the Extreme Abuse Survey (EAS) and collected data online.</a:t>
            </a:r>
          </a:p>
          <a:p>
            <a:r>
              <a:rPr lang="en-US" sz="2600" dirty="0">
                <a:latin typeface="+mj-lt"/>
                <a:cs typeface="Arial" panose="020B0604020202020204" pitchFamily="34" charset="0"/>
              </a:rPr>
              <a:t>Many EA survivors report experiences of abuse that includes training to dissociate, deepen dissociation, and assume different identities with different jobs and beliefs. Some call this process </a:t>
            </a:r>
            <a:r>
              <a:rPr lang="en-US" sz="2600" b="1" i="1" dirty="0">
                <a:latin typeface="+mj-lt"/>
                <a:cs typeface="Arial" panose="020B0604020202020204" pitchFamily="34" charset="0"/>
              </a:rPr>
              <a:t>programming.</a:t>
            </a:r>
          </a:p>
          <a:p>
            <a:endParaRPr lang="en-US" sz="2400" dirty="0"/>
          </a:p>
          <a:p>
            <a:br>
              <a:rPr lang="en-US" dirty="0"/>
            </a:br>
            <a:endParaRPr lang="en-US" dirty="0"/>
          </a:p>
        </p:txBody>
      </p:sp>
    </p:spTree>
    <p:extLst>
      <p:ext uri="{BB962C8B-B14F-4D97-AF65-F5344CB8AC3E}">
        <p14:creationId xmlns:p14="http://schemas.microsoft.com/office/powerpoint/2010/main" val="6499497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A9B9-F8CC-4A4B-8054-26F25D18FE0A}"/>
              </a:ext>
            </a:extLst>
          </p:cNvPr>
          <p:cNvSpPr>
            <a:spLocks noGrp="1"/>
          </p:cNvSpPr>
          <p:nvPr>
            <p:ph type="title"/>
          </p:nvPr>
        </p:nvSpPr>
        <p:spPr/>
        <p:txBody>
          <a:bodyPr/>
          <a:lstStyle/>
          <a:p>
            <a:pPr algn="ctr"/>
            <a:r>
              <a:rPr lang="en-US" dirty="0">
                <a:solidFill>
                  <a:schemeClr val="tx1"/>
                </a:solidFill>
              </a:rPr>
              <a:t>References (continued)</a:t>
            </a:r>
          </a:p>
        </p:txBody>
      </p:sp>
      <p:sp>
        <p:nvSpPr>
          <p:cNvPr id="3" name="Content Placeholder 2">
            <a:extLst>
              <a:ext uri="{FF2B5EF4-FFF2-40B4-BE49-F238E27FC236}">
                <a16:creationId xmlns:a16="http://schemas.microsoft.com/office/drawing/2014/main" id="{5EA7EDD7-BD07-4F3D-833B-2280DF1550DF}"/>
              </a:ext>
            </a:extLst>
          </p:cNvPr>
          <p:cNvSpPr>
            <a:spLocks noGrp="1"/>
          </p:cNvSpPr>
          <p:nvPr>
            <p:ph idx="1"/>
          </p:nvPr>
        </p:nvSpPr>
        <p:spPr>
          <a:xfrm>
            <a:off x="507206" y="1993393"/>
            <a:ext cx="8065294" cy="4491813"/>
          </a:xfrm>
        </p:spPr>
        <p:txBody>
          <a:bodyPr>
            <a:normAutofit fontScale="92500" lnSpcReduction="20000"/>
          </a:bodyPr>
          <a:lstStyle/>
          <a:p>
            <a:endParaRPr lang="en-US" dirty="0"/>
          </a:p>
          <a:p>
            <a:r>
              <a:rPr lang="en-US" dirty="0">
                <a:latin typeface="Arial" panose="020B0604020202020204" pitchFamily="34" charset="0"/>
                <a:cs typeface="Arial" panose="020B0604020202020204" pitchFamily="34" charset="0"/>
              </a:rPr>
              <a:t>ISSTD (2011). Guidelines for treating dissociative identity disorder in adults, third revision. Journal of Trauma &amp; Dissociation, 12(2), 115‒187. http://dx.doi.org/10.1080/15299732.2011.537247</a:t>
            </a:r>
          </a:p>
          <a:p>
            <a:r>
              <a:rPr lang="en-US" dirty="0">
                <a:latin typeface="Arial" panose="020B0604020202020204" pitchFamily="34" charset="0"/>
                <a:cs typeface="Arial" panose="020B0604020202020204" pitchFamily="34" charset="0"/>
              </a:rPr>
              <a:t>ISSTD (2021). Dissociation FAQs. </a:t>
            </a:r>
            <a:r>
              <a:rPr lang="en-US" dirty="0">
                <a:latin typeface="Arial" panose="020B0604020202020204" pitchFamily="34" charset="0"/>
                <a:cs typeface="Arial" panose="020B0604020202020204" pitchFamily="34" charset="0"/>
                <a:hlinkClick r:id="rId2"/>
              </a:rPr>
              <a:t>https://www.isst-d.org/resources/dissociation-faqs/#:~:text=Identity%20alteration%20is%20the%20sense,from%20another%20part%20of%20oneself</a:t>
            </a:r>
            <a:r>
              <a:rPr lang="en-US" dirty="0">
                <a:latin typeface="Arial" panose="020B0604020202020204" pitchFamily="34" charset="0"/>
                <a:cs typeface="Arial" panose="020B0604020202020204" pitchFamily="34" charset="0"/>
              </a:rPr>
              <a:t>.    </a:t>
            </a:r>
          </a:p>
          <a:p>
            <a:r>
              <a:rPr lang="en-US" dirty="0">
                <a:latin typeface="Arial" panose="020B0604020202020204" pitchFamily="34" charset="0"/>
                <a:cs typeface="Arial" panose="020B0604020202020204" pitchFamily="34" charset="0"/>
              </a:rPr>
              <a:t>Noblitt, J. R. (1995). Psychometric measures of trauma among psychiatric patients reporting ritual abuse. </a:t>
            </a:r>
            <a:r>
              <a:rPr lang="en-US" i="1" dirty="0">
                <a:latin typeface="Arial" panose="020B0604020202020204" pitchFamily="34" charset="0"/>
                <a:cs typeface="Arial" panose="020B0604020202020204" pitchFamily="34" charset="0"/>
              </a:rPr>
              <a:t>Psychological Reports, 77, </a:t>
            </a:r>
            <a:r>
              <a:rPr lang="en-US" dirty="0">
                <a:latin typeface="Arial" panose="020B0604020202020204" pitchFamily="34" charset="0"/>
                <a:cs typeface="Arial" panose="020B0604020202020204" pitchFamily="34" charset="0"/>
              </a:rPr>
              <a:t>743–747. https://doi.org/10.2466/pr0.1995.77.3.743 </a:t>
            </a:r>
          </a:p>
          <a:p>
            <a:r>
              <a:rPr lang="en-US" dirty="0">
                <a:latin typeface="Arial" panose="020B0604020202020204" pitchFamily="34" charset="0"/>
                <a:cs typeface="Arial" panose="020B0604020202020204" pitchFamily="34" charset="0"/>
              </a:rPr>
              <a:t>Noblitt, J. R., &amp; </a:t>
            </a:r>
            <a:r>
              <a:rPr lang="en-US" dirty="0" err="1">
                <a:latin typeface="Arial" panose="020B0604020202020204" pitchFamily="34" charset="0"/>
                <a:cs typeface="Arial" panose="020B0604020202020204" pitchFamily="34" charset="0"/>
              </a:rPr>
              <a:t>Perskin</a:t>
            </a:r>
            <a:r>
              <a:rPr lang="en-US" dirty="0">
                <a:latin typeface="Arial" panose="020B0604020202020204" pitchFamily="34" charset="0"/>
                <a:cs typeface="Arial" panose="020B0604020202020204" pitchFamily="34" charset="0"/>
              </a:rPr>
              <a:t>, P. S. (2000). </a:t>
            </a:r>
            <a:r>
              <a:rPr lang="en-US" i="1" dirty="0">
                <a:latin typeface="Arial" panose="020B0604020202020204" pitchFamily="34" charset="0"/>
                <a:cs typeface="Arial" panose="020B0604020202020204" pitchFamily="34" charset="0"/>
              </a:rPr>
              <a:t>Cult and ritual abuse: Its history, anthropology, and recent discovery in contemporary America </a:t>
            </a:r>
            <a:r>
              <a:rPr lang="en-US" dirty="0">
                <a:latin typeface="Arial" panose="020B0604020202020204" pitchFamily="34" charset="0"/>
                <a:cs typeface="Arial" panose="020B0604020202020204" pitchFamily="34" charset="0"/>
              </a:rPr>
              <a:t>(Rev. ed.). Praeger.</a:t>
            </a:r>
          </a:p>
        </p:txBody>
      </p:sp>
    </p:spTree>
    <p:extLst>
      <p:ext uri="{BB962C8B-B14F-4D97-AF65-F5344CB8AC3E}">
        <p14:creationId xmlns:p14="http://schemas.microsoft.com/office/powerpoint/2010/main" val="201299328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8914-12A0-42BB-8F79-932319C5D39F}"/>
              </a:ext>
            </a:extLst>
          </p:cNvPr>
          <p:cNvSpPr>
            <a:spLocks noGrp="1"/>
          </p:cNvSpPr>
          <p:nvPr>
            <p:ph type="title"/>
          </p:nvPr>
        </p:nvSpPr>
        <p:spPr/>
        <p:txBody>
          <a:bodyPr/>
          <a:lstStyle/>
          <a:p>
            <a:pPr algn="ctr"/>
            <a:r>
              <a:rPr lang="en-US" dirty="0">
                <a:solidFill>
                  <a:schemeClr val="tx1"/>
                </a:solidFill>
              </a:rPr>
              <a:t>References (continued)</a:t>
            </a:r>
            <a:endParaRPr lang="en-US" dirty="0"/>
          </a:p>
        </p:txBody>
      </p:sp>
      <p:sp>
        <p:nvSpPr>
          <p:cNvPr id="3" name="Content Placeholder 2">
            <a:extLst>
              <a:ext uri="{FF2B5EF4-FFF2-40B4-BE49-F238E27FC236}">
                <a16:creationId xmlns:a16="http://schemas.microsoft.com/office/drawing/2014/main" id="{1A8999E6-2759-4639-B648-900D3E963870}"/>
              </a:ext>
            </a:extLst>
          </p:cNvPr>
          <p:cNvSpPr>
            <a:spLocks noGrp="1"/>
          </p:cNvSpPr>
          <p:nvPr>
            <p:ph idx="1"/>
          </p:nvPr>
        </p:nvSpPr>
        <p:spPr/>
        <p:txBody>
          <a:bodyPr/>
          <a:lstStyle/>
          <a:p>
            <a:r>
              <a:rPr lang="en-US" dirty="0">
                <a:latin typeface="Arial" panose="020B0604020202020204" pitchFamily="34" charset="0"/>
                <a:cs typeface="Arial" panose="020B0604020202020204" pitchFamily="34" charset="0"/>
              </a:rPr>
              <a:t>Noblitt, J.R., &amp;  Noblitt, P.P. (2021). Backlash against allegations of sexual harassment and assault. In G. </a:t>
            </a:r>
            <a:r>
              <a:rPr lang="en-US" dirty="0" err="1">
                <a:latin typeface="Arial" panose="020B0604020202020204" pitchFamily="34" charset="0"/>
                <a:cs typeface="Arial" panose="020B0604020202020204" pitchFamily="34" charset="0"/>
              </a:rPr>
              <a:t>Robertiello</a:t>
            </a:r>
            <a:r>
              <a:rPr lang="en-US" dirty="0">
                <a:latin typeface="Arial" panose="020B0604020202020204" pitchFamily="34" charset="0"/>
                <a:cs typeface="Arial" panose="020B0604020202020204" pitchFamily="34" charset="0"/>
              </a:rPr>
              <a:t> (Ed.), </a:t>
            </a:r>
            <a:r>
              <a:rPr lang="en-US" i="1" dirty="0">
                <a:latin typeface="Arial" panose="020B0604020202020204" pitchFamily="34" charset="0"/>
                <a:cs typeface="Arial" panose="020B0604020202020204" pitchFamily="34" charset="0"/>
              </a:rPr>
              <a:t>Sexual harassment and misconduct: An encyclopedia </a:t>
            </a:r>
            <a:r>
              <a:rPr lang="en-US" dirty="0">
                <a:latin typeface="Arial" panose="020B0604020202020204" pitchFamily="34" charset="0"/>
                <a:cs typeface="Arial" panose="020B0604020202020204" pitchFamily="34" charset="0"/>
              </a:rPr>
              <a:t>(pp. 18-22). ABC-CLIO.</a:t>
            </a:r>
          </a:p>
          <a:p>
            <a:r>
              <a:rPr lang="en-US" dirty="0">
                <a:latin typeface="Arial" panose="020B0604020202020204" pitchFamily="34" charset="0"/>
                <a:cs typeface="Arial" panose="020B0604020202020204" pitchFamily="34" charset="0"/>
              </a:rPr>
              <a:t>Noblitt, J. R. &amp; Noblitt, P. P. (2014). </a:t>
            </a:r>
            <a:r>
              <a:rPr lang="en-US" i="1" dirty="0">
                <a:latin typeface="Arial" panose="020B0604020202020204" pitchFamily="34" charset="0"/>
                <a:cs typeface="Arial" panose="020B0604020202020204" pitchFamily="34" charset="0"/>
              </a:rPr>
              <a:t>Cult and Ritual Abuse: Narratives, Evidence, and Healing Approaches </a:t>
            </a:r>
            <a:r>
              <a:rPr lang="en-US" dirty="0">
                <a:latin typeface="Arial" panose="020B0604020202020204" pitchFamily="34" charset="0"/>
                <a:cs typeface="Arial" panose="020B0604020202020204" pitchFamily="34" charset="0"/>
              </a:rPr>
              <a:t>(3rd Edition). Praeger.</a:t>
            </a:r>
          </a:p>
          <a:p>
            <a:endParaRPr lang="en-US" dirty="0"/>
          </a:p>
        </p:txBody>
      </p:sp>
    </p:spTree>
    <p:extLst>
      <p:ext uri="{BB962C8B-B14F-4D97-AF65-F5344CB8AC3E}">
        <p14:creationId xmlns:p14="http://schemas.microsoft.com/office/powerpoint/2010/main" val="150184210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A9B9-F8CC-4A4B-8054-26F25D18FE0A}"/>
              </a:ext>
            </a:extLst>
          </p:cNvPr>
          <p:cNvSpPr>
            <a:spLocks noGrp="1"/>
          </p:cNvSpPr>
          <p:nvPr>
            <p:ph type="title"/>
          </p:nvPr>
        </p:nvSpPr>
        <p:spPr/>
        <p:txBody>
          <a:bodyPr/>
          <a:lstStyle/>
          <a:p>
            <a:pPr algn="ctr"/>
            <a:r>
              <a:rPr lang="en-US" dirty="0">
                <a:solidFill>
                  <a:schemeClr val="tx1"/>
                </a:solidFill>
              </a:rPr>
              <a:t>References (continued)</a:t>
            </a:r>
          </a:p>
        </p:txBody>
      </p:sp>
      <p:sp>
        <p:nvSpPr>
          <p:cNvPr id="3" name="Content Placeholder 2">
            <a:extLst>
              <a:ext uri="{FF2B5EF4-FFF2-40B4-BE49-F238E27FC236}">
                <a16:creationId xmlns:a16="http://schemas.microsoft.com/office/drawing/2014/main" id="{5EA7EDD7-BD07-4F3D-833B-2280DF1550DF}"/>
              </a:ext>
            </a:extLst>
          </p:cNvPr>
          <p:cNvSpPr>
            <a:spLocks noGrp="1"/>
          </p:cNvSpPr>
          <p:nvPr>
            <p:ph idx="1"/>
          </p:nvPr>
        </p:nvSpPr>
        <p:spPr>
          <a:xfrm>
            <a:off x="507206" y="1993393"/>
            <a:ext cx="8065294" cy="4365074"/>
          </a:xfrm>
        </p:spPr>
        <p:txBody>
          <a:bodyPr>
            <a:normAutofit fontScale="62500" lnSpcReduction="20000"/>
          </a:bodyPr>
          <a:lstStyle/>
          <a:p>
            <a:endParaRPr lang="en-US" dirty="0"/>
          </a:p>
          <a:p>
            <a:r>
              <a:rPr lang="en-US" sz="3200" b="0" i="0" dirty="0">
                <a:solidFill>
                  <a:srgbClr val="333333"/>
                </a:solidFill>
                <a:effectLst/>
                <a:latin typeface="Arial" panose="020B0604020202020204" pitchFamily="34" charset="0"/>
                <a:cs typeface="Arial" panose="020B0604020202020204" pitchFamily="34" charset="0"/>
              </a:rPr>
              <a:t>Norcross, J. C., </a:t>
            </a:r>
            <a:r>
              <a:rPr lang="en-US" sz="3200" b="0" i="0" dirty="0" err="1">
                <a:solidFill>
                  <a:srgbClr val="333333"/>
                </a:solidFill>
                <a:effectLst/>
                <a:latin typeface="Arial" panose="020B0604020202020204" pitchFamily="34" charset="0"/>
                <a:cs typeface="Arial" panose="020B0604020202020204" pitchFamily="34" charset="0"/>
              </a:rPr>
              <a:t>Koocher</a:t>
            </a:r>
            <a:r>
              <a:rPr lang="en-US" sz="3200" b="0" i="0" dirty="0">
                <a:solidFill>
                  <a:srgbClr val="333333"/>
                </a:solidFill>
                <a:effectLst/>
                <a:latin typeface="Arial" panose="020B0604020202020204" pitchFamily="34" charset="0"/>
                <a:cs typeface="Arial" panose="020B0604020202020204" pitchFamily="34" charset="0"/>
              </a:rPr>
              <a:t>, G. P., &amp; Garofalo, A. (2006). Discredited psychological treatments and tests: A Delphi poll. </a:t>
            </a:r>
            <a:r>
              <a:rPr lang="en-US" sz="3200" b="0" i="1" dirty="0">
                <a:solidFill>
                  <a:srgbClr val="333333"/>
                </a:solidFill>
                <a:effectLst/>
                <a:latin typeface="Arial" panose="020B0604020202020204" pitchFamily="34" charset="0"/>
                <a:cs typeface="Arial" panose="020B0604020202020204" pitchFamily="34" charset="0"/>
              </a:rPr>
              <a:t>Professional Psychology: Research and Practice, 37</a:t>
            </a:r>
            <a:r>
              <a:rPr lang="en-US" sz="3200" b="0" i="0" dirty="0">
                <a:solidFill>
                  <a:srgbClr val="333333"/>
                </a:solidFill>
                <a:effectLst/>
                <a:latin typeface="Arial" panose="020B0604020202020204" pitchFamily="34" charset="0"/>
                <a:cs typeface="Arial" panose="020B0604020202020204" pitchFamily="34" charset="0"/>
              </a:rPr>
              <a:t>(5), 515–522. </a:t>
            </a:r>
            <a:r>
              <a:rPr lang="en-US" sz="3200" b="0" i="0" u="none" strike="noStrike" dirty="0">
                <a:solidFill>
                  <a:srgbClr val="2C72B7"/>
                </a:solidFill>
                <a:effectLst/>
                <a:latin typeface="Arial" panose="020B0604020202020204" pitchFamily="34" charset="0"/>
                <a:cs typeface="Arial" panose="020B0604020202020204" pitchFamily="34" charset="0"/>
                <a:hlinkClick r:id="rId2"/>
              </a:rPr>
              <a:t>https://doi.org/10.1037/0735-7028.37.5.515</a:t>
            </a:r>
            <a:endParaRPr lang="en-US" sz="3200" b="0" i="0" dirty="0">
              <a:solidFill>
                <a:srgbClr val="333333"/>
              </a:solidFill>
              <a:effectLst/>
              <a:latin typeface="Arial" panose="020B0604020202020204" pitchFamily="34" charset="0"/>
            </a:endParaRPr>
          </a:p>
          <a:p>
            <a:r>
              <a:rPr lang="en-US" sz="3200" b="0" i="0" dirty="0">
                <a:solidFill>
                  <a:srgbClr val="333333"/>
                </a:solidFill>
                <a:effectLst/>
                <a:latin typeface="Arial" panose="020B0604020202020204" pitchFamily="34" charset="0"/>
              </a:rPr>
              <a:t>Ost, J., Wright, D. B., Easton, S., Hope, L., &amp; French, C. C. (2013). Recovered memories, satanic abuse, dissociative identity disorder and false memories in the UK: A survey of clinical psychologists and hypnotherapists. </a:t>
            </a:r>
            <a:r>
              <a:rPr lang="en-US" sz="3200" b="0" i="1" dirty="0">
                <a:solidFill>
                  <a:srgbClr val="333333"/>
                </a:solidFill>
                <a:effectLst/>
                <a:latin typeface="Arial" panose="020B0604020202020204" pitchFamily="34" charset="0"/>
              </a:rPr>
              <a:t>Psychology, Crime &amp; Law, 19</a:t>
            </a:r>
            <a:r>
              <a:rPr lang="en-US" sz="3200" b="0" i="0" dirty="0">
                <a:solidFill>
                  <a:srgbClr val="333333"/>
                </a:solidFill>
                <a:effectLst/>
                <a:latin typeface="Arial" panose="020B0604020202020204" pitchFamily="34" charset="0"/>
              </a:rPr>
              <a:t>(1), 1–19. </a:t>
            </a:r>
            <a:r>
              <a:rPr lang="en-US" sz="3200" b="0" i="0" u="none" strike="noStrike" dirty="0">
                <a:solidFill>
                  <a:srgbClr val="2C72B7"/>
                </a:solidFill>
                <a:effectLst/>
                <a:latin typeface="Arial" panose="020B0604020202020204" pitchFamily="34" charset="0"/>
                <a:hlinkClick r:id="rId3"/>
              </a:rPr>
              <a:t>https://doi.org/10.1080/1068316X.2011.598157 </a:t>
            </a:r>
            <a:endParaRPr lang="en-US" sz="3200" b="0" i="0" u="none" strike="noStrike" dirty="0">
              <a:solidFill>
                <a:srgbClr val="2C72B7"/>
              </a:solidFill>
              <a:effectLst/>
              <a:latin typeface="Arial" panose="020B0604020202020204" pitchFamily="34" charset="0"/>
            </a:endParaRPr>
          </a:p>
          <a:p>
            <a:r>
              <a:rPr lang="en-US" sz="3200" dirty="0">
                <a:latin typeface="Arial" panose="020B0604020202020204" pitchFamily="34" charset="0"/>
                <a:cs typeface="Arial" panose="020B0604020202020204" pitchFamily="34" charset="0"/>
              </a:rPr>
              <a:t>Palo, A. D. &amp; Gilbert, B. O. (2015). The relationship between perceptions of response to disclosure of childhood sexual abuse and later outcomes. </a:t>
            </a:r>
            <a:r>
              <a:rPr lang="en-US" sz="3200" i="1" dirty="0">
                <a:latin typeface="Arial" panose="020B0604020202020204" pitchFamily="34" charset="0"/>
                <a:cs typeface="Arial" panose="020B0604020202020204" pitchFamily="34" charset="0"/>
              </a:rPr>
              <a:t>Journal of Child Sexual Abuse: Research, Treatment, &amp; Program Innovations for Victims, Survivors, &amp; Offenders, 24</a:t>
            </a:r>
            <a:r>
              <a:rPr lang="en-US" sz="3200" dirty="0">
                <a:latin typeface="Arial" panose="020B0604020202020204" pitchFamily="34" charset="0"/>
                <a:cs typeface="Arial" panose="020B0604020202020204" pitchFamily="34" charset="0"/>
              </a:rPr>
              <a:t>(5), 445-463. </a:t>
            </a:r>
            <a:r>
              <a:rPr lang="en-US" sz="3200" u="sng" dirty="0">
                <a:solidFill>
                  <a:srgbClr val="0070C0"/>
                </a:solidFill>
                <a:latin typeface="Arial" panose="020B0604020202020204" pitchFamily="34" charset="0"/>
                <a:cs typeface="Arial" panose="020B0604020202020204" pitchFamily="34" charset="0"/>
              </a:rPr>
              <a:t>ht</a:t>
            </a:r>
            <a:r>
              <a:rPr lang="en-US" sz="3200" b="0" i="0" u="none" strike="noStrike" dirty="0">
                <a:solidFill>
                  <a:srgbClr val="10147E"/>
                </a:solidFill>
                <a:effectLst/>
                <a:latin typeface="Open Sans" panose="020B0606030504020204" pitchFamily="34" charset="0"/>
                <a:hlinkClick r:id="rId4"/>
              </a:rPr>
              <a:t>ttps://doi.org/10.1080/10538712.2015.1042180</a:t>
            </a:r>
            <a:r>
              <a:rPr lang="en-US" sz="3200" b="0" i="0" u="none" strike="noStrike" dirty="0">
                <a:solidFill>
                  <a:srgbClr val="10147E"/>
                </a:solidFill>
                <a:effectLst/>
                <a:latin typeface="Open Sans" panose="020B0606030504020204" pitchFamily="34" charset="0"/>
              </a:rPr>
              <a:t> </a:t>
            </a:r>
            <a:endParaRPr lang="en-US" sz="3200" b="0" i="0" dirty="0">
              <a:solidFill>
                <a:srgbClr val="333333"/>
              </a:solidFill>
              <a:effectLst/>
              <a:latin typeface="Open Sans" panose="020B0606030504020204" pitchFamily="34" charset="0"/>
            </a:endParaRPr>
          </a:p>
          <a:p>
            <a:r>
              <a:rPr lang="en-US" sz="2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866809154"/>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28A9B9-F8CC-4A4B-8054-26F25D18FE0A}"/>
              </a:ext>
            </a:extLst>
          </p:cNvPr>
          <p:cNvSpPr>
            <a:spLocks noGrp="1"/>
          </p:cNvSpPr>
          <p:nvPr>
            <p:ph type="title"/>
          </p:nvPr>
        </p:nvSpPr>
        <p:spPr/>
        <p:txBody>
          <a:bodyPr/>
          <a:lstStyle/>
          <a:p>
            <a:pPr algn="ctr"/>
            <a:r>
              <a:rPr lang="en-US" dirty="0">
                <a:solidFill>
                  <a:schemeClr val="tx1"/>
                </a:solidFill>
              </a:rPr>
              <a:t>References (continued)</a:t>
            </a:r>
          </a:p>
        </p:txBody>
      </p:sp>
      <p:sp>
        <p:nvSpPr>
          <p:cNvPr id="3" name="Content Placeholder 2">
            <a:extLst>
              <a:ext uri="{FF2B5EF4-FFF2-40B4-BE49-F238E27FC236}">
                <a16:creationId xmlns:a16="http://schemas.microsoft.com/office/drawing/2014/main" id="{5EA7EDD7-BD07-4F3D-833B-2280DF1550DF}"/>
              </a:ext>
            </a:extLst>
          </p:cNvPr>
          <p:cNvSpPr>
            <a:spLocks noGrp="1"/>
          </p:cNvSpPr>
          <p:nvPr>
            <p:ph idx="1"/>
          </p:nvPr>
        </p:nvSpPr>
        <p:spPr/>
        <p:txBody>
          <a:bodyPr>
            <a:noAutofit/>
          </a:bodyPr>
          <a:lstStyle/>
          <a:p>
            <a:r>
              <a:rPr lang="en-US" sz="2000" dirty="0">
                <a:latin typeface="Arial" panose="020B0604020202020204" pitchFamily="34" charset="0"/>
                <a:cs typeface="Arial" panose="020B0604020202020204" pitchFamily="34" charset="0"/>
              </a:rPr>
              <a:t>Perry, N. E. (1992). Therapists’ experiences of the effects of working with dissociative patients. Paper Presented at the 9th Annual Meeting of the International Society for the Study of Multiple Personality and Dissociation, Chicago, IL</a:t>
            </a:r>
          </a:p>
          <a:p>
            <a:r>
              <a:rPr lang="en-US" sz="2000" dirty="0" err="1">
                <a:latin typeface="Arial" panose="020B0604020202020204" pitchFamily="34" charset="0"/>
                <a:cs typeface="Arial" panose="020B0604020202020204" pitchFamily="34" charset="0"/>
              </a:rPr>
              <a:t>Rutz</a:t>
            </a:r>
            <a:r>
              <a:rPr lang="en-US" sz="2000" dirty="0">
                <a:latin typeface="Arial" panose="020B0604020202020204" pitchFamily="34" charset="0"/>
                <a:cs typeface="Arial" panose="020B0604020202020204" pitchFamily="34" charset="0"/>
              </a:rPr>
              <a:t>, C., Becker, T., </a:t>
            </a:r>
            <a:r>
              <a:rPr lang="en-US" sz="2000" dirty="0" err="1">
                <a:latin typeface="Arial" panose="020B0604020202020204" pitchFamily="34" charset="0"/>
                <a:cs typeface="Arial" panose="020B0604020202020204" pitchFamily="34" charset="0"/>
              </a:rPr>
              <a:t>Overkamp</a:t>
            </a:r>
            <a:r>
              <a:rPr lang="en-US" sz="2000" dirty="0">
                <a:latin typeface="Arial" panose="020B0604020202020204" pitchFamily="34" charset="0"/>
                <a:cs typeface="Arial" panose="020B0604020202020204" pitchFamily="34" charset="0"/>
              </a:rPr>
              <a:t>, B., &amp; </a:t>
            </a:r>
            <a:r>
              <a:rPr lang="en-US" sz="2000" dirty="0" err="1">
                <a:latin typeface="Arial" panose="020B0604020202020204" pitchFamily="34" charset="0"/>
                <a:cs typeface="Arial" panose="020B0604020202020204" pitchFamily="34" charset="0"/>
              </a:rPr>
              <a:t>Karriker</a:t>
            </a:r>
            <a:r>
              <a:rPr lang="en-US" sz="2000" dirty="0">
                <a:latin typeface="Arial" panose="020B0604020202020204" pitchFamily="34" charset="0"/>
                <a:cs typeface="Arial" panose="020B0604020202020204" pitchFamily="34" charset="0"/>
              </a:rPr>
              <a:t>, W. (2008). Exploring commonalities reported by adult survivors of extreme abuse: Preliminary empirical findings. In R. Noblitt &amp; P. P. Noblitt (Eds.), Ritual abuse in the twenty-first century: Psychological, forensic, social, and political considerations (pp. 31–84). Robert Reed.</a:t>
            </a:r>
          </a:p>
          <a:p>
            <a:r>
              <a:rPr lang="en-US" sz="2000" dirty="0" err="1">
                <a:latin typeface="Arial" panose="020B0604020202020204" pitchFamily="34" charset="0"/>
                <a:cs typeface="Arial" panose="020B0604020202020204" pitchFamily="34" charset="0"/>
              </a:rPr>
              <a:t>Schmuttermaier</a:t>
            </a:r>
            <a:r>
              <a:rPr lang="en-US" sz="2000" dirty="0">
                <a:latin typeface="Arial" panose="020B0604020202020204" pitchFamily="34" charset="0"/>
                <a:cs typeface="Arial" panose="020B0604020202020204" pitchFamily="34" charset="0"/>
              </a:rPr>
              <a:t>, J. &amp; </a:t>
            </a:r>
            <a:r>
              <a:rPr lang="en-US" sz="2000" dirty="0" err="1">
                <a:latin typeface="Arial" panose="020B0604020202020204" pitchFamily="34" charset="0"/>
                <a:cs typeface="Arial" panose="020B0604020202020204" pitchFamily="34" charset="0"/>
              </a:rPr>
              <a:t>Veno</a:t>
            </a:r>
            <a:r>
              <a:rPr lang="en-US" sz="2000" dirty="0">
                <a:latin typeface="Arial" panose="020B0604020202020204" pitchFamily="34" charset="0"/>
                <a:cs typeface="Arial" panose="020B0604020202020204" pitchFamily="34" charset="0"/>
              </a:rPr>
              <a:t>, A. (1999). Counselors’ beliefs about ritual abuse: An Australian study. </a:t>
            </a:r>
            <a:r>
              <a:rPr lang="en-US" sz="2000" i="1" dirty="0">
                <a:latin typeface="Arial" panose="020B0604020202020204" pitchFamily="34" charset="0"/>
                <a:cs typeface="Arial" panose="020B0604020202020204" pitchFamily="34" charset="0"/>
              </a:rPr>
              <a:t>Journal of Child Sexual Abuse, 8</a:t>
            </a:r>
            <a:r>
              <a:rPr lang="en-US" sz="2000" dirty="0">
                <a:latin typeface="Arial" panose="020B0604020202020204" pitchFamily="34" charset="0"/>
                <a:cs typeface="Arial" panose="020B0604020202020204" pitchFamily="34" charset="0"/>
              </a:rPr>
              <a:t>(3), 45–63. </a:t>
            </a:r>
            <a:r>
              <a:rPr lang="en-US" sz="2000" dirty="0">
                <a:latin typeface="Arial" panose="020B0604020202020204" pitchFamily="34" charset="0"/>
                <a:cs typeface="Arial" panose="020B0604020202020204" pitchFamily="34" charset="0"/>
                <a:hlinkClick r:id="rId2"/>
              </a:rPr>
              <a:t>https://doi.org/10.1300/J070v08n03_03</a:t>
            </a:r>
            <a:r>
              <a:rPr lang="en-US" sz="2000" dirty="0">
                <a:latin typeface="Arial" panose="020B0604020202020204" pitchFamily="34" charset="0"/>
                <a:cs typeface="Arial" panose="020B0604020202020204" pitchFamily="34" charset="0"/>
              </a:rPr>
              <a:t>  </a:t>
            </a:r>
          </a:p>
          <a:p>
            <a:r>
              <a:rPr lang="en-US" sz="2000" dirty="0">
                <a:solidFill>
                  <a:srgbClr val="333333"/>
                </a:solidFill>
                <a:effectLst/>
                <a:latin typeface="Arial" panose="020B0604020202020204" pitchFamily="34" charset="0"/>
                <a:cs typeface="Arial" panose="020B0604020202020204" pitchFamily="34" charset="0"/>
              </a:rPr>
              <a:t>Spanos, N. P. (1994). Multiple identity enactments and multiple personality disorder: A </a:t>
            </a:r>
            <a:r>
              <a:rPr lang="en-US" sz="2000" dirty="0" err="1">
                <a:solidFill>
                  <a:srgbClr val="333333"/>
                </a:solidFill>
                <a:effectLst/>
                <a:latin typeface="Arial" panose="020B0604020202020204" pitchFamily="34" charset="0"/>
                <a:cs typeface="Arial" panose="020B0604020202020204" pitchFamily="34" charset="0"/>
              </a:rPr>
              <a:t>sociocognitive</a:t>
            </a:r>
            <a:r>
              <a:rPr lang="en-US" sz="2000" dirty="0">
                <a:solidFill>
                  <a:srgbClr val="333333"/>
                </a:solidFill>
                <a:effectLst/>
                <a:latin typeface="Arial" panose="020B0604020202020204" pitchFamily="34" charset="0"/>
                <a:cs typeface="Arial" panose="020B0604020202020204" pitchFamily="34" charset="0"/>
              </a:rPr>
              <a:t> perspective. </a:t>
            </a:r>
            <a:r>
              <a:rPr lang="en-US" sz="2000" i="1" dirty="0">
                <a:solidFill>
                  <a:srgbClr val="333333"/>
                </a:solidFill>
                <a:effectLst/>
                <a:latin typeface="Arial" panose="020B0604020202020204" pitchFamily="34" charset="0"/>
                <a:cs typeface="Arial" panose="020B0604020202020204" pitchFamily="34" charset="0"/>
              </a:rPr>
              <a:t>Psychological Bulletin, 116</a:t>
            </a:r>
            <a:r>
              <a:rPr lang="en-US" sz="2000" dirty="0">
                <a:solidFill>
                  <a:srgbClr val="333333"/>
                </a:solidFill>
                <a:effectLst/>
                <a:latin typeface="Arial" panose="020B0604020202020204" pitchFamily="34" charset="0"/>
                <a:cs typeface="Arial" panose="020B0604020202020204" pitchFamily="34" charset="0"/>
              </a:rPr>
              <a:t>(1), 143–165. </a:t>
            </a:r>
            <a:r>
              <a:rPr lang="en-US" sz="2000" u="none" strike="noStrike" dirty="0">
                <a:solidFill>
                  <a:srgbClr val="2C72B7"/>
                </a:solidFill>
                <a:effectLst/>
                <a:latin typeface="Arial" panose="020B0604020202020204" pitchFamily="34" charset="0"/>
                <a:cs typeface="Arial" panose="020B0604020202020204" pitchFamily="34" charset="0"/>
                <a:hlinkClick r:id="rId3"/>
              </a:rPr>
              <a:t>https://doi.org/10.1037/0033-2909.116.1.143</a:t>
            </a:r>
            <a:endParaRPr lang="en-US" sz="2000" dirty="0">
              <a:solidFill>
                <a:srgbClr val="333333"/>
              </a:solidFill>
              <a:effectLst/>
              <a:latin typeface="Arial" panose="020B0604020202020204" pitchFamily="34" charset="0"/>
              <a:cs typeface="Arial" panose="020B0604020202020204" pitchFamily="34" charset="0"/>
            </a:endParaRPr>
          </a:p>
          <a:p>
            <a:br>
              <a:rPr lang="en-US" sz="2000" dirty="0"/>
            </a:br>
            <a:endParaRPr lang="en-US" sz="2000" dirty="0"/>
          </a:p>
        </p:txBody>
      </p:sp>
    </p:spTree>
    <p:extLst>
      <p:ext uri="{BB962C8B-B14F-4D97-AF65-F5344CB8AC3E}">
        <p14:creationId xmlns:p14="http://schemas.microsoft.com/office/powerpoint/2010/main" val="2898428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F14CA-4061-4D19-A068-27637D5D6276}"/>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What is Extreme Abuse?</a:t>
            </a:r>
            <a:br>
              <a:rPr lang="en-US" dirty="0">
                <a:solidFill>
                  <a:schemeClr val="tx1"/>
                </a:solidFill>
                <a:latin typeface="Arial" panose="020B0604020202020204" pitchFamily="34" charset="0"/>
                <a:cs typeface="Arial" panose="020B0604020202020204" pitchFamily="34" charset="0"/>
              </a:rPr>
            </a:br>
            <a:endParaRPr lang="en-US" sz="2400" dirty="0">
              <a:solidFill>
                <a:schemeClr val="tx1"/>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89AE94D4-875C-4869-BC9B-E02F99E37418}"/>
              </a:ext>
            </a:extLst>
          </p:cNvPr>
          <p:cNvSpPr>
            <a:spLocks noGrp="1"/>
          </p:cNvSpPr>
          <p:nvPr>
            <p:ph idx="1"/>
          </p:nvPr>
        </p:nvSpPr>
        <p:spPr>
          <a:xfrm>
            <a:off x="507206" y="1993393"/>
            <a:ext cx="8065294" cy="4864607"/>
          </a:xfrm>
        </p:spPr>
        <p:txBody>
          <a:bodyPr>
            <a:normAutofit/>
          </a:bodyPr>
          <a:lstStyle/>
          <a:p>
            <a:r>
              <a:rPr lang="en-US" dirty="0"/>
              <a:t>Extreme abuse survivors often report a combination of abuse experiences that may include</a:t>
            </a:r>
          </a:p>
          <a:p>
            <a:r>
              <a:rPr lang="en-US" dirty="0"/>
              <a:t>Abuse in religious/spiritual ceremonies</a:t>
            </a:r>
          </a:p>
          <a:p>
            <a:r>
              <a:rPr lang="en-US" dirty="0"/>
              <a:t>Abuse in skit-like activities</a:t>
            </a:r>
          </a:p>
          <a:p>
            <a:r>
              <a:rPr lang="en-US" dirty="0"/>
              <a:t>Repeated and varied abuses at home</a:t>
            </a:r>
          </a:p>
          <a:p>
            <a:r>
              <a:rPr lang="en-US" dirty="0"/>
              <a:t>Child trafficking</a:t>
            </a:r>
          </a:p>
          <a:p>
            <a:r>
              <a:rPr lang="en-US" dirty="0"/>
              <a:t>Violence done to animals</a:t>
            </a:r>
          </a:p>
          <a:p>
            <a:r>
              <a:rPr lang="en-US" dirty="0"/>
              <a:t>Being forced to perpetrate harm to others</a:t>
            </a:r>
          </a:p>
          <a:p>
            <a:r>
              <a:rPr lang="en-US" dirty="0"/>
              <a:t>Being abused with medical or scientific devices</a:t>
            </a:r>
          </a:p>
        </p:txBody>
      </p:sp>
    </p:spTree>
    <p:extLst>
      <p:ext uri="{BB962C8B-B14F-4D97-AF65-F5344CB8AC3E}">
        <p14:creationId xmlns:p14="http://schemas.microsoft.com/office/powerpoint/2010/main" val="699240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F14CA-4061-4D19-A068-27637D5D6276}"/>
              </a:ext>
            </a:extLst>
          </p:cNvPr>
          <p:cNvSpPr>
            <a:spLocks noGrp="1"/>
          </p:cNvSpPr>
          <p:nvPr>
            <p:ph type="title"/>
          </p:nvPr>
        </p:nvSpPr>
        <p:spPr/>
        <p:txBody>
          <a:bodyPr/>
          <a:lstStyle/>
          <a:p>
            <a:r>
              <a:rPr lang="en-US" dirty="0">
                <a:solidFill>
                  <a:schemeClr val="tx1"/>
                </a:solidFill>
                <a:latin typeface="Arial" panose="020B0604020202020204" pitchFamily="34" charset="0"/>
                <a:cs typeface="Arial" panose="020B0604020202020204" pitchFamily="34" charset="0"/>
              </a:rPr>
              <a:t>What is Extreme Abuse?</a:t>
            </a:r>
            <a:br>
              <a:rPr lang="en-US" dirty="0">
                <a:solidFill>
                  <a:schemeClr val="tx1"/>
                </a:solidFill>
                <a:latin typeface="Arial" panose="020B0604020202020204" pitchFamily="34" charset="0"/>
                <a:cs typeface="Arial" panose="020B0604020202020204" pitchFamily="34" charset="0"/>
              </a:rPr>
            </a:br>
            <a:r>
              <a:rPr lang="en-US" sz="2400" dirty="0">
                <a:solidFill>
                  <a:schemeClr val="tx1"/>
                </a:solidFill>
                <a:latin typeface="Arial" panose="020B0604020202020204" pitchFamily="34" charset="0"/>
                <a:cs typeface="Arial" panose="020B0604020202020204" pitchFamily="34" charset="0"/>
              </a:rPr>
              <a:t>Becker et al. (2013, p. 88)</a:t>
            </a:r>
          </a:p>
        </p:txBody>
      </p:sp>
      <p:sp>
        <p:nvSpPr>
          <p:cNvPr id="3" name="Content Placeholder 2">
            <a:extLst>
              <a:ext uri="{FF2B5EF4-FFF2-40B4-BE49-F238E27FC236}">
                <a16:creationId xmlns:a16="http://schemas.microsoft.com/office/drawing/2014/main" id="{89AE94D4-875C-4869-BC9B-E02F99E37418}"/>
              </a:ext>
            </a:extLst>
          </p:cNvPr>
          <p:cNvSpPr>
            <a:spLocks noGrp="1"/>
          </p:cNvSpPr>
          <p:nvPr>
            <p:ph idx="1"/>
          </p:nvPr>
        </p:nvSpPr>
        <p:spPr>
          <a:xfrm>
            <a:off x="507206" y="1993393"/>
            <a:ext cx="8065294" cy="4864607"/>
          </a:xfrm>
        </p:spPr>
        <p:txBody>
          <a:bodyPr>
            <a:normAutofit fontScale="62500" lnSpcReduction="20000"/>
          </a:bodyPr>
          <a:lstStyle/>
          <a:p>
            <a:pPr algn="l"/>
            <a:endParaRPr lang="en-US" sz="3600" b="0" i="0" u="none" strike="noStrike" baseline="0" dirty="0">
              <a:latin typeface="+mj-lt"/>
            </a:endParaRPr>
          </a:p>
          <a:p>
            <a:pPr algn="l"/>
            <a:r>
              <a:rPr lang="en-US" sz="3600" b="0" i="0" u="none" strike="noStrike" baseline="0" dirty="0">
                <a:latin typeface="+mj-lt"/>
              </a:rPr>
              <a:t>Self-selected categories of abuse</a:t>
            </a:r>
          </a:p>
          <a:p>
            <a:pPr algn="l"/>
            <a:r>
              <a:rPr lang="en-US" sz="3600" b="0" i="0" u="none" strike="noStrike" baseline="0" dirty="0">
                <a:latin typeface="+mj-lt"/>
              </a:rPr>
              <a:t>Of the 987 respondents, the following percentages chose as the category that best</a:t>
            </a:r>
          </a:p>
          <a:p>
            <a:pPr algn="l"/>
            <a:r>
              <a:rPr lang="en-US" sz="3600" b="0" i="0" u="none" strike="noStrike" baseline="0" dirty="0">
                <a:latin typeface="+mj-lt"/>
              </a:rPr>
              <a:t>describes their experiences:</a:t>
            </a:r>
          </a:p>
          <a:p>
            <a:pPr algn="l"/>
            <a:r>
              <a:rPr lang="en-US" sz="3600" b="0" i="0" u="none" strike="noStrike" baseline="0" dirty="0">
                <a:latin typeface="+mj-lt"/>
              </a:rPr>
              <a:t>• Ritual Abuse 19%</a:t>
            </a:r>
          </a:p>
          <a:p>
            <a:pPr algn="l"/>
            <a:r>
              <a:rPr lang="en-US" sz="3600" b="0" i="0" u="none" strike="noStrike" baseline="0" dirty="0">
                <a:latin typeface="+mj-lt"/>
              </a:rPr>
              <a:t>• Mind Control 07%</a:t>
            </a:r>
          </a:p>
          <a:p>
            <a:pPr algn="l"/>
            <a:r>
              <a:rPr lang="en-US" sz="3600" b="0" i="0" u="none" strike="noStrike" baseline="0" dirty="0">
                <a:latin typeface="+mj-lt"/>
              </a:rPr>
              <a:t>• Ritual Abuse and Mind Control 52%</a:t>
            </a:r>
          </a:p>
          <a:p>
            <a:pPr algn="l"/>
            <a:r>
              <a:rPr lang="en-US" sz="3600" b="0" i="0" u="none" strike="noStrike" baseline="0" dirty="0">
                <a:latin typeface="+mj-lt"/>
              </a:rPr>
              <a:t>• Other Extreme Abuse 22%</a:t>
            </a:r>
            <a:endParaRPr lang="en-US" sz="3600" dirty="0">
              <a:latin typeface="+mj-lt"/>
              <a:cs typeface="Arial" panose="020B0604020202020204" pitchFamily="34" charset="0"/>
            </a:endParaRPr>
          </a:p>
          <a:p>
            <a:endParaRPr lang="en-US" sz="2600" dirty="0">
              <a:latin typeface="+mj-lt"/>
              <a:cs typeface="Arial" panose="020B0604020202020204" pitchFamily="34" charset="0"/>
            </a:endParaRPr>
          </a:p>
          <a:p>
            <a:r>
              <a:rPr lang="en-US" sz="3800" dirty="0">
                <a:latin typeface="+mj-lt"/>
                <a:cs typeface="Arial" panose="020B0604020202020204" pitchFamily="34" charset="0"/>
              </a:rPr>
              <a:t>We will discuss their research in more detail later in this presentation.</a:t>
            </a:r>
            <a:endParaRPr lang="en-US" sz="2400" dirty="0"/>
          </a:p>
          <a:p>
            <a:br>
              <a:rPr lang="en-US" dirty="0"/>
            </a:br>
            <a:endParaRPr lang="en-US" dirty="0"/>
          </a:p>
        </p:txBody>
      </p:sp>
    </p:spTree>
    <p:extLst>
      <p:ext uri="{BB962C8B-B14F-4D97-AF65-F5344CB8AC3E}">
        <p14:creationId xmlns:p14="http://schemas.microsoft.com/office/powerpoint/2010/main" val="13674644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9A976-4227-467D-9B59-0CF46D1CFB72}"/>
              </a:ext>
            </a:extLst>
          </p:cNvPr>
          <p:cNvSpPr>
            <a:spLocks noGrp="1"/>
          </p:cNvSpPr>
          <p:nvPr>
            <p:ph type="title"/>
          </p:nvPr>
        </p:nvSpPr>
        <p:spPr/>
        <p:txBody>
          <a:bodyPr/>
          <a:lstStyle/>
          <a:p>
            <a:r>
              <a:rPr lang="en-US" dirty="0">
                <a:solidFill>
                  <a:schemeClr val="tx1"/>
                </a:solidFill>
              </a:rPr>
              <a:t>What is evidence?</a:t>
            </a:r>
          </a:p>
        </p:txBody>
      </p:sp>
      <p:sp>
        <p:nvSpPr>
          <p:cNvPr id="3" name="Content Placeholder 2">
            <a:extLst>
              <a:ext uri="{FF2B5EF4-FFF2-40B4-BE49-F238E27FC236}">
                <a16:creationId xmlns:a16="http://schemas.microsoft.com/office/drawing/2014/main" id="{6B97CD63-4E86-43FA-AC05-93DF707E31BC}"/>
              </a:ext>
            </a:extLst>
          </p:cNvPr>
          <p:cNvSpPr>
            <a:spLocks noGrp="1"/>
          </p:cNvSpPr>
          <p:nvPr>
            <p:ph idx="1"/>
          </p:nvPr>
        </p:nvSpPr>
        <p:spPr/>
        <p:txBody>
          <a:bodyPr/>
          <a:lstStyle/>
          <a:p>
            <a:r>
              <a:rPr lang="en-US" dirty="0"/>
              <a:t>Some clinicians only consider outcomes from randomized clinical (RCTs) trials as evidence.</a:t>
            </a:r>
          </a:p>
          <a:p>
            <a:r>
              <a:rPr lang="en-US" dirty="0"/>
              <a:t>However, the American Psychological Association Task Force on Evidence-Based Practice (2006) concluded that there are many kinds of evidence. The first that they list is  “clinical observation (including individual case studies)” (p. 274).</a:t>
            </a:r>
          </a:p>
        </p:txBody>
      </p:sp>
    </p:spTree>
    <p:extLst>
      <p:ext uri="{BB962C8B-B14F-4D97-AF65-F5344CB8AC3E}">
        <p14:creationId xmlns:p14="http://schemas.microsoft.com/office/powerpoint/2010/main" val="128593661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docProps/app.xml><?xml version="1.0" encoding="utf-8"?>
<Properties xmlns="http://schemas.openxmlformats.org/officeDocument/2006/extended-properties" xmlns:vt="http://schemas.openxmlformats.org/officeDocument/2006/docPropsVTypes">
  <Template>TM03457491[[fn=Metropolitan]]</Template>
  <TotalTime>20273</TotalTime>
  <Words>4607</Words>
  <Application>Microsoft Office PowerPoint</Application>
  <PresentationFormat>On-screen Show (4:3)</PresentationFormat>
  <Paragraphs>309</Paragraphs>
  <Slides>63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63</vt:i4>
      </vt:variant>
    </vt:vector>
  </HeadingPairs>
  <TitlesOfParts>
    <vt:vector size="71" baseType="lpstr">
      <vt:lpstr>Arial</vt:lpstr>
      <vt:lpstr>Calibri Light</vt:lpstr>
      <vt:lpstr>Courier New</vt:lpstr>
      <vt:lpstr>Georgia Pro</vt:lpstr>
      <vt:lpstr>Open Sans</vt:lpstr>
      <vt:lpstr>ProximaNova</vt:lpstr>
      <vt:lpstr>Times New Roman</vt:lpstr>
      <vt:lpstr>Metropolitan</vt:lpstr>
      <vt:lpstr>Dissociation of Identity and Trained Trauma-Mediated Behaviors    Randy Noblitt, PhD  Survivorship Clinicians Conference Friday May 21, 2021 </vt:lpstr>
      <vt:lpstr>Learning objectives</vt:lpstr>
      <vt:lpstr>Dissociation of identity (DI)</vt:lpstr>
      <vt:lpstr>Dissociation of identity (DI)</vt:lpstr>
      <vt:lpstr>Dissociation of identity (DI)</vt:lpstr>
      <vt:lpstr>What is Extreme Abuse?</vt:lpstr>
      <vt:lpstr>What is Extreme Abuse? </vt:lpstr>
      <vt:lpstr>What is Extreme Abuse? Becker et al. (2013, p. 88)</vt:lpstr>
      <vt:lpstr>What is evidence?</vt:lpstr>
      <vt:lpstr>Dissociation of identity (DI)</vt:lpstr>
      <vt:lpstr>Dissociation of identity (DI)</vt:lpstr>
      <vt:lpstr>Dissociation of identity (DI)</vt:lpstr>
      <vt:lpstr>Introduction: What is ritual abuse?</vt:lpstr>
      <vt:lpstr>Introduction: What is ritual abuse?</vt:lpstr>
      <vt:lpstr>The professional literature</vt:lpstr>
      <vt:lpstr>The professional literature</vt:lpstr>
      <vt:lpstr>Comprehensive empirical  research reviews on RA</vt:lpstr>
      <vt:lpstr>Ethical considerations are a priority for all psychotherapy and counseling clients. </vt:lpstr>
      <vt:lpstr> Overview of ethical clinical practice </vt:lpstr>
      <vt:lpstr> Overview of ethical clinical practice </vt:lpstr>
      <vt:lpstr> Overview of ethical clinical practice </vt:lpstr>
      <vt:lpstr> Overview of ethical clinical practice: General principles (APA, 2017) </vt:lpstr>
      <vt:lpstr> Overview of ethical clinical practice: Ethical standards (APA, 2018) </vt:lpstr>
      <vt:lpstr> An additional ethics consideration: The community standard   </vt:lpstr>
      <vt:lpstr> Introduction to the problem of credibility, and its relevance to ethical clinical practice </vt:lpstr>
      <vt:lpstr> Introduction to the problem of credibility, and its relevance to ethical clinical practice </vt:lpstr>
      <vt:lpstr>To what extent do mental health professionals believe ritual abuse (RA) survivors stories?</vt:lpstr>
      <vt:lpstr> Introduction to the problem of credibility, and its relevance to ethical clinical practice </vt:lpstr>
      <vt:lpstr> Introduction to the problem of credibility, and its relevance to ethical clinical practice </vt:lpstr>
      <vt:lpstr> Method </vt:lpstr>
      <vt:lpstr> Method </vt:lpstr>
      <vt:lpstr>Seven studies were identified and reviewed (listed chronologically)</vt:lpstr>
      <vt:lpstr> Perry (1992)  </vt:lpstr>
      <vt:lpstr>Goodman, Qin, Bottoms, &amp; Shaver (1994); and Bottoms, Shaver &amp; Goodman (1996)</vt:lpstr>
      <vt:lpstr>Goodman, Qin, Bottoms, &amp; Shaver (1994); and Bottoms, Shaver &amp; Goodman (1996)</vt:lpstr>
      <vt:lpstr>Goodman, Qin, Bottoms, &amp; Shaver (1994); and Bottoms, Shaver &amp; Goodman (1996)</vt:lpstr>
      <vt:lpstr> Andrews, Morton, Bekerian, Brewin, Davies &amp; Mollon, (1995) </vt:lpstr>
      <vt:lpstr> Andrews, Morton, Bekerian, Brewin, Davies &amp; Mollon, (1995) </vt:lpstr>
      <vt:lpstr> Schmuttermaier &amp; Veno (1999) </vt:lpstr>
      <vt:lpstr> Norcross, Koocher &amp; Garofalo (2006)  </vt:lpstr>
      <vt:lpstr> Norcross, Koocher &amp; Garofalo (2006)  </vt:lpstr>
      <vt:lpstr> Norcross, Koocher &amp; Garofalo (2006)  </vt:lpstr>
      <vt:lpstr> Becker, Karriker, Overkamp &amp; Rutz (2008); Rutz, Becker, Overkamp, &amp; Karriker (2008), and Becker, Karriker, Rutz &amp; Overkamp (2013) </vt:lpstr>
      <vt:lpstr> Becker et al. (2008); Rutz et al.(2008), and Becker et al. (2013) </vt:lpstr>
      <vt:lpstr> Becker et al. (2008); Rutz et al.(2008), and Becker et al. (2013) </vt:lpstr>
      <vt:lpstr> Becker et al. (2008); Rutz et al.(2008), and Becker et al. (2013) </vt:lpstr>
      <vt:lpstr> Becker et al. (2008); Rutz et al.(2008), and Becker et al. (2013) </vt:lpstr>
      <vt:lpstr> Ost, Wright, Easton, Hope &amp; French (2013) </vt:lpstr>
      <vt:lpstr> Ost, Wright, Easton, Hope &amp; French (2013) </vt:lpstr>
      <vt:lpstr>   Critical review of the empirical studies and their outcomes   </vt:lpstr>
      <vt:lpstr>Clinical Method</vt:lpstr>
      <vt:lpstr>Informed Consent</vt:lpstr>
      <vt:lpstr>Psychological Assessment</vt:lpstr>
      <vt:lpstr>How can therapists safely access their clients?</vt:lpstr>
      <vt:lpstr>Treatment goals</vt:lpstr>
      <vt:lpstr>Treatment goals</vt:lpstr>
      <vt:lpstr>References</vt:lpstr>
      <vt:lpstr>References</vt:lpstr>
      <vt:lpstr>References</vt:lpstr>
      <vt:lpstr>References (continued)</vt:lpstr>
      <vt:lpstr>References (continued)</vt:lpstr>
      <vt:lpstr>References (continued)</vt:lpstr>
      <vt:lpstr>References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the Community Standard, and the Credibility of Ritual Abuse Allegations</dc:title>
  <dc:creator>Randy Noblitt</dc:creator>
  <cp:lastModifiedBy>Randy Noblitt</cp:lastModifiedBy>
  <cp:revision>194</cp:revision>
  <dcterms:created xsi:type="dcterms:W3CDTF">2018-03-15T21:12:46Z</dcterms:created>
  <dcterms:modified xsi:type="dcterms:W3CDTF">2021-05-26T00:51:49Z</dcterms:modified>
</cp:coreProperties>
</file>