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6" r:id="rId4"/>
  </p:sldMasterIdLst>
  <p:sldIdLst>
    <p:sldId id="365" r:id="rId5"/>
    <p:sldId id="400" r:id="rId6"/>
    <p:sldId id="261" r:id="rId7"/>
    <p:sldId id="319" r:id="rId8"/>
    <p:sldId id="313" r:id="rId9"/>
    <p:sldId id="315" r:id="rId10"/>
    <p:sldId id="314" r:id="rId11"/>
    <p:sldId id="320" r:id="rId12"/>
    <p:sldId id="328" r:id="rId13"/>
    <p:sldId id="336" r:id="rId14"/>
    <p:sldId id="334" r:id="rId15"/>
    <p:sldId id="349" r:id="rId16"/>
    <p:sldId id="347" r:id="rId17"/>
    <p:sldId id="348" r:id="rId18"/>
    <p:sldId id="350" r:id="rId19"/>
    <p:sldId id="337" r:id="rId20"/>
    <p:sldId id="335" r:id="rId21"/>
    <p:sldId id="351" r:id="rId22"/>
    <p:sldId id="352" r:id="rId23"/>
    <p:sldId id="353" r:id="rId24"/>
    <p:sldId id="354" r:id="rId25"/>
    <p:sldId id="355" r:id="rId26"/>
    <p:sldId id="340" r:id="rId27"/>
    <p:sldId id="344" r:id="rId28"/>
    <p:sldId id="345" r:id="rId29"/>
    <p:sldId id="346" r:id="rId30"/>
    <p:sldId id="341" r:id="rId31"/>
    <p:sldId id="342" r:id="rId32"/>
    <p:sldId id="343" r:id="rId33"/>
    <p:sldId id="357" r:id="rId34"/>
    <p:sldId id="356" r:id="rId35"/>
    <p:sldId id="358" r:id="rId36"/>
    <p:sldId id="359" r:id="rId37"/>
    <p:sldId id="361" r:id="rId38"/>
    <p:sldId id="362" r:id="rId39"/>
    <p:sldId id="363" r:id="rId40"/>
    <p:sldId id="364" r:id="rId41"/>
    <p:sldId id="270" r:id="rId42"/>
    <p:sldId id="298" r:id="rId43"/>
    <p:sldId id="259" r:id="rId44"/>
    <p:sldId id="295" r:id="rId45"/>
    <p:sldId id="296" r:id="rId46"/>
    <p:sldId id="294" r:id="rId47"/>
    <p:sldId id="287" r:id="rId48"/>
    <p:sldId id="297" r:id="rId49"/>
    <p:sldId id="280" r:id="rId50"/>
    <p:sldId id="299" r:id="rId51"/>
    <p:sldId id="290" r:id="rId52"/>
    <p:sldId id="301" r:id="rId53"/>
    <p:sldId id="302" r:id="rId54"/>
    <p:sldId id="288" r:id="rId55"/>
    <p:sldId id="300" r:id="rId56"/>
    <p:sldId id="292" r:id="rId57"/>
    <p:sldId id="289" r:id="rId58"/>
    <p:sldId id="323" r:id="rId59"/>
    <p:sldId id="324" r:id="rId60"/>
    <p:sldId id="325" r:id="rId61"/>
    <p:sldId id="263" r:id="rId62"/>
    <p:sldId id="369" r:id="rId63"/>
    <p:sldId id="387" r:id="rId64"/>
    <p:sldId id="388" r:id="rId65"/>
    <p:sldId id="389" r:id="rId66"/>
    <p:sldId id="390" r:id="rId67"/>
    <p:sldId id="391" r:id="rId68"/>
    <p:sldId id="392" r:id="rId69"/>
    <p:sldId id="370" r:id="rId70"/>
    <p:sldId id="395" r:id="rId71"/>
    <p:sldId id="396" r:id="rId72"/>
    <p:sldId id="397" r:id="rId73"/>
    <p:sldId id="398" r:id="rId74"/>
    <p:sldId id="399"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19" autoAdjust="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commentAuthors" Target="commentAuthor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3FC7-926E-46F8-9A2D-066E4C8F15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A1BBBE-AFE4-4E8F-90EB-492FC71522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E516E4-D1FF-4CA2-80F3-1F431EE87293}"/>
              </a:ext>
            </a:extLst>
          </p:cNvPr>
          <p:cNvSpPr>
            <a:spLocks noGrp="1"/>
          </p:cNvSpPr>
          <p:nvPr>
            <p:ph type="dt" sz="half" idx="10"/>
          </p:nvPr>
        </p:nvSpPr>
        <p:spPr/>
        <p:txBody>
          <a:bodyPr/>
          <a:lstStyle/>
          <a:p>
            <a:fld id="{EA0C0817-A112-4847-8014-A94B7D2A4EA3}" type="datetime1">
              <a:rPr lang="en-US" smtClean="0"/>
              <a:t>5/13/2020</a:t>
            </a:fld>
            <a:endParaRPr lang="en-US" dirty="0"/>
          </a:p>
        </p:txBody>
      </p:sp>
      <p:sp>
        <p:nvSpPr>
          <p:cNvPr id="5" name="Footer Placeholder 4">
            <a:extLst>
              <a:ext uri="{FF2B5EF4-FFF2-40B4-BE49-F238E27FC236}">
                <a16:creationId xmlns:a16="http://schemas.microsoft.com/office/drawing/2014/main" id="{7128D60E-6CE5-43DB-8463-6229709037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F59967-ADEF-4225-9409-27AAF31D0C95}"/>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3496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174D-E54A-4ABF-8EA4-653C049000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2CE578-13AD-4949-92C1-7BF005835D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1B8E6-D836-4F61-B9E1-4D1A95D9B4E4}"/>
              </a:ext>
            </a:extLst>
          </p:cNvPr>
          <p:cNvSpPr>
            <a:spLocks noGrp="1"/>
          </p:cNvSpPr>
          <p:nvPr>
            <p:ph type="dt" sz="half" idx="10"/>
          </p:nvPr>
        </p:nvSpPr>
        <p:spPr/>
        <p:txBody>
          <a:bodyPr/>
          <a:lstStyle/>
          <a:p>
            <a:fld id="{134F40B7-36AB-4376-BE14-EF7004D79BB9}" type="datetime1">
              <a:rPr lang="en-US" smtClean="0"/>
              <a:t>5/13/2020</a:t>
            </a:fld>
            <a:endParaRPr lang="en-US" dirty="0"/>
          </a:p>
        </p:txBody>
      </p:sp>
      <p:sp>
        <p:nvSpPr>
          <p:cNvPr id="5" name="Footer Placeholder 4">
            <a:extLst>
              <a:ext uri="{FF2B5EF4-FFF2-40B4-BE49-F238E27FC236}">
                <a16:creationId xmlns:a16="http://schemas.microsoft.com/office/drawing/2014/main" id="{3EB9D198-5B03-4408-BF05-7458712D43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B1A29-ED95-45E9-A2AD-B184DDBDC7B5}"/>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76600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74E269-4341-4A28-9B8A-29D41D5812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4812E3-B2A3-4B9A-9EC5-F3A98E8284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4DDFF-8F52-4CA8-989D-279F5FB0F352}"/>
              </a:ext>
            </a:extLst>
          </p:cNvPr>
          <p:cNvSpPr>
            <a:spLocks noGrp="1"/>
          </p:cNvSpPr>
          <p:nvPr>
            <p:ph type="dt" sz="half" idx="10"/>
          </p:nvPr>
        </p:nvSpPr>
        <p:spPr/>
        <p:txBody>
          <a:bodyPr/>
          <a:lstStyle/>
          <a:p>
            <a:fld id="{FF87CAB8-DCAE-46A5-AADA-B3FAD11A54E0}" type="datetime1">
              <a:rPr lang="en-US" smtClean="0"/>
              <a:t>5/13/2020</a:t>
            </a:fld>
            <a:endParaRPr lang="en-US" dirty="0"/>
          </a:p>
        </p:txBody>
      </p:sp>
      <p:sp>
        <p:nvSpPr>
          <p:cNvPr id="5" name="Footer Placeholder 4">
            <a:extLst>
              <a:ext uri="{FF2B5EF4-FFF2-40B4-BE49-F238E27FC236}">
                <a16:creationId xmlns:a16="http://schemas.microsoft.com/office/drawing/2014/main" id="{33605579-49BC-43AE-B2EE-D312550B1B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002FF9-2DC4-43D8-BC97-EF61C65C60C2}"/>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1718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61917-5309-4A96-88E2-D20596739F56}"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4E734-775A-4202-A1D3-D507D14CE144}" type="slidenum">
              <a:rPr lang="en-US" smtClean="0"/>
              <a:t>‹#›</a:t>
            </a:fld>
            <a:endParaRPr lang="en-US"/>
          </a:p>
        </p:txBody>
      </p:sp>
    </p:spTree>
    <p:extLst>
      <p:ext uri="{BB962C8B-B14F-4D97-AF65-F5344CB8AC3E}">
        <p14:creationId xmlns:p14="http://schemas.microsoft.com/office/powerpoint/2010/main" val="327255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72B4-5F3D-4573-80C9-309DBD7BF9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6B163-A814-4386-90FF-C82FB075E6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2F573-B1EB-41C1-AB3E-FDCD2085651D}"/>
              </a:ext>
            </a:extLst>
          </p:cNvPr>
          <p:cNvSpPr>
            <a:spLocks noGrp="1"/>
          </p:cNvSpPr>
          <p:nvPr>
            <p:ph type="dt" sz="half" idx="10"/>
          </p:nvPr>
        </p:nvSpPr>
        <p:spPr/>
        <p:txBody>
          <a:bodyPr/>
          <a:lstStyle/>
          <a:p>
            <a:fld id="{7332B432-ACDA-4023-A761-2BAB76577B62}" type="datetime1">
              <a:rPr lang="en-US" smtClean="0"/>
              <a:t>5/13/2020</a:t>
            </a:fld>
            <a:endParaRPr lang="en-US" dirty="0"/>
          </a:p>
        </p:txBody>
      </p:sp>
      <p:sp>
        <p:nvSpPr>
          <p:cNvPr id="5" name="Footer Placeholder 4">
            <a:extLst>
              <a:ext uri="{FF2B5EF4-FFF2-40B4-BE49-F238E27FC236}">
                <a16:creationId xmlns:a16="http://schemas.microsoft.com/office/drawing/2014/main" id="{F90A6FB3-D7D4-40DA-A586-0722E2444A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9A5977-281A-4BE6-A778-36CBB7B1E2C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1084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17F6A-813E-4290-A6E2-0D0A54E69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261BCA-8515-4D47-B512-9B5BA82E8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AE0195-491E-46A8-B308-4E2CC6BE816C}"/>
              </a:ext>
            </a:extLst>
          </p:cNvPr>
          <p:cNvSpPr>
            <a:spLocks noGrp="1"/>
          </p:cNvSpPr>
          <p:nvPr>
            <p:ph type="dt" sz="half" idx="10"/>
          </p:nvPr>
        </p:nvSpPr>
        <p:spPr/>
        <p:txBody>
          <a:bodyPr/>
          <a:lstStyle/>
          <a:p>
            <a:fld id="{D9C646AA-F36E-4540-911D-FFFC0A0EF24A}" type="datetime1">
              <a:rPr lang="en-US" smtClean="0"/>
              <a:t>5/13/2020</a:t>
            </a:fld>
            <a:endParaRPr lang="en-US" dirty="0"/>
          </a:p>
        </p:txBody>
      </p:sp>
      <p:sp>
        <p:nvSpPr>
          <p:cNvPr id="5" name="Footer Placeholder 4">
            <a:extLst>
              <a:ext uri="{FF2B5EF4-FFF2-40B4-BE49-F238E27FC236}">
                <a16:creationId xmlns:a16="http://schemas.microsoft.com/office/drawing/2014/main" id="{851D981B-B779-4CDB-A508-C3C808F0F2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83CA9B4-9298-4E88-A530-C87586F8DECE}"/>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84657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83CC-786D-4734-8979-FE27878209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1A841F-4DD2-464A-94A5-9A12890DF4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E17891-0449-4733-B104-ECEB8BC25E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03B475-2911-4BAF-B6F5-39D4052BFB7B}"/>
              </a:ext>
            </a:extLst>
          </p:cNvPr>
          <p:cNvSpPr>
            <a:spLocks noGrp="1"/>
          </p:cNvSpPr>
          <p:nvPr>
            <p:ph type="dt" sz="half" idx="10"/>
          </p:nvPr>
        </p:nvSpPr>
        <p:spPr/>
        <p:txBody>
          <a:bodyPr/>
          <a:lstStyle/>
          <a:p>
            <a:fld id="{69186D26-FA5F-4637-B602-B7C2DC34CFD4}" type="datetime1">
              <a:rPr lang="en-US" smtClean="0"/>
              <a:t>5/13/2020</a:t>
            </a:fld>
            <a:endParaRPr lang="en-US" dirty="0"/>
          </a:p>
        </p:txBody>
      </p:sp>
      <p:sp>
        <p:nvSpPr>
          <p:cNvPr id="6" name="Footer Placeholder 5">
            <a:extLst>
              <a:ext uri="{FF2B5EF4-FFF2-40B4-BE49-F238E27FC236}">
                <a16:creationId xmlns:a16="http://schemas.microsoft.com/office/drawing/2014/main" id="{E12996C6-6BA6-4340-BBD3-C0DFEA3C3F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063AD2-2867-46AC-AA92-953140C065CE}"/>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46411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E5895-A1CD-4BDD-A5DE-28DEB2AA1E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7F8D71-4406-49D2-8105-937E7FE786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C93F20-BA3A-4B94-9925-5F00E73553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76FCDE-4A29-46A2-9A4F-F56A6B2266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58A247-8646-42A4-B8F2-C2385FCB5D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D24A1C-D297-40C1-8BC9-DF08BE6DD497}"/>
              </a:ext>
            </a:extLst>
          </p:cNvPr>
          <p:cNvSpPr>
            <a:spLocks noGrp="1"/>
          </p:cNvSpPr>
          <p:nvPr>
            <p:ph type="dt" sz="half" idx="10"/>
          </p:nvPr>
        </p:nvSpPr>
        <p:spPr/>
        <p:txBody>
          <a:bodyPr/>
          <a:lstStyle/>
          <a:p>
            <a:fld id="{8A7F15D8-96D1-4781-BC50-CA8A088B2FE4}" type="datetime1">
              <a:rPr lang="en-US" smtClean="0"/>
              <a:t>5/13/2020</a:t>
            </a:fld>
            <a:endParaRPr lang="en-US" dirty="0"/>
          </a:p>
        </p:txBody>
      </p:sp>
      <p:sp>
        <p:nvSpPr>
          <p:cNvPr id="8" name="Footer Placeholder 7">
            <a:extLst>
              <a:ext uri="{FF2B5EF4-FFF2-40B4-BE49-F238E27FC236}">
                <a16:creationId xmlns:a16="http://schemas.microsoft.com/office/drawing/2014/main" id="{B9F56DCF-4BDE-4165-9E07-422F29C51A9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D496314-C3D4-44E0-A18D-C2E1ECC3936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9841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AA23-8D10-4DCF-80A7-3D322259C3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A8118-5F0B-45F0-90E6-F8730D4C2976}"/>
              </a:ext>
            </a:extLst>
          </p:cNvPr>
          <p:cNvSpPr>
            <a:spLocks noGrp="1"/>
          </p:cNvSpPr>
          <p:nvPr>
            <p:ph type="dt" sz="half" idx="10"/>
          </p:nvPr>
        </p:nvSpPr>
        <p:spPr/>
        <p:txBody>
          <a:bodyPr/>
          <a:lstStyle/>
          <a:p>
            <a:fld id="{F9A96C99-B8F8-4528-BD05-0E16E943DC09}" type="datetime1">
              <a:rPr lang="en-US" smtClean="0"/>
              <a:t>5/13/2020</a:t>
            </a:fld>
            <a:endParaRPr lang="en-US" dirty="0"/>
          </a:p>
        </p:txBody>
      </p:sp>
      <p:sp>
        <p:nvSpPr>
          <p:cNvPr id="4" name="Footer Placeholder 3">
            <a:extLst>
              <a:ext uri="{FF2B5EF4-FFF2-40B4-BE49-F238E27FC236}">
                <a16:creationId xmlns:a16="http://schemas.microsoft.com/office/drawing/2014/main" id="{E49C08E3-1852-471C-A050-F411F1F0E84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ED969C8-6D4B-40A3-8640-9F3E1DF9B1BF}"/>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5491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D1E86A-165D-45B1-ACCD-BFE5CBE66DCF}"/>
              </a:ext>
            </a:extLst>
          </p:cNvPr>
          <p:cNvSpPr>
            <a:spLocks noGrp="1"/>
          </p:cNvSpPr>
          <p:nvPr>
            <p:ph type="dt" sz="half" idx="10"/>
          </p:nvPr>
        </p:nvSpPr>
        <p:spPr/>
        <p:txBody>
          <a:bodyPr/>
          <a:lstStyle/>
          <a:p>
            <a:fld id="{03636942-C211-4B28-8DBD-C953E00AF71B}" type="datetime1">
              <a:rPr lang="en-US" smtClean="0"/>
              <a:t>5/13/2020</a:t>
            </a:fld>
            <a:endParaRPr lang="en-US" dirty="0"/>
          </a:p>
        </p:txBody>
      </p:sp>
      <p:sp>
        <p:nvSpPr>
          <p:cNvPr id="3" name="Footer Placeholder 2">
            <a:extLst>
              <a:ext uri="{FF2B5EF4-FFF2-40B4-BE49-F238E27FC236}">
                <a16:creationId xmlns:a16="http://schemas.microsoft.com/office/drawing/2014/main" id="{93726BC2-F76E-446F-989F-6320295CA74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815B22C-3991-4AAE-AAA2-FDDFB2DB6EDC}"/>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053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8E15-B940-477E-AA8B-C51D8F23C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820C55-AA83-40F8-9A59-84505D7F8E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862CDB-D682-4304-B886-5BE1C44E6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E4FBA5-68A2-4221-B235-35FA61D39859}"/>
              </a:ext>
            </a:extLst>
          </p:cNvPr>
          <p:cNvSpPr>
            <a:spLocks noGrp="1"/>
          </p:cNvSpPr>
          <p:nvPr>
            <p:ph type="dt" sz="half" idx="10"/>
          </p:nvPr>
        </p:nvSpPr>
        <p:spPr/>
        <p:txBody>
          <a:bodyPr/>
          <a:lstStyle/>
          <a:p>
            <a:fld id="{7E8D12A6-918A-48BD-8CB9-CA713993B0EA}" type="datetime1">
              <a:rPr lang="en-US" smtClean="0"/>
              <a:t>5/13/2020</a:t>
            </a:fld>
            <a:endParaRPr lang="en-US" dirty="0"/>
          </a:p>
        </p:txBody>
      </p:sp>
      <p:sp>
        <p:nvSpPr>
          <p:cNvPr id="6" name="Footer Placeholder 5">
            <a:extLst>
              <a:ext uri="{FF2B5EF4-FFF2-40B4-BE49-F238E27FC236}">
                <a16:creationId xmlns:a16="http://schemas.microsoft.com/office/drawing/2014/main" id="{7C989738-D095-4056-A045-7183C0DBBB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1AD638-A5C3-45CB-B198-F3D03D2615A3}"/>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4079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AD7E-BFAB-4151-A8F8-3BD8353CFD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C6BE07-5867-4609-8008-04ACF49CF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6CD2C-49AB-4318-8BCA-EF832D0B7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BC350D-1483-437C-8B74-509D2EF2BD1B}"/>
              </a:ext>
            </a:extLst>
          </p:cNvPr>
          <p:cNvSpPr>
            <a:spLocks noGrp="1"/>
          </p:cNvSpPr>
          <p:nvPr>
            <p:ph type="dt" sz="half" idx="10"/>
          </p:nvPr>
        </p:nvSpPr>
        <p:spPr/>
        <p:txBody>
          <a:bodyPr/>
          <a:lstStyle/>
          <a:p>
            <a:fld id="{E778CE86-875F-4587-BCF6-FA054AFC0D53}" type="datetime1">
              <a:rPr lang="en-US" smtClean="0"/>
              <a:pPr/>
              <a:t>5/13/2020</a:t>
            </a:fld>
            <a:endParaRPr lang="en-US" dirty="0"/>
          </a:p>
        </p:txBody>
      </p:sp>
      <p:sp>
        <p:nvSpPr>
          <p:cNvPr id="6" name="Footer Placeholder 5">
            <a:extLst>
              <a:ext uri="{FF2B5EF4-FFF2-40B4-BE49-F238E27FC236}">
                <a16:creationId xmlns:a16="http://schemas.microsoft.com/office/drawing/2014/main" id="{B1748C39-B346-4FA1-AE33-7613DE14122F}"/>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E8A2C5E5-DD91-449F-9A26-0F56DE9A964C}"/>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8951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1E4013-12AE-4BC4-9947-D293AE2197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58B2D4-84DA-42B5-8E92-84880E4A13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14324A-482F-4E1F-8474-FA1907CD50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5/13/2020</a:t>
            </a:fld>
            <a:endParaRPr lang="en-US" dirty="0"/>
          </a:p>
        </p:txBody>
      </p:sp>
      <p:sp>
        <p:nvSpPr>
          <p:cNvPr id="5" name="Footer Placeholder 4">
            <a:extLst>
              <a:ext uri="{FF2B5EF4-FFF2-40B4-BE49-F238E27FC236}">
                <a16:creationId xmlns:a16="http://schemas.microsoft.com/office/drawing/2014/main" id="{242A36C7-3B57-4DC7-B60A-8812F4DF3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BA75A0C-B09C-405F-A613-47E38F2EE1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8569303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CAED-CE2E-490B-B000-7FECC2C74B67}"/>
              </a:ext>
            </a:extLst>
          </p:cNvPr>
          <p:cNvSpPr>
            <a:spLocks noGrp="1"/>
          </p:cNvSpPr>
          <p:nvPr>
            <p:ph type="title"/>
          </p:nvPr>
        </p:nvSpPr>
        <p:spPr/>
        <p:txBody>
          <a:bodyPr/>
          <a:lstStyle/>
          <a:p>
            <a:r>
              <a:rPr lang="en-US" dirty="0"/>
              <a:t>Extreme Abuse Survivors, Social Security Benefits, and Ethical Practice. </a:t>
            </a:r>
          </a:p>
        </p:txBody>
      </p:sp>
      <p:sp>
        <p:nvSpPr>
          <p:cNvPr id="3" name="Content Placeholder 2">
            <a:extLst>
              <a:ext uri="{FF2B5EF4-FFF2-40B4-BE49-F238E27FC236}">
                <a16:creationId xmlns:a16="http://schemas.microsoft.com/office/drawing/2014/main" id="{FB229C5F-66EF-4AAD-A2FF-3733BED4093B}"/>
              </a:ext>
            </a:extLst>
          </p:cNvPr>
          <p:cNvSpPr>
            <a:spLocks noGrp="1"/>
          </p:cNvSpPr>
          <p:nvPr>
            <p:ph idx="1"/>
          </p:nvPr>
        </p:nvSpPr>
        <p:spPr/>
        <p:txBody>
          <a:bodyPr/>
          <a:lstStyle/>
          <a:p>
            <a:pPr marL="0" indent="0">
              <a:buNone/>
            </a:pPr>
            <a:r>
              <a:rPr lang="en-US" dirty="0"/>
              <a:t>Randy Noblitt, PhD</a:t>
            </a:r>
          </a:p>
          <a:p>
            <a:pPr marL="0" indent="0">
              <a:buNone/>
            </a:pPr>
            <a:r>
              <a:rPr lang="en-US" dirty="0"/>
              <a:t>Pamela Noblitt, EDPNA</a:t>
            </a:r>
          </a:p>
        </p:txBody>
      </p:sp>
    </p:spTree>
    <p:extLst>
      <p:ext uri="{BB962C8B-B14F-4D97-AF65-F5344CB8AC3E}">
        <p14:creationId xmlns:p14="http://schemas.microsoft.com/office/powerpoint/2010/main" val="101891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What Is Disability?</a:t>
            </a:r>
            <a:br>
              <a:rPr lang="en-US" dirty="0"/>
            </a:b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lstStyle/>
          <a:p>
            <a:endParaRPr lang="en-US" dirty="0"/>
          </a:p>
          <a:p>
            <a:r>
              <a:rPr lang="en-US" sz="2400" dirty="0"/>
              <a:t>“The SSA defines disability as a medically determinable physical or mental impairment that is so severe it prevents an individual from engaging in full-time work in a competitive work setting at any job within the national economy” (Noblitt &amp; Noblitt, 2020, p . 9).</a:t>
            </a:r>
          </a:p>
        </p:txBody>
      </p:sp>
    </p:spTree>
    <p:extLst>
      <p:ext uri="{BB962C8B-B14F-4D97-AF65-F5344CB8AC3E}">
        <p14:creationId xmlns:p14="http://schemas.microsoft.com/office/powerpoint/2010/main" val="108948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r>
              <a:rPr lang="en-US" dirty="0"/>
              <a:t>Psychological and Medical Diagnoses vs. SSA criteria: Listing of Impairments (Adults)</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Listing of Impairments (Adults)</a:t>
            </a:r>
          </a:p>
          <a:p>
            <a:pPr marL="0" indent="0">
              <a:buNone/>
            </a:pPr>
            <a:r>
              <a:rPr lang="en-US" sz="2400" dirty="0"/>
              <a:t>Listing of Impairments (Children)</a:t>
            </a:r>
          </a:p>
          <a:p>
            <a:pPr marL="0" indent="0">
              <a:buNone/>
            </a:pPr>
            <a:endParaRPr lang="en-US" sz="2400" dirty="0"/>
          </a:p>
        </p:txBody>
      </p:sp>
    </p:spTree>
    <p:extLst>
      <p:ext uri="{BB962C8B-B14F-4D97-AF65-F5344CB8AC3E}">
        <p14:creationId xmlns:p14="http://schemas.microsoft.com/office/powerpoint/2010/main" val="1438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(Adults,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1.00 Musculoskeletal System (see Appendix A, §1.00), </a:t>
            </a:r>
          </a:p>
          <a:p>
            <a:pPr marL="0" indent="0">
              <a:buNone/>
            </a:pPr>
            <a:r>
              <a:rPr lang="en-US" sz="2400" dirty="0"/>
              <a:t>2.00 Special Senses and Speech (see Appendix A, §2.00), </a:t>
            </a:r>
          </a:p>
          <a:p>
            <a:pPr marL="0" indent="0">
              <a:buNone/>
            </a:pPr>
            <a:r>
              <a:rPr lang="en-US" sz="2400" dirty="0"/>
              <a:t>3.00 Respiratory Disorders (see Appendix A, §3.00), </a:t>
            </a:r>
          </a:p>
          <a:p>
            <a:pPr marL="0" indent="0">
              <a:buNone/>
            </a:pPr>
            <a:r>
              <a:rPr lang="en-US" sz="2400" dirty="0"/>
              <a:t>4.00 Cardiovascular System (see Appendix A, §4.00), </a:t>
            </a:r>
          </a:p>
          <a:p>
            <a:pPr marL="0" indent="0">
              <a:buNone/>
            </a:pPr>
            <a:r>
              <a:rPr lang="en-US" sz="2400" dirty="0"/>
              <a:t>5.00 Digestive System (see Appendix A, §5.00), </a:t>
            </a:r>
          </a:p>
          <a:p>
            <a:pPr marL="0" indent="0">
              <a:buNone/>
            </a:pPr>
            <a:r>
              <a:rPr lang="en-US" sz="2400" dirty="0"/>
              <a:t>6.00 Genitourinary Disorders (see Appendix A, §6.00), </a:t>
            </a:r>
          </a:p>
          <a:p>
            <a:pPr marL="0" indent="0">
              <a:buNone/>
            </a:pPr>
            <a:r>
              <a:rPr lang="en-US" sz="2400" dirty="0"/>
              <a:t>7.00 Hematological Disorders (see Appendix A, §7.00), </a:t>
            </a:r>
          </a:p>
          <a:p>
            <a:pPr marL="0" indent="0">
              <a:buNone/>
            </a:pPr>
            <a:r>
              <a:rPr lang="en-US" sz="2400" dirty="0"/>
              <a:t>8.00 Skin Disorders (see Appendix A, §8.00), </a:t>
            </a:r>
          </a:p>
        </p:txBody>
      </p:sp>
    </p:spTree>
    <p:extLst>
      <p:ext uri="{BB962C8B-B14F-4D97-AF65-F5344CB8AC3E}">
        <p14:creationId xmlns:p14="http://schemas.microsoft.com/office/powerpoint/2010/main" val="374412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(Adults,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9.00 Endocrine Disorders (see Appendix A, §9.00), </a:t>
            </a:r>
          </a:p>
          <a:p>
            <a:pPr marL="0" indent="0">
              <a:buNone/>
            </a:pPr>
            <a:r>
              <a:rPr lang="en-US" sz="2400" dirty="0"/>
              <a:t>10.00 Congenital Disorders That Affect Multiple Body Systems (see Appendix A, §10.00), </a:t>
            </a:r>
          </a:p>
          <a:p>
            <a:pPr marL="0" indent="0">
              <a:buNone/>
            </a:pPr>
            <a:r>
              <a:rPr lang="en-US" sz="2400" dirty="0"/>
              <a:t>11.00 Neurological Disorders (see Appendix A, §11.00), </a:t>
            </a:r>
          </a:p>
          <a:p>
            <a:pPr marL="0" indent="0">
              <a:buNone/>
            </a:pPr>
            <a:r>
              <a:rPr lang="en-US" sz="2400" dirty="0"/>
              <a:t>12.00 Mental Disorders (see Appendix A, §12.00), </a:t>
            </a:r>
          </a:p>
          <a:p>
            <a:pPr marL="0" indent="0">
              <a:buNone/>
            </a:pPr>
            <a:r>
              <a:rPr lang="en-US" sz="2400" dirty="0"/>
              <a:t>13.00 Cancer (Malignant Neoplastic Diseases, see Appendix A, §13.00), and </a:t>
            </a:r>
          </a:p>
          <a:p>
            <a:pPr marL="0" indent="0">
              <a:buNone/>
            </a:pPr>
            <a:r>
              <a:rPr lang="en-US" sz="2400" dirty="0"/>
              <a:t>14.00 Immune System Disorders (see Appendix A, §14.00).</a:t>
            </a:r>
          </a:p>
        </p:txBody>
      </p:sp>
    </p:spTree>
    <p:extLst>
      <p:ext uri="{BB962C8B-B14F-4D97-AF65-F5344CB8AC3E}">
        <p14:creationId xmlns:p14="http://schemas.microsoft.com/office/powerpoint/2010/main" val="310491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(Child)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Autofit/>
          </a:bodyPr>
          <a:lstStyle/>
          <a:p>
            <a:pPr marL="0" indent="0">
              <a:buNone/>
            </a:pPr>
            <a:r>
              <a:rPr lang="en-US" sz="2400" dirty="0"/>
              <a:t>100.00 Low Birth Weight and Failure to Thrive (see Appendix B, §100.00),</a:t>
            </a:r>
          </a:p>
          <a:p>
            <a:pPr marL="0" indent="0">
              <a:buNone/>
            </a:pPr>
            <a:r>
              <a:rPr lang="en-US" sz="2400" dirty="0"/>
              <a:t>101.00 Musculoskeletal System (see Appendix B, §101.00),</a:t>
            </a:r>
          </a:p>
          <a:p>
            <a:pPr marL="0" indent="0">
              <a:buNone/>
            </a:pPr>
            <a:r>
              <a:rPr lang="en-US" sz="2400" dirty="0"/>
              <a:t>102.00 Special Senses and Speech (see Appendix B, §102.00),</a:t>
            </a:r>
          </a:p>
          <a:p>
            <a:pPr marL="0" indent="0">
              <a:buNone/>
            </a:pPr>
            <a:r>
              <a:rPr lang="en-US" sz="2400" dirty="0"/>
              <a:t>103.00 Respiratory Disorders (see Appendix B, §103.00),</a:t>
            </a:r>
          </a:p>
          <a:p>
            <a:pPr marL="0" indent="0">
              <a:buNone/>
            </a:pPr>
            <a:r>
              <a:rPr lang="en-US" sz="2400" dirty="0"/>
              <a:t>104.00 Cardiovascular System (see Appendix B, §104.00),</a:t>
            </a:r>
          </a:p>
          <a:p>
            <a:pPr marL="0" indent="0">
              <a:buNone/>
            </a:pPr>
            <a:r>
              <a:rPr lang="en-US" sz="2400" dirty="0"/>
              <a:t>105.00 Digestive System (see Appendix B, §105.00),</a:t>
            </a:r>
          </a:p>
          <a:p>
            <a:pPr marL="0" indent="0">
              <a:buNone/>
            </a:pPr>
            <a:r>
              <a:rPr lang="en-US" sz="2400" dirty="0"/>
              <a:t>106.00 Genitourinary Disorders (see Appendix B, §106.00),</a:t>
            </a:r>
          </a:p>
        </p:txBody>
      </p:sp>
    </p:spTree>
    <p:extLst>
      <p:ext uri="{BB962C8B-B14F-4D97-AF65-F5344CB8AC3E}">
        <p14:creationId xmlns:p14="http://schemas.microsoft.com/office/powerpoint/2010/main" val="2169684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a:bodyPr>
          <a:lstStyle/>
          <a:p>
            <a:r>
              <a:rPr lang="en-US" dirty="0"/>
              <a:t>Listing of Impairments (Child, continued)</a:t>
            </a:r>
            <a:br>
              <a:rPr lang="en-US" dirty="0"/>
            </a:br>
            <a:r>
              <a:rPr lang="en-US" dirty="0"/>
              <a:t> </a:t>
            </a:r>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a:xfrm>
            <a:off x="1066800" y="1356852"/>
            <a:ext cx="10058400" cy="4595892"/>
          </a:xfrm>
        </p:spPr>
        <p:txBody>
          <a:bodyPr>
            <a:noAutofit/>
          </a:bodyPr>
          <a:lstStyle/>
          <a:p>
            <a:pPr marL="0" indent="0">
              <a:buNone/>
            </a:pPr>
            <a:r>
              <a:rPr lang="en-US" sz="2400" dirty="0"/>
              <a:t>107.00 Hematological Disorders (see Appendix B, §107.00),</a:t>
            </a:r>
          </a:p>
          <a:p>
            <a:pPr marL="0" indent="0">
              <a:buNone/>
            </a:pPr>
            <a:r>
              <a:rPr lang="en-US" sz="2400" dirty="0"/>
              <a:t>108.00 Skin Disorders (see Appendix B, §108.00),</a:t>
            </a:r>
          </a:p>
          <a:p>
            <a:pPr marL="0" indent="0">
              <a:buNone/>
            </a:pPr>
            <a:r>
              <a:rPr lang="en-US" sz="2400" dirty="0"/>
              <a:t>109.00 Endocrine Disorders (see Appendix B, §109.00),</a:t>
            </a:r>
          </a:p>
          <a:p>
            <a:pPr marL="0" indent="0">
              <a:buNone/>
            </a:pPr>
            <a:r>
              <a:rPr lang="en-US" sz="2400" dirty="0"/>
              <a:t>110.00 Congenital Disorders That Affect Multiple Body Systems (see Appendix B, §110.00),</a:t>
            </a:r>
          </a:p>
          <a:p>
            <a:pPr marL="0" indent="0">
              <a:buNone/>
            </a:pPr>
            <a:r>
              <a:rPr lang="en-US" sz="2400" dirty="0"/>
              <a:t>111.00 Neurological Disorders (see Appendix B, §111.00),</a:t>
            </a:r>
          </a:p>
          <a:p>
            <a:pPr marL="0" indent="0">
              <a:buNone/>
            </a:pPr>
            <a:r>
              <a:rPr lang="en-US" sz="2400" dirty="0"/>
              <a:t>112.00 Mental Disorders (see Appendix B, §112.00),</a:t>
            </a:r>
          </a:p>
          <a:p>
            <a:pPr marL="0" indent="0">
              <a:buNone/>
            </a:pPr>
            <a:r>
              <a:rPr lang="en-US" sz="2400" dirty="0"/>
              <a:t>113.00 Cancer (Malignant Neoplastic Diseases, see Appendix B, §113.00), and</a:t>
            </a:r>
          </a:p>
          <a:p>
            <a:pPr marL="0" indent="0">
              <a:buNone/>
            </a:pPr>
            <a:r>
              <a:rPr lang="en-US" sz="2400" dirty="0"/>
              <a:t>114.00 Immune System Disorders (see Appendix B, §114.00).</a:t>
            </a:r>
          </a:p>
        </p:txBody>
      </p:sp>
    </p:spTree>
    <p:extLst>
      <p:ext uri="{BB962C8B-B14F-4D97-AF65-F5344CB8AC3E}">
        <p14:creationId xmlns:p14="http://schemas.microsoft.com/office/powerpoint/2010/main" val="184666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What Is Work?</a:t>
            </a: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rmAutofit/>
          </a:bodyPr>
          <a:lstStyle/>
          <a:p>
            <a:r>
              <a:rPr lang="en-US" sz="2400" dirty="0"/>
              <a:t>“Work consists of combined mental effort and physical exertion resulting in an intellectual or tangible product” (N&amp;N, 2020, p. 12).</a:t>
            </a:r>
          </a:p>
        </p:txBody>
      </p:sp>
    </p:spTree>
    <p:extLst>
      <p:ext uri="{BB962C8B-B14F-4D97-AF65-F5344CB8AC3E}">
        <p14:creationId xmlns:p14="http://schemas.microsoft.com/office/powerpoint/2010/main" val="594891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FF620-ABE2-426A-B94B-20923E0589FC}"/>
              </a:ext>
            </a:extLst>
          </p:cNvPr>
          <p:cNvSpPr>
            <a:spLocks noGrp="1"/>
          </p:cNvSpPr>
          <p:nvPr>
            <p:ph type="title"/>
          </p:nvPr>
        </p:nvSpPr>
        <p:spPr/>
        <p:txBody>
          <a:bodyPr>
            <a:normAutofit fontScale="90000"/>
          </a:bodyPr>
          <a:lstStyle/>
          <a:p>
            <a:br>
              <a:rPr lang="en-US" dirty="0"/>
            </a:br>
            <a:r>
              <a:rPr lang="en-US" dirty="0"/>
              <a:t>  Clinical Assessment of the Ability to Work</a:t>
            </a:r>
            <a:br>
              <a:rPr lang="en-US" dirty="0"/>
            </a:br>
            <a:br>
              <a:rPr lang="en-US" dirty="0"/>
            </a:br>
            <a:endParaRPr lang="en-US" dirty="0"/>
          </a:p>
        </p:txBody>
      </p:sp>
      <p:sp>
        <p:nvSpPr>
          <p:cNvPr id="3" name="Content Placeholder 2">
            <a:extLst>
              <a:ext uri="{FF2B5EF4-FFF2-40B4-BE49-F238E27FC236}">
                <a16:creationId xmlns:a16="http://schemas.microsoft.com/office/drawing/2014/main" id="{5247A232-0287-47E2-9C12-3DC38A7EDC64}"/>
              </a:ext>
            </a:extLst>
          </p:cNvPr>
          <p:cNvSpPr>
            <a:spLocks noGrp="1"/>
          </p:cNvSpPr>
          <p:nvPr>
            <p:ph idx="1"/>
          </p:nvPr>
        </p:nvSpPr>
        <p:spPr/>
        <p:txBody>
          <a:bodyPr>
            <a:normAutofit/>
          </a:bodyPr>
          <a:lstStyle/>
          <a:p>
            <a:r>
              <a:rPr lang="en-US" sz="2400" dirty="0"/>
              <a:t>Residual functional capacity (RFC)</a:t>
            </a:r>
          </a:p>
          <a:p>
            <a:pPr lvl="1"/>
            <a:r>
              <a:rPr lang="en-US" dirty="0"/>
              <a:t>“A subjective assessment of the claimant’s ability to perform typical work activities despite physical or mental limitations due to illness or injury” (N&amp;N, 2020, p. 537).</a:t>
            </a:r>
          </a:p>
          <a:p>
            <a:r>
              <a:rPr lang="en-US" sz="2400" dirty="0"/>
              <a:t>Mental RFC</a:t>
            </a:r>
          </a:p>
          <a:p>
            <a:pPr lvl="1"/>
            <a:r>
              <a:rPr lang="en-US" dirty="0"/>
              <a:t>Same as the above, but psychological</a:t>
            </a:r>
          </a:p>
        </p:txBody>
      </p:sp>
    </p:spTree>
    <p:extLst>
      <p:ext uri="{BB962C8B-B14F-4D97-AF65-F5344CB8AC3E}">
        <p14:creationId xmlns:p14="http://schemas.microsoft.com/office/powerpoint/2010/main" val="3469808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p:txBody>
          <a:bodyPr/>
          <a:lstStyle/>
          <a:p>
            <a:endParaRPr lang="en-US" dirty="0"/>
          </a:p>
          <a:p>
            <a:pPr marL="0" indent="0">
              <a:buNone/>
            </a:pPr>
            <a:r>
              <a:rPr lang="en-US" sz="2400" dirty="0"/>
              <a:t>“The SSA’s four general categories of MRFC include the ability to </a:t>
            </a:r>
          </a:p>
          <a:p>
            <a:pPr marL="0" indent="0">
              <a:buNone/>
            </a:pPr>
            <a:r>
              <a:rPr lang="en-US" sz="2400" dirty="0"/>
              <a:t>(1) “understand, remember, or apply information; </a:t>
            </a:r>
          </a:p>
          <a:p>
            <a:pPr marL="0" indent="0">
              <a:buNone/>
            </a:pPr>
            <a:r>
              <a:rPr lang="en-US" sz="2400" dirty="0"/>
              <a:t>(2) interact with others; </a:t>
            </a:r>
          </a:p>
          <a:p>
            <a:pPr marL="0" indent="0">
              <a:buNone/>
            </a:pPr>
            <a:r>
              <a:rPr lang="en-US" sz="2400" dirty="0"/>
              <a:t>(3) concentrate, persist, or maintain pace; and </a:t>
            </a:r>
          </a:p>
          <a:p>
            <a:pPr marL="0" indent="0">
              <a:buNone/>
            </a:pPr>
            <a:r>
              <a:rPr lang="en-US" sz="2400" dirty="0"/>
              <a:t>(4) adapt or manage oneself.” (N&amp;N, 2020, p. 20).</a:t>
            </a:r>
          </a:p>
          <a:p>
            <a:endParaRPr lang="en-US" sz="2400" dirty="0"/>
          </a:p>
        </p:txBody>
      </p:sp>
    </p:spTree>
    <p:extLst>
      <p:ext uri="{BB962C8B-B14F-4D97-AF65-F5344CB8AC3E}">
        <p14:creationId xmlns:p14="http://schemas.microsoft.com/office/powerpoint/2010/main" val="2509267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normAutofit fontScale="90000"/>
          </a:bodyPr>
          <a:lstStyle/>
          <a:p>
            <a:r>
              <a:rPr lang="en-US" dirty="0"/>
              <a:t>SSA subdivides mental residual functional capacity (MRFC) into these 20 subcategories:</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666568"/>
            <a:ext cx="10058400" cy="4286176"/>
          </a:xfrm>
        </p:spPr>
        <p:txBody>
          <a:bodyPr>
            <a:noAutofit/>
          </a:bodyPr>
          <a:lstStyle/>
          <a:p>
            <a:endParaRPr lang="en-US" sz="2400" dirty="0"/>
          </a:p>
          <a:p>
            <a:pPr marL="0" indent="0">
              <a:buNone/>
            </a:pPr>
            <a:r>
              <a:rPr lang="en-US" sz="2400" b="1" dirty="0"/>
              <a:t>A. Understanding and Memory </a:t>
            </a:r>
          </a:p>
          <a:p>
            <a:pPr marL="0" indent="0">
              <a:buNone/>
            </a:pPr>
            <a:r>
              <a:rPr lang="en-US" sz="2400" dirty="0"/>
              <a:t>1. The ability to remember locations and work-like procedures </a:t>
            </a:r>
          </a:p>
          <a:p>
            <a:pPr marL="0" indent="0">
              <a:buNone/>
            </a:pPr>
            <a:r>
              <a:rPr lang="en-US" sz="2400" dirty="0"/>
              <a:t>2. The ability to understand and remember very short and simple instructions </a:t>
            </a:r>
          </a:p>
          <a:p>
            <a:pPr marL="0" indent="0">
              <a:buNone/>
            </a:pPr>
            <a:r>
              <a:rPr lang="en-US" sz="2400" dirty="0"/>
              <a:t>3. The ability to understand and remember detailed instructions </a:t>
            </a:r>
          </a:p>
          <a:p>
            <a:pPr marL="0" indent="0">
              <a:buNone/>
            </a:pPr>
            <a:endParaRPr lang="en-US" sz="2400" dirty="0"/>
          </a:p>
        </p:txBody>
      </p:sp>
    </p:spTree>
    <p:extLst>
      <p:ext uri="{BB962C8B-B14F-4D97-AF65-F5344CB8AC3E}">
        <p14:creationId xmlns:p14="http://schemas.microsoft.com/office/powerpoint/2010/main" val="88523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0DFA-C83F-4390-B821-A853FAFFFD1A}"/>
              </a:ext>
            </a:extLst>
          </p:cNvPr>
          <p:cNvSpPr>
            <a:spLocks noGrp="1"/>
          </p:cNvSpPr>
          <p:nvPr>
            <p:ph type="title"/>
          </p:nvPr>
        </p:nvSpPr>
        <p:spPr/>
        <p:txBody>
          <a:bodyPr/>
          <a:lstStyle/>
          <a:p>
            <a:r>
              <a:rPr lang="en-US" dirty="0"/>
              <a:t>Extreme Abuse and DID</a:t>
            </a:r>
          </a:p>
        </p:txBody>
      </p:sp>
      <p:sp>
        <p:nvSpPr>
          <p:cNvPr id="3" name="Content Placeholder 2">
            <a:extLst>
              <a:ext uri="{FF2B5EF4-FFF2-40B4-BE49-F238E27FC236}">
                <a16:creationId xmlns:a16="http://schemas.microsoft.com/office/drawing/2014/main" id="{DFAFA094-1708-4B70-9816-7AD6850E561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931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460089"/>
            <a:ext cx="10058400" cy="5147187"/>
          </a:xfrm>
        </p:spPr>
        <p:txBody>
          <a:bodyPr>
            <a:normAutofit lnSpcReduction="10000"/>
          </a:bodyPr>
          <a:lstStyle/>
          <a:p>
            <a:pPr marL="0" indent="0">
              <a:buNone/>
            </a:pPr>
            <a:r>
              <a:rPr lang="en-US" sz="2600" b="1" dirty="0"/>
              <a:t>B. Sustained Concentration and Persistence </a:t>
            </a:r>
          </a:p>
          <a:p>
            <a:pPr marL="0" indent="0">
              <a:buNone/>
            </a:pPr>
            <a:r>
              <a:rPr lang="en-US" sz="2400" dirty="0"/>
              <a:t>4. The ability to carry out very short and simple instructions </a:t>
            </a:r>
          </a:p>
          <a:p>
            <a:pPr marL="0" indent="0">
              <a:buNone/>
            </a:pPr>
            <a:r>
              <a:rPr lang="en-US" sz="2400" dirty="0"/>
              <a:t>5. The ability to carry out detailed instructions </a:t>
            </a:r>
          </a:p>
          <a:p>
            <a:pPr marL="0" indent="0">
              <a:buNone/>
            </a:pPr>
            <a:r>
              <a:rPr lang="en-US" sz="2400" dirty="0"/>
              <a:t>6. The ability to maintain attention and concentration for extended periods </a:t>
            </a:r>
          </a:p>
          <a:p>
            <a:pPr marL="0" indent="0">
              <a:buNone/>
            </a:pPr>
            <a:r>
              <a:rPr lang="en-US" sz="2400" dirty="0"/>
              <a:t>7. The ability to perform activities within a schedule, maintain regular attendance, and be punctual within customary tolerances </a:t>
            </a:r>
          </a:p>
          <a:p>
            <a:pPr marL="0" indent="0">
              <a:buNone/>
            </a:pPr>
            <a:r>
              <a:rPr lang="en-US" sz="2400" dirty="0"/>
              <a:t>8. The ability to sustain an ordinary routine without special supervision</a:t>
            </a:r>
          </a:p>
          <a:p>
            <a:pPr marL="0" indent="0">
              <a:buNone/>
            </a:pPr>
            <a:r>
              <a:rPr lang="en-US" sz="2400" dirty="0"/>
              <a:t>9. The ability to work in coordination with or proximity to others without being distracted by them </a:t>
            </a:r>
          </a:p>
          <a:p>
            <a:pPr marL="0" indent="0">
              <a:buNone/>
            </a:pPr>
            <a:r>
              <a:rPr lang="en-US" sz="2400" dirty="0"/>
              <a:t>10. The ability to make simple work-related decisions </a:t>
            </a:r>
          </a:p>
          <a:p>
            <a:pPr marL="0" indent="0">
              <a:buNone/>
            </a:pPr>
            <a:r>
              <a:rPr lang="en-US" sz="2400" dirty="0"/>
              <a:t>11. The ability to complete a normal workday and workweek without interruptions from psychologically based symptoms and to perform at a consistent pace without an unreasonable number and length of rest periods </a:t>
            </a:r>
          </a:p>
        </p:txBody>
      </p:sp>
    </p:spTree>
    <p:extLst>
      <p:ext uri="{BB962C8B-B14F-4D97-AF65-F5344CB8AC3E}">
        <p14:creationId xmlns:p14="http://schemas.microsoft.com/office/powerpoint/2010/main" val="3170396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637071"/>
            <a:ext cx="10058400" cy="4315673"/>
          </a:xfrm>
        </p:spPr>
        <p:txBody>
          <a:bodyPr>
            <a:normAutofit/>
          </a:bodyPr>
          <a:lstStyle/>
          <a:p>
            <a:r>
              <a:rPr lang="en-US" sz="2400" b="1" dirty="0"/>
              <a:t>C. Social Interaction </a:t>
            </a:r>
          </a:p>
          <a:p>
            <a:r>
              <a:rPr lang="en-US" sz="2400" dirty="0"/>
              <a:t>12. The ability to interact appropriately with the general public </a:t>
            </a:r>
          </a:p>
          <a:p>
            <a:r>
              <a:rPr lang="en-US" sz="2400" dirty="0"/>
              <a:t>13. The ability to ask simple questions or request assistance </a:t>
            </a:r>
          </a:p>
          <a:p>
            <a:r>
              <a:rPr lang="en-US" sz="2400" dirty="0"/>
              <a:t>14. The ability to accept instructions and respond appropriately to criticism from supervisors </a:t>
            </a:r>
          </a:p>
          <a:p>
            <a:r>
              <a:rPr lang="en-US" sz="2400" dirty="0"/>
              <a:t>15. The ability to get along with coworkers or peers without distracting them or exhibiting behavioral extremes </a:t>
            </a:r>
          </a:p>
          <a:p>
            <a:r>
              <a:rPr lang="en-US" sz="2400" dirty="0"/>
              <a:t>16. The ability to maintain socially appropriate behavior and to adhere to basic standards of neatness and cleanliness </a:t>
            </a:r>
          </a:p>
          <a:p>
            <a:pPr marL="0" indent="0">
              <a:buNone/>
            </a:pPr>
            <a:endParaRPr lang="en-US" dirty="0"/>
          </a:p>
        </p:txBody>
      </p:sp>
    </p:spTree>
    <p:extLst>
      <p:ext uri="{BB962C8B-B14F-4D97-AF65-F5344CB8AC3E}">
        <p14:creationId xmlns:p14="http://schemas.microsoft.com/office/powerpoint/2010/main" val="1109939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0B42-9128-4435-BC5B-61F13BFB44BD}"/>
              </a:ext>
            </a:extLst>
          </p:cNvPr>
          <p:cNvSpPr>
            <a:spLocks noGrp="1"/>
          </p:cNvSpPr>
          <p:nvPr>
            <p:ph type="title"/>
          </p:nvPr>
        </p:nvSpPr>
        <p:spPr/>
        <p:txBody>
          <a:bodyPr/>
          <a:lstStyle/>
          <a:p>
            <a:r>
              <a:rPr lang="en-US" dirty="0"/>
              <a:t>Mental residual functional capacity (MRFC)</a:t>
            </a:r>
            <a:br>
              <a:rPr lang="en-US" dirty="0"/>
            </a:br>
            <a:endParaRPr lang="en-US" dirty="0"/>
          </a:p>
        </p:txBody>
      </p:sp>
      <p:sp>
        <p:nvSpPr>
          <p:cNvPr id="3" name="Content Placeholder 2">
            <a:extLst>
              <a:ext uri="{FF2B5EF4-FFF2-40B4-BE49-F238E27FC236}">
                <a16:creationId xmlns:a16="http://schemas.microsoft.com/office/drawing/2014/main" id="{2465BB44-1157-4A9E-B901-C81756915B57}"/>
              </a:ext>
            </a:extLst>
          </p:cNvPr>
          <p:cNvSpPr>
            <a:spLocks noGrp="1"/>
          </p:cNvSpPr>
          <p:nvPr>
            <p:ph idx="1"/>
          </p:nvPr>
        </p:nvSpPr>
        <p:spPr>
          <a:xfrm>
            <a:off x="1066800" y="1755058"/>
            <a:ext cx="10058400" cy="4197686"/>
          </a:xfrm>
        </p:spPr>
        <p:txBody>
          <a:bodyPr>
            <a:normAutofit/>
          </a:bodyPr>
          <a:lstStyle/>
          <a:p>
            <a:r>
              <a:rPr lang="en-US" sz="2400" b="1" dirty="0"/>
              <a:t>D. Adaptation </a:t>
            </a:r>
          </a:p>
          <a:p>
            <a:r>
              <a:rPr lang="en-US" sz="2400" dirty="0"/>
              <a:t>17. The ability to respond appropriately to changes in the work setting </a:t>
            </a:r>
          </a:p>
          <a:p>
            <a:r>
              <a:rPr lang="en-US" sz="2400" dirty="0"/>
              <a:t>18. The ability to be aware of normal hazards and take appropriate precautions </a:t>
            </a:r>
          </a:p>
          <a:p>
            <a:r>
              <a:rPr lang="en-US" sz="2400" dirty="0"/>
              <a:t>19. The ability to travel in unfamiliar places or use public transportation </a:t>
            </a:r>
          </a:p>
          <a:p>
            <a:r>
              <a:rPr lang="en-US" sz="2400" dirty="0"/>
              <a:t>20. The ability to set realistic goals or make plans independently of others</a:t>
            </a:r>
          </a:p>
          <a:p>
            <a:pPr marL="0" indent="0">
              <a:buNone/>
            </a:pPr>
            <a:endParaRPr lang="en-US" sz="2400" dirty="0"/>
          </a:p>
        </p:txBody>
      </p:sp>
    </p:spTree>
    <p:extLst>
      <p:ext uri="{BB962C8B-B14F-4D97-AF65-F5344CB8AC3E}">
        <p14:creationId xmlns:p14="http://schemas.microsoft.com/office/powerpoint/2010/main" val="2847486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r>
              <a:rPr lang="en-US" dirty="0"/>
              <a:t> </a:t>
            </a:r>
            <a:br>
              <a:rPr lang="en-US" dirty="0"/>
            </a:br>
            <a:r>
              <a:rPr lang="en-US" dirty="0"/>
              <a:t>  Disability Determination</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pPr lvl="0">
              <a:buClr>
                <a:prstClr val="black">
                  <a:lumMod val="85000"/>
                  <a:lumOff val="15000"/>
                </a:prstClr>
              </a:buClr>
            </a:pPr>
            <a:r>
              <a:rPr lang="en-US" sz="2400" dirty="0">
                <a:solidFill>
                  <a:prstClr val="black"/>
                </a:solidFill>
              </a:rPr>
              <a:t>“The determination of disability can only be conferred by the commissioner of the SSA or the commissioner’s designees, including Social Security field offices, state Disability Determination Services, administrative law judges, the Appeals Council, or federal courts. Clinicians’ opinions that a patient is disabled are not accorded any weight by Social Security in the disability determination process because clinicians’ definitions of disability are generally incompatible with that of the SSA” (Noblitt &amp; Noblitt, 2020, p. 18). </a:t>
            </a:r>
          </a:p>
          <a:p>
            <a:endParaRPr lang="en-US" dirty="0"/>
          </a:p>
        </p:txBody>
      </p:sp>
    </p:spTree>
    <p:extLst>
      <p:ext uri="{BB962C8B-B14F-4D97-AF65-F5344CB8AC3E}">
        <p14:creationId xmlns:p14="http://schemas.microsoft.com/office/powerpoint/2010/main" val="3020875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br>
              <a:rPr lang="en-US" dirty="0"/>
            </a:br>
            <a:r>
              <a:rPr lang="en-US" dirty="0"/>
              <a:t>Disability Determination: </a:t>
            </a:r>
            <a:br>
              <a:rPr lang="en-US" dirty="0"/>
            </a:br>
            <a:r>
              <a:rPr lang="en-US" dirty="0"/>
              <a:t>Measuring Disability</a:t>
            </a:r>
            <a:br>
              <a:rPr lang="en-US" dirty="0"/>
            </a:br>
            <a:r>
              <a:rPr lang="en-US" dirty="0"/>
              <a:t> </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pPr marL="0" indent="0">
              <a:buNone/>
            </a:pPr>
            <a:r>
              <a:rPr lang="en-US" sz="2400" dirty="0"/>
              <a:t>Treating “clinicians’ opinions can influence the disability determination process if their treatment records support their assessment of exertional or </a:t>
            </a:r>
            <a:r>
              <a:rPr lang="en-US" sz="2400" dirty="0" err="1"/>
              <a:t>nonexertional</a:t>
            </a:r>
            <a:r>
              <a:rPr lang="en-US" sz="2400" dirty="0"/>
              <a:t> limitations resulting from their patient’s condition and treatment. The opinion of the treating physician is not accorded any greater weight than the opinion of </a:t>
            </a:r>
            <a:r>
              <a:rPr lang="en-US" sz="2400" dirty="0" err="1"/>
              <a:t>nontreating</a:t>
            </a:r>
            <a:r>
              <a:rPr lang="en-US" sz="2400" dirty="0"/>
              <a:t> or examining-only clinicians unless treatment records are supportive of the doctor’s opinion” (Noblitt &amp; Noblitt, 2020, p. 18). </a:t>
            </a:r>
          </a:p>
        </p:txBody>
      </p:sp>
    </p:spTree>
    <p:extLst>
      <p:ext uri="{BB962C8B-B14F-4D97-AF65-F5344CB8AC3E}">
        <p14:creationId xmlns:p14="http://schemas.microsoft.com/office/powerpoint/2010/main" val="1220152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a:xfrm>
            <a:off x="698091" y="568852"/>
            <a:ext cx="10058400" cy="1371600"/>
          </a:xfrm>
        </p:spPr>
        <p:txBody>
          <a:bodyPr>
            <a:normAutofit fontScale="90000"/>
          </a:bodyPr>
          <a:lstStyle/>
          <a:p>
            <a:r>
              <a:rPr lang="en-US" dirty="0"/>
              <a:t>  Measuring Disability</a:t>
            </a:r>
            <a:br>
              <a:rPr lang="en-US" dirty="0"/>
            </a:br>
            <a:r>
              <a:rPr lang="en-US" dirty="0"/>
              <a:t> </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r>
              <a:rPr lang="en-US" sz="2400" dirty="0"/>
              <a:t>“However, if the treating clinicians’ treatment records support their professional opinions and the Administration’s contracted examining or </a:t>
            </a:r>
            <a:r>
              <a:rPr lang="en-US" sz="2400" dirty="0" err="1"/>
              <a:t>nonexamining</a:t>
            </a:r>
            <a:r>
              <a:rPr lang="en-US" sz="2400" dirty="0"/>
              <a:t> clinical opinions result in substantially different conclusions, the Administration or administrative law judge is more likely to find the examining or </a:t>
            </a:r>
            <a:r>
              <a:rPr lang="en-US" sz="2400" dirty="0" err="1"/>
              <a:t>nonexamining</a:t>
            </a:r>
            <a:r>
              <a:rPr lang="en-US" sz="2400" dirty="0"/>
              <a:t> professionals’ opinions less credible and give the treating source greater influence in disability determination” (Noblitt &amp; Noblitt, 2020, p. 18). </a:t>
            </a:r>
          </a:p>
        </p:txBody>
      </p:sp>
    </p:spTree>
    <p:extLst>
      <p:ext uri="{BB962C8B-B14F-4D97-AF65-F5344CB8AC3E}">
        <p14:creationId xmlns:p14="http://schemas.microsoft.com/office/powerpoint/2010/main" val="302569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07A5C-D538-4A9D-BC9A-AA223A44EC19}"/>
              </a:ext>
            </a:extLst>
          </p:cNvPr>
          <p:cNvSpPr>
            <a:spLocks noGrp="1"/>
          </p:cNvSpPr>
          <p:nvPr>
            <p:ph type="title"/>
          </p:nvPr>
        </p:nvSpPr>
        <p:spPr/>
        <p:txBody>
          <a:bodyPr/>
          <a:lstStyle/>
          <a:p>
            <a:r>
              <a:rPr lang="en-US" dirty="0"/>
              <a:t>Measuring Disability</a:t>
            </a:r>
          </a:p>
        </p:txBody>
      </p:sp>
      <p:sp>
        <p:nvSpPr>
          <p:cNvPr id="3" name="Content Placeholder 2">
            <a:extLst>
              <a:ext uri="{FF2B5EF4-FFF2-40B4-BE49-F238E27FC236}">
                <a16:creationId xmlns:a16="http://schemas.microsoft.com/office/drawing/2014/main" id="{E868F4BC-A481-4D81-82A7-E5A505DAC29B}"/>
              </a:ext>
            </a:extLst>
          </p:cNvPr>
          <p:cNvSpPr>
            <a:spLocks noGrp="1"/>
          </p:cNvSpPr>
          <p:nvPr>
            <p:ph idx="1"/>
          </p:nvPr>
        </p:nvSpPr>
        <p:spPr/>
        <p:txBody>
          <a:bodyPr/>
          <a:lstStyle/>
          <a:p>
            <a:endParaRPr lang="en-US" dirty="0"/>
          </a:p>
          <a:p>
            <a:r>
              <a:rPr lang="en-US" sz="2400" dirty="0"/>
              <a:t>Clinicians “should consider recording progress notes that identify the patient’s job and describing any physical and mental limitations experienced as a result of injury, illness, or mental impairment. This note-keeping process would not only provide valuable information for insurers, agencies, and adjunctive health-care services that may be prescribed but would also benefit claimants by providing concrete examples of the effect of signs and symptoms of possible </a:t>
            </a:r>
            <a:r>
              <a:rPr lang="en-US" sz="2400" b="1" i="1" dirty="0"/>
              <a:t>medically</a:t>
            </a:r>
            <a:r>
              <a:rPr lang="en-US" sz="2400" i="1" dirty="0"/>
              <a:t> </a:t>
            </a:r>
            <a:r>
              <a:rPr lang="en-US" sz="2400" b="1" i="1" dirty="0"/>
              <a:t>determinable impairments </a:t>
            </a:r>
            <a:r>
              <a:rPr lang="en-US" sz="2400" dirty="0"/>
              <a:t>(MDIs)” (Noblitt &amp; Noblitt, 2020, p. 19).</a:t>
            </a:r>
          </a:p>
        </p:txBody>
      </p:sp>
    </p:spTree>
    <p:extLst>
      <p:ext uri="{BB962C8B-B14F-4D97-AF65-F5344CB8AC3E}">
        <p14:creationId xmlns:p14="http://schemas.microsoft.com/office/powerpoint/2010/main" val="318102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r>
              <a:rPr lang="en-US" dirty="0"/>
              <a:t>Diagnoses, Symptoms, and Limitations in the Assessment of Disability</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dirty="0"/>
          </a:p>
          <a:p>
            <a:r>
              <a:rPr lang="en-US" sz="2400" dirty="0"/>
              <a:t>“Diagnoses of severe medical or psychological conditions with their attendant symptoms and adverse effects of treatment may be considered disabling by clinicians, but treatment records often do not reflect the seriousness of the claimants’ disabilities because, as a general rule, clinicians do not equate symptoms and the effects of treatment with functional limitations”  (Noblitt &amp; Noblitt, 2020, pp. 26-27).</a:t>
            </a:r>
          </a:p>
          <a:p>
            <a:pPr marL="0" indent="0">
              <a:buNone/>
            </a:pPr>
            <a:endParaRPr lang="en-US" dirty="0"/>
          </a:p>
        </p:txBody>
      </p:sp>
    </p:spTree>
    <p:extLst>
      <p:ext uri="{BB962C8B-B14F-4D97-AF65-F5344CB8AC3E}">
        <p14:creationId xmlns:p14="http://schemas.microsoft.com/office/powerpoint/2010/main" val="1148377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fontScale="90000"/>
          </a:bodyPr>
          <a:lstStyle/>
          <a:p>
            <a:br>
              <a:rPr lang="en-US" dirty="0"/>
            </a:br>
            <a:r>
              <a:rPr lang="en-US" dirty="0"/>
              <a:t>Contributing Factors in Disability Determination</a:t>
            </a:r>
            <a:br>
              <a:rPr lang="en-US" dirty="0"/>
            </a:br>
            <a:r>
              <a:rPr lang="en-US" dirty="0"/>
              <a:t>  </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p:txBody>
          <a:bodyPr/>
          <a:lstStyle/>
          <a:p>
            <a:endParaRPr lang="en-US" sz="1800" dirty="0">
              <a:solidFill>
                <a:srgbClr val="000000"/>
              </a:solidFill>
              <a:latin typeface="ITC Berkeley Oldstyle Std Bk"/>
            </a:endParaRPr>
          </a:p>
          <a:p>
            <a:pPr marL="0" indent="0" algn="just">
              <a:buNone/>
            </a:pPr>
            <a:r>
              <a:rPr lang="en-US" sz="2400" dirty="0">
                <a:latin typeface="ITC Berkeley Oldstyle Std Bk"/>
              </a:rPr>
              <a:t>“The Administration considers other factors in addition to the severity of the claimant’s impairments and functionality. These factors include age, obesity, education level, transferability of skills, and English fluency” (N&amp;N, 2020, p. 27).</a:t>
            </a:r>
            <a:endParaRPr lang="en-US" sz="2400" dirty="0"/>
          </a:p>
        </p:txBody>
      </p:sp>
    </p:spTree>
    <p:extLst>
      <p:ext uri="{BB962C8B-B14F-4D97-AF65-F5344CB8AC3E}">
        <p14:creationId xmlns:p14="http://schemas.microsoft.com/office/powerpoint/2010/main" val="1414543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Adult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51819"/>
            <a:ext cx="10058400" cy="4563587"/>
          </a:xfrm>
        </p:spPr>
        <p:txBody>
          <a:bodyPr>
            <a:noAutofit/>
          </a:bodyPr>
          <a:lstStyle/>
          <a:p>
            <a:pPr marL="0" indent="0">
              <a:buNone/>
            </a:pPr>
            <a:r>
              <a:rPr lang="en-US" sz="2400" dirty="0"/>
              <a:t>12.02 Neurocognitive disorders (see Appendix A, §12.02);</a:t>
            </a:r>
          </a:p>
          <a:p>
            <a:pPr marL="0" indent="0">
              <a:buNone/>
            </a:pPr>
            <a:r>
              <a:rPr lang="en-US" sz="2400" dirty="0"/>
              <a:t>12.03 Schizophrenia spectrum and other psychotic disorders (see Appendix A, §12.03);</a:t>
            </a:r>
          </a:p>
          <a:p>
            <a:pPr marL="0" indent="0">
              <a:buNone/>
            </a:pPr>
            <a:r>
              <a:rPr lang="en-US" sz="2400" dirty="0"/>
              <a:t>12.04 Depressive, bipolar, and related disorders (see Appendix A, §12.04);</a:t>
            </a:r>
          </a:p>
          <a:p>
            <a:pPr marL="0" indent="0">
              <a:buNone/>
            </a:pPr>
            <a:r>
              <a:rPr lang="en-US" sz="2400" dirty="0"/>
              <a:t>12.05 Intellectual disorder (see Appendix A, §12.05);</a:t>
            </a:r>
          </a:p>
          <a:p>
            <a:pPr marL="0" indent="0">
              <a:buNone/>
            </a:pPr>
            <a:r>
              <a:rPr lang="en-US" sz="2400" dirty="0"/>
              <a:t>12.06 Anxiety and obsessive-compulsive disorders (see Appendix A, §12.06);</a:t>
            </a:r>
          </a:p>
        </p:txBody>
      </p:sp>
    </p:spTree>
    <p:extLst>
      <p:ext uri="{BB962C8B-B14F-4D97-AF65-F5344CB8AC3E}">
        <p14:creationId xmlns:p14="http://schemas.microsoft.com/office/powerpoint/2010/main" val="268166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General healthcare ethics</a:t>
            </a:r>
            <a:br>
              <a:rPr lang="en-US" dirty="0"/>
            </a:br>
            <a:endParaRPr lang="en-US" dirty="0"/>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r>
              <a:rPr lang="en-US" sz="2400" dirty="0"/>
              <a:t> What can we say about it?</a:t>
            </a:r>
          </a:p>
          <a:p>
            <a:r>
              <a:rPr lang="en-US" sz="2400" dirty="0"/>
              <a:t>“First do no harm.”</a:t>
            </a:r>
          </a:p>
          <a:p>
            <a:pPr marL="0" indent="0">
              <a:buNone/>
            </a:pPr>
            <a:br>
              <a:rPr lang="en-US" sz="2400" dirty="0"/>
            </a:br>
            <a:endParaRPr lang="en-US" sz="2400" dirty="0"/>
          </a:p>
        </p:txBody>
      </p:sp>
    </p:spTree>
    <p:extLst>
      <p:ext uri="{BB962C8B-B14F-4D97-AF65-F5344CB8AC3E}">
        <p14:creationId xmlns:p14="http://schemas.microsoft.com/office/powerpoint/2010/main" val="3902398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Adult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51819"/>
            <a:ext cx="10058400" cy="4563587"/>
          </a:xfrm>
        </p:spPr>
        <p:txBody>
          <a:bodyPr>
            <a:noAutofit/>
          </a:bodyPr>
          <a:lstStyle/>
          <a:p>
            <a:pPr marL="0" indent="0">
              <a:buNone/>
            </a:pPr>
            <a:r>
              <a:rPr lang="en-US" sz="2400" dirty="0"/>
              <a:t>12.07 Somatic symptom and related disorders (see Appendix A, §12.07);</a:t>
            </a:r>
          </a:p>
          <a:p>
            <a:pPr marL="0" indent="0">
              <a:buNone/>
            </a:pPr>
            <a:r>
              <a:rPr lang="en-US" sz="2400" dirty="0"/>
              <a:t>12.08 Personality and impulse-control disorders (see Appendix A, §12.08);</a:t>
            </a:r>
          </a:p>
          <a:p>
            <a:pPr marL="0" indent="0">
              <a:buNone/>
            </a:pPr>
            <a:r>
              <a:rPr lang="en-US" sz="2400" dirty="0"/>
              <a:t>12.10 Autism spectrum disorder (see Appendix A, §12.10);</a:t>
            </a:r>
          </a:p>
          <a:p>
            <a:pPr marL="0" indent="0">
              <a:buNone/>
            </a:pPr>
            <a:r>
              <a:rPr lang="en-US" sz="2400" dirty="0"/>
              <a:t>12.11 Neurodevelopmental disorders (see Appendix A, §12.11);</a:t>
            </a:r>
          </a:p>
          <a:p>
            <a:pPr marL="0" indent="0">
              <a:buNone/>
            </a:pPr>
            <a:r>
              <a:rPr lang="en-US" sz="2400" dirty="0"/>
              <a:t>12.13 Eating disorders (see Appendix A, §12.13); and</a:t>
            </a:r>
          </a:p>
          <a:p>
            <a:pPr marL="0" indent="0">
              <a:buNone/>
            </a:pPr>
            <a:r>
              <a:rPr lang="en-US" sz="2400" dirty="0"/>
              <a:t>12.15 Trauma- and stressor-related disorders (see Appendix A, §12.15).1</a:t>
            </a:r>
          </a:p>
        </p:txBody>
      </p:sp>
    </p:spTree>
    <p:extLst>
      <p:ext uri="{BB962C8B-B14F-4D97-AF65-F5344CB8AC3E}">
        <p14:creationId xmlns:p14="http://schemas.microsoft.com/office/powerpoint/2010/main" val="2214736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Child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07574"/>
            <a:ext cx="10058400" cy="4607832"/>
          </a:xfrm>
        </p:spPr>
        <p:txBody>
          <a:bodyPr>
            <a:noAutofit/>
          </a:bodyPr>
          <a:lstStyle/>
          <a:p>
            <a:pPr marL="0" indent="0">
              <a:buNone/>
            </a:pPr>
            <a:r>
              <a:rPr lang="en-US" sz="2400" dirty="0"/>
              <a:t>112.02 Neurocognitive disorders (see Appendix A, §112.02);</a:t>
            </a:r>
          </a:p>
          <a:p>
            <a:pPr marL="0" indent="0">
              <a:buNone/>
            </a:pPr>
            <a:r>
              <a:rPr lang="en-US" sz="2400" dirty="0"/>
              <a:t>112.03 Schizophrenia spectrum and other psychotic disorders (see Appendix A, §112.03);</a:t>
            </a:r>
          </a:p>
          <a:p>
            <a:pPr marL="0" indent="0">
              <a:buNone/>
            </a:pPr>
            <a:r>
              <a:rPr lang="en-US" sz="2400" dirty="0"/>
              <a:t>112.04 Depressive, bipolar, and related disorders (see Appendix A, §112.04);</a:t>
            </a:r>
          </a:p>
          <a:p>
            <a:pPr marL="0" indent="0">
              <a:buNone/>
            </a:pPr>
            <a:r>
              <a:rPr lang="en-US" sz="2400" dirty="0"/>
              <a:t>112.05 Intellectual disorder (see Appendix A, §112.05);</a:t>
            </a:r>
          </a:p>
          <a:p>
            <a:pPr marL="0" indent="0">
              <a:buNone/>
            </a:pPr>
            <a:r>
              <a:rPr lang="en-US" sz="2400" dirty="0"/>
              <a:t>112.06 Anxiety and obsessive-compulsive disorders (see Appendix A, §112.06);</a:t>
            </a:r>
          </a:p>
          <a:p>
            <a:pPr marL="0" indent="0">
              <a:buNone/>
            </a:pPr>
            <a:r>
              <a:rPr lang="en-US" sz="2400" dirty="0"/>
              <a:t>112.07 Somatic symptom and related disorders (see Appendix A, §112.07);</a:t>
            </a:r>
          </a:p>
          <a:p>
            <a:pPr marL="0" indent="0">
              <a:buNone/>
            </a:pPr>
            <a:endParaRPr lang="en-US" sz="2400" dirty="0"/>
          </a:p>
        </p:txBody>
      </p:sp>
    </p:spTree>
    <p:extLst>
      <p:ext uri="{BB962C8B-B14F-4D97-AF65-F5344CB8AC3E}">
        <p14:creationId xmlns:p14="http://schemas.microsoft.com/office/powerpoint/2010/main" val="3090127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A2995-3435-459D-8BEF-41EBD22A82F5}"/>
              </a:ext>
            </a:extLst>
          </p:cNvPr>
          <p:cNvSpPr>
            <a:spLocks noGrp="1"/>
          </p:cNvSpPr>
          <p:nvPr>
            <p:ph type="title"/>
          </p:nvPr>
        </p:nvSpPr>
        <p:spPr/>
        <p:txBody>
          <a:bodyPr>
            <a:normAutofit/>
          </a:bodyPr>
          <a:lstStyle/>
          <a:p>
            <a:r>
              <a:rPr lang="en-US" dirty="0"/>
              <a:t>Psychological Disabilities: Child Listings</a:t>
            </a:r>
          </a:p>
        </p:txBody>
      </p:sp>
      <p:sp>
        <p:nvSpPr>
          <p:cNvPr id="3" name="Content Placeholder 2">
            <a:extLst>
              <a:ext uri="{FF2B5EF4-FFF2-40B4-BE49-F238E27FC236}">
                <a16:creationId xmlns:a16="http://schemas.microsoft.com/office/drawing/2014/main" id="{AE2672A3-B7AC-4B3E-9987-F43378495CF1}"/>
              </a:ext>
            </a:extLst>
          </p:cNvPr>
          <p:cNvSpPr>
            <a:spLocks noGrp="1"/>
          </p:cNvSpPr>
          <p:nvPr>
            <p:ph idx="1"/>
          </p:nvPr>
        </p:nvSpPr>
        <p:spPr>
          <a:xfrm>
            <a:off x="1066800" y="1607574"/>
            <a:ext cx="10058400" cy="4607832"/>
          </a:xfrm>
        </p:spPr>
        <p:txBody>
          <a:bodyPr>
            <a:noAutofit/>
          </a:bodyPr>
          <a:lstStyle/>
          <a:p>
            <a:pPr marL="0" indent="0">
              <a:buNone/>
            </a:pPr>
            <a:r>
              <a:rPr lang="en-US" sz="2400" dirty="0"/>
              <a:t>112.08 Personality and impulse-control disorders (see Appendix A, §112.08);</a:t>
            </a:r>
          </a:p>
          <a:p>
            <a:pPr marL="0" indent="0">
              <a:buNone/>
            </a:pPr>
            <a:r>
              <a:rPr lang="en-US" sz="2400" dirty="0"/>
              <a:t>112.10 Autism spectrum disorder (see Appendix A, §112.10);</a:t>
            </a:r>
          </a:p>
          <a:p>
            <a:pPr marL="0" indent="0">
              <a:buNone/>
            </a:pPr>
            <a:r>
              <a:rPr lang="en-US" sz="2400" dirty="0"/>
              <a:t>112.11 Neurodevelopmental disorders (see Appendix A, §112.11);</a:t>
            </a:r>
          </a:p>
          <a:p>
            <a:pPr marL="0" indent="0">
              <a:buNone/>
            </a:pPr>
            <a:r>
              <a:rPr lang="en-US" sz="2400" dirty="0"/>
              <a:t>112.13 Eating disorders (see Appendix A, §112.13);</a:t>
            </a:r>
          </a:p>
          <a:p>
            <a:pPr marL="0" indent="0">
              <a:buNone/>
            </a:pPr>
            <a:r>
              <a:rPr lang="en-US" sz="2400" dirty="0"/>
              <a:t>112.14 Developmental disorders in infants and toddlers (see Appendix A, §112.14); and</a:t>
            </a:r>
          </a:p>
          <a:p>
            <a:pPr marL="0" indent="0">
              <a:buNone/>
            </a:pPr>
            <a:r>
              <a:rPr lang="en-US" sz="2400" dirty="0"/>
              <a:t>112.15 Trauma- and stressor-related disorders (see Appendix A, §112.15).</a:t>
            </a:r>
          </a:p>
        </p:txBody>
      </p:sp>
    </p:spTree>
    <p:extLst>
      <p:ext uri="{BB962C8B-B14F-4D97-AF65-F5344CB8AC3E}">
        <p14:creationId xmlns:p14="http://schemas.microsoft.com/office/powerpoint/2010/main" val="911641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E830-2CE8-4724-8476-BF74EC3E840D}"/>
              </a:ext>
            </a:extLst>
          </p:cNvPr>
          <p:cNvSpPr>
            <a:spLocks noGrp="1"/>
          </p:cNvSpPr>
          <p:nvPr>
            <p:ph type="title"/>
          </p:nvPr>
        </p:nvSpPr>
        <p:spPr/>
        <p:txBody>
          <a:bodyPr>
            <a:normAutofit fontScale="90000"/>
          </a:bodyPr>
          <a:lstStyle/>
          <a:p>
            <a:br>
              <a:rPr lang="en-US" dirty="0"/>
            </a:br>
            <a:r>
              <a:rPr lang="en-US" dirty="0"/>
              <a:t>“SSA’s revised child and adult Listings of Mental Impairments are closer in similarity to the </a:t>
            </a:r>
            <a:r>
              <a:rPr lang="en-US" i="1" dirty="0"/>
              <a:t>DSM</a:t>
            </a:r>
            <a:r>
              <a:rPr lang="en-US" dirty="0"/>
              <a:t>-5 categories than previously, they are still not identical” (N&amp;N, 2020, p. 59).</a:t>
            </a:r>
          </a:p>
        </p:txBody>
      </p:sp>
      <p:sp>
        <p:nvSpPr>
          <p:cNvPr id="3" name="Content Placeholder 2">
            <a:extLst>
              <a:ext uri="{FF2B5EF4-FFF2-40B4-BE49-F238E27FC236}">
                <a16:creationId xmlns:a16="http://schemas.microsoft.com/office/drawing/2014/main" id="{E159B655-96EA-48BC-8D60-AB44FB85D350}"/>
              </a:ext>
            </a:extLst>
          </p:cNvPr>
          <p:cNvSpPr>
            <a:spLocks noGrp="1"/>
          </p:cNvSpPr>
          <p:nvPr>
            <p:ph idx="1"/>
          </p:nvPr>
        </p:nvSpPr>
        <p:spPr/>
        <p:txBody>
          <a:bodyPr/>
          <a:lstStyle/>
          <a:p>
            <a:endParaRPr lang="en-US" dirty="0"/>
          </a:p>
          <a:p>
            <a:endParaRPr lang="en-US" dirty="0"/>
          </a:p>
          <a:p>
            <a:endParaRPr lang="en-US" dirty="0"/>
          </a:p>
          <a:p>
            <a:r>
              <a:rPr lang="en-US" sz="2400" dirty="0"/>
              <a:t>“The </a:t>
            </a:r>
            <a:r>
              <a:rPr lang="en-US" sz="2400" i="1" dirty="0"/>
              <a:t>DSM</a:t>
            </a:r>
            <a:r>
              <a:rPr lang="en-US" sz="2400" dirty="0"/>
              <a:t>-5 also lists an additional category, </a:t>
            </a:r>
            <a:r>
              <a:rPr lang="en-US" sz="2400" i="1" dirty="0"/>
              <a:t>medication-induced movement disorders and other adverse effects of medication</a:t>
            </a:r>
            <a:r>
              <a:rPr lang="en-US" sz="2400" dirty="0"/>
              <a:t>, that is not considered a mental disorder but is nonetheless important to assess and track” (p. 59).</a:t>
            </a:r>
          </a:p>
        </p:txBody>
      </p:sp>
    </p:spTree>
    <p:extLst>
      <p:ext uri="{BB962C8B-B14F-4D97-AF65-F5344CB8AC3E}">
        <p14:creationId xmlns:p14="http://schemas.microsoft.com/office/powerpoint/2010/main" val="398825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2923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p:txBody>
      </p:sp>
    </p:spTree>
    <p:extLst>
      <p:ext uri="{BB962C8B-B14F-4D97-AF65-F5344CB8AC3E}">
        <p14:creationId xmlns:p14="http://schemas.microsoft.com/office/powerpoint/2010/main" val="3371234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a:p>
            <a:r>
              <a:rPr lang="en-US" sz="2400" dirty="0"/>
              <a:t>Psychological Testing</a:t>
            </a:r>
          </a:p>
        </p:txBody>
      </p:sp>
    </p:spTree>
    <p:extLst>
      <p:ext uri="{BB962C8B-B14F-4D97-AF65-F5344CB8AC3E}">
        <p14:creationId xmlns:p14="http://schemas.microsoft.com/office/powerpoint/2010/main" val="40230174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E052-2A20-4BF8-B3BC-A23A8B0CD16E}"/>
              </a:ext>
            </a:extLst>
          </p:cNvPr>
          <p:cNvSpPr>
            <a:spLocks noGrp="1"/>
          </p:cNvSpPr>
          <p:nvPr>
            <p:ph type="title"/>
          </p:nvPr>
        </p:nvSpPr>
        <p:spPr/>
        <p:txBody>
          <a:bodyPr/>
          <a:lstStyle/>
          <a:p>
            <a:r>
              <a:rPr lang="en-US" dirty="0"/>
              <a:t>Methods of Psychological Information Gathering?</a:t>
            </a:r>
          </a:p>
        </p:txBody>
      </p:sp>
      <p:sp>
        <p:nvSpPr>
          <p:cNvPr id="3" name="Content Placeholder 2">
            <a:extLst>
              <a:ext uri="{FF2B5EF4-FFF2-40B4-BE49-F238E27FC236}">
                <a16:creationId xmlns:a16="http://schemas.microsoft.com/office/drawing/2014/main" id="{5AC8C5D7-EBAF-4150-8591-95516104027A}"/>
              </a:ext>
            </a:extLst>
          </p:cNvPr>
          <p:cNvSpPr>
            <a:spLocks noGrp="1"/>
          </p:cNvSpPr>
          <p:nvPr>
            <p:ph idx="1"/>
          </p:nvPr>
        </p:nvSpPr>
        <p:spPr/>
        <p:txBody>
          <a:bodyPr/>
          <a:lstStyle/>
          <a:p>
            <a:r>
              <a:rPr lang="en-US" sz="2400" dirty="0"/>
              <a:t>Review of Records</a:t>
            </a:r>
          </a:p>
          <a:p>
            <a:r>
              <a:rPr lang="en-US" sz="2400" dirty="0"/>
              <a:t>Psychological Testing</a:t>
            </a:r>
          </a:p>
          <a:p>
            <a:r>
              <a:rPr lang="en-US" sz="2400" dirty="0"/>
              <a:t>Interviewing</a:t>
            </a:r>
          </a:p>
          <a:p>
            <a:pPr lvl="1"/>
            <a:r>
              <a:rPr lang="en-US" sz="2200" dirty="0"/>
              <a:t>Mental Status Exam</a:t>
            </a:r>
          </a:p>
          <a:p>
            <a:pPr lvl="1"/>
            <a:r>
              <a:rPr lang="en-US" sz="2200" dirty="0"/>
              <a:t>History</a:t>
            </a:r>
          </a:p>
          <a:p>
            <a:pPr marL="457200" lvl="1" indent="0">
              <a:buNone/>
            </a:pPr>
            <a:endParaRPr lang="en-US" sz="2200" dirty="0"/>
          </a:p>
        </p:txBody>
      </p:sp>
    </p:spTree>
    <p:extLst>
      <p:ext uri="{BB962C8B-B14F-4D97-AF65-F5344CB8AC3E}">
        <p14:creationId xmlns:p14="http://schemas.microsoft.com/office/powerpoint/2010/main" val="3267501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331CE-2860-483A-9C35-1590A17468F2}"/>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nSpc>
                <a:spcPct val="83000"/>
              </a:lnSpc>
            </a:pPr>
            <a:r>
              <a:rPr lang="en-US" sz="2400" spc="-100" dirty="0">
                <a:solidFill>
                  <a:schemeClr val="bg1"/>
                </a:solidFill>
              </a:rPr>
              <a:t>This is the textbook for the last four classes</a:t>
            </a:r>
          </a:p>
        </p:txBody>
      </p:sp>
      <p:pic>
        <p:nvPicPr>
          <p:cNvPr id="7" name="Content Placeholder 6" descr="A picture containing screenshot&#10;&#10;Description automatically generated">
            <a:extLst>
              <a:ext uri="{FF2B5EF4-FFF2-40B4-BE49-F238E27FC236}">
                <a16:creationId xmlns:a16="http://schemas.microsoft.com/office/drawing/2014/main" id="{3D8D0C93-452E-4745-A707-CB8E9193E4DC}"/>
              </a:ext>
            </a:extLst>
          </p:cNvPr>
          <p:cNvPicPr>
            <a:picLocks noGrp="1" noChangeAspect="1"/>
          </p:cNvPicPr>
          <p:nvPr>
            <p:ph idx="1"/>
          </p:nvPr>
        </p:nvPicPr>
        <p:blipFill>
          <a:blip r:embed="rId2"/>
          <a:stretch>
            <a:fillRect/>
          </a:stretch>
        </p:blipFill>
        <p:spPr>
          <a:xfrm>
            <a:off x="6694820" y="645106"/>
            <a:ext cx="3505737" cy="5564663"/>
          </a:xfrm>
          <a:prstGeom prst="rect">
            <a:avLst/>
          </a:prstGeom>
        </p:spPr>
      </p:pic>
    </p:spTree>
    <p:extLst>
      <p:ext uri="{BB962C8B-B14F-4D97-AF65-F5344CB8AC3E}">
        <p14:creationId xmlns:p14="http://schemas.microsoft.com/office/powerpoint/2010/main" val="1458215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4DD6C-2B15-4E00-AAC2-9F5325FA1899}"/>
              </a:ext>
            </a:extLst>
          </p:cNvPr>
          <p:cNvSpPr>
            <a:spLocks noGrp="1"/>
          </p:cNvSpPr>
          <p:nvPr>
            <p:ph type="title"/>
          </p:nvPr>
        </p:nvSpPr>
        <p:spPr/>
        <p:txBody>
          <a:bodyPr/>
          <a:lstStyle/>
          <a:p>
            <a:r>
              <a:rPr lang="en-US" dirty="0"/>
              <a:t>An Overview of SSD Programs</a:t>
            </a:r>
          </a:p>
        </p:txBody>
      </p:sp>
      <p:sp>
        <p:nvSpPr>
          <p:cNvPr id="3" name="Content Placeholder 2">
            <a:extLst>
              <a:ext uri="{FF2B5EF4-FFF2-40B4-BE49-F238E27FC236}">
                <a16:creationId xmlns:a16="http://schemas.microsoft.com/office/drawing/2014/main" id="{44637516-FBAE-4399-9E23-A8CE3CE881FC}"/>
              </a:ext>
            </a:extLst>
          </p:cNvPr>
          <p:cNvSpPr>
            <a:spLocks noGrp="1"/>
          </p:cNvSpPr>
          <p:nvPr>
            <p:ph idx="1"/>
          </p:nvPr>
        </p:nvSpPr>
        <p:spPr>
          <a:xfrm>
            <a:off x="1066800" y="2014194"/>
            <a:ext cx="10058400" cy="5742440"/>
          </a:xfrm>
        </p:spPr>
        <p:txBody>
          <a:bodyPr>
            <a:normAutofit/>
          </a:bodyPr>
          <a:lstStyle/>
          <a:p>
            <a:endParaRPr lang="en-US" sz="2400" dirty="0"/>
          </a:p>
          <a:p>
            <a:r>
              <a:rPr lang="en-US" sz="2400" dirty="0"/>
              <a:t>The two main SSA programs that are important to clinicians and their patients:</a:t>
            </a:r>
          </a:p>
          <a:p>
            <a:endParaRPr lang="en-US" sz="2400" dirty="0"/>
          </a:p>
          <a:p>
            <a:pPr lvl="1"/>
            <a:r>
              <a:rPr lang="en-US" sz="2200" dirty="0"/>
              <a:t>Social Security Disability Insurance  (SSDI)</a:t>
            </a:r>
          </a:p>
          <a:p>
            <a:pPr lvl="1"/>
            <a:r>
              <a:rPr lang="en-US" sz="2200" dirty="0"/>
              <a:t>Supplemental Security Income (SSI)</a:t>
            </a:r>
          </a:p>
        </p:txBody>
      </p:sp>
    </p:spTree>
    <p:extLst>
      <p:ext uri="{BB962C8B-B14F-4D97-AF65-F5344CB8AC3E}">
        <p14:creationId xmlns:p14="http://schemas.microsoft.com/office/powerpoint/2010/main" val="187099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75F31-300B-452E-9604-A7E83721DE53}"/>
              </a:ext>
            </a:extLst>
          </p:cNvPr>
          <p:cNvSpPr>
            <a:spLocks noGrp="1"/>
          </p:cNvSpPr>
          <p:nvPr>
            <p:ph type="title"/>
          </p:nvPr>
        </p:nvSpPr>
        <p:spPr>
          <a:xfrm>
            <a:off x="1066800" y="642593"/>
            <a:ext cx="10058400" cy="2160241"/>
          </a:xfrm>
        </p:spPr>
        <p:txBody>
          <a:bodyPr>
            <a:normAutofit/>
          </a:bodyPr>
          <a:lstStyle/>
          <a:p>
            <a:r>
              <a:rPr lang="en-US" sz="3200" dirty="0"/>
              <a:t>American Psychological Association (2017). </a:t>
            </a:r>
            <a:r>
              <a:rPr lang="en-US" sz="3200" i="1" dirty="0"/>
              <a:t>Ethical principles of psychologists and code of conduct</a:t>
            </a:r>
            <a:r>
              <a:rPr lang="en-US" sz="3200" dirty="0"/>
              <a:t>.                                                    </a:t>
            </a:r>
          </a:p>
        </p:txBody>
      </p:sp>
      <p:sp>
        <p:nvSpPr>
          <p:cNvPr id="3" name="Content Placeholder 2">
            <a:extLst>
              <a:ext uri="{FF2B5EF4-FFF2-40B4-BE49-F238E27FC236}">
                <a16:creationId xmlns:a16="http://schemas.microsoft.com/office/drawing/2014/main" id="{ED931FCF-C81E-48D4-97C5-75368A3E5EA7}"/>
              </a:ext>
            </a:extLst>
          </p:cNvPr>
          <p:cNvSpPr>
            <a:spLocks noGrp="1"/>
          </p:cNvSpPr>
          <p:nvPr>
            <p:ph idx="1"/>
          </p:nvPr>
        </p:nvSpPr>
        <p:spPr/>
        <p:txBody>
          <a:bodyPr/>
          <a:lstStyle/>
          <a:p>
            <a:endParaRPr lang="en-US" b="1" u="sng" dirty="0"/>
          </a:p>
          <a:p>
            <a:endParaRPr lang="en-US" dirty="0"/>
          </a:p>
          <a:p>
            <a:endParaRPr lang="en-US" dirty="0"/>
          </a:p>
          <a:p>
            <a:r>
              <a:rPr lang="en-US" sz="2400" dirty="0"/>
              <a:t>https://www.apa.org/ethics/code/ </a:t>
            </a:r>
          </a:p>
        </p:txBody>
      </p:sp>
    </p:spTree>
    <p:extLst>
      <p:ext uri="{BB962C8B-B14F-4D97-AF65-F5344CB8AC3E}">
        <p14:creationId xmlns:p14="http://schemas.microsoft.com/office/powerpoint/2010/main" val="2379924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SSDI</a:t>
            </a:r>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1948070"/>
            <a:ext cx="10363826" cy="4909930"/>
          </a:xfrm>
        </p:spPr>
        <p:txBody>
          <a:bodyPr>
            <a:normAutofit/>
          </a:bodyPr>
          <a:lstStyle/>
          <a:p>
            <a:pPr marL="457200" lvl="1" indent="0">
              <a:buNone/>
            </a:pPr>
            <a:endParaRPr lang="en-US" dirty="0"/>
          </a:p>
          <a:p>
            <a:pPr lvl="1"/>
            <a:r>
              <a:rPr lang="en-US" sz="2400" b="1" cap="none" dirty="0"/>
              <a:t>Social Security Disability Insurance  (SSDI) </a:t>
            </a:r>
            <a:r>
              <a:rPr lang="en-US" sz="2400" cap="none" dirty="0"/>
              <a:t>provides the following benefits:</a:t>
            </a:r>
          </a:p>
          <a:p>
            <a:pPr lvl="2"/>
            <a:r>
              <a:rPr lang="en-US" sz="2400" b="1" cap="none" dirty="0"/>
              <a:t>Monthly income </a:t>
            </a:r>
            <a:r>
              <a:rPr lang="en-US" sz="2400" cap="none" dirty="0"/>
              <a:t>based on a complicated formula using the claimant’s earnings record for the prior 15 years.</a:t>
            </a:r>
          </a:p>
          <a:p>
            <a:pPr lvl="2"/>
            <a:r>
              <a:rPr lang="en-US" sz="2400" b="1" cap="none" dirty="0"/>
              <a:t>Back-due benefits </a:t>
            </a:r>
            <a:r>
              <a:rPr lang="en-US" sz="2400" cap="none" dirty="0"/>
              <a:t>based on the monthly payment the claimant would have received had benefits been awarded at the time of application.</a:t>
            </a:r>
          </a:p>
          <a:p>
            <a:pPr lvl="2"/>
            <a:r>
              <a:rPr lang="en-US" sz="2400" b="1" cap="none" dirty="0"/>
              <a:t>Medicare</a:t>
            </a:r>
            <a:r>
              <a:rPr lang="en-US" sz="2400" cap="none" dirty="0"/>
              <a:t> eligibility 29 months from the claimant’s alleged onset date.  SSDI beneficiaries receive Medicare part A (hospitalization) at no cost but </a:t>
            </a:r>
            <a:r>
              <a:rPr lang="en-US" sz="2400" cap="none" dirty="0" err="1"/>
              <a:t>medicare</a:t>
            </a:r>
            <a:r>
              <a:rPr lang="en-US" sz="2400" cap="none" dirty="0"/>
              <a:t> parts </a:t>
            </a:r>
            <a:r>
              <a:rPr lang="en-US" sz="2400" cap="none" dirty="0" err="1"/>
              <a:t>Bprovider</a:t>
            </a:r>
            <a:r>
              <a:rPr lang="en-US" sz="2400" cap="none" dirty="0"/>
              <a:t>) and D (prescriptions) has a premium deducted monthly from the SSDI payment.</a:t>
            </a:r>
          </a:p>
        </p:txBody>
      </p:sp>
    </p:spTree>
    <p:extLst>
      <p:ext uri="{BB962C8B-B14F-4D97-AF65-F5344CB8AC3E}">
        <p14:creationId xmlns:p14="http://schemas.microsoft.com/office/powerpoint/2010/main" val="14586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SSI</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1888435"/>
            <a:ext cx="10363826" cy="4969565"/>
          </a:xfrm>
        </p:spPr>
        <p:txBody>
          <a:bodyPr>
            <a:normAutofit/>
          </a:bodyPr>
          <a:lstStyle/>
          <a:p>
            <a:pPr marL="457200" lvl="1" indent="0">
              <a:buNone/>
            </a:pPr>
            <a:endParaRPr lang="en-US" sz="2400" dirty="0"/>
          </a:p>
          <a:p>
            <a:pPr lvl="1"/>
            <a:r>
              <a:rPr lang="en-US" sz="2400" b="1" cap="none" dirty="0"/>
              <a:t>Supplemental Security Income (SSI) </a:t>
            </a:r>
            <a:r>
              <a:rPr lang="en-US" sz="2400" cap="none" dirty="0"/>
              <a:t>provides the following benefits</a:t>
            </a:r>
            <a:r>
              <a:rPr lang="en-US" sz="2400" dirty="0"/>
              <a:t>:</a:t>
            </a:r>
          </a:p>
          <a:p>
            <a:pPr lvl="2"/>
            <a:r>
              <a:rPr lang="en-US" sz="2400" b="1" cap="none" dirty="0"/>
              <a:t>Monthly income </a:t>
            </a:r>
            <a:r>
              <a:rPr lang="en-US" sz="2400" cap="none" dirty="0"/>
              <a:t>based on the federal benefit rate (FBR) for 2020 of $783 for an eligible individual and $1,175 for a couple.</a:t>
            </a:r>
          </a:p>
          <a:p>
            <a:pPr lvl="2"/>
            <a:r>
              <a:rPr lang="en-US" sz="2400" b="1" cap="none" dirty="0"/>
              <a:t>Back-due benefits </a:t>
            </a:r>
            <a:r>
              <a:rPr lang="en-US" sz="2400" cap="none" dirty="0"/>
              <a:t>based on the monthly payment the claimant would have received had benefits been awarded at the time of application.</a:t>
            </a:r>
          </a:p>
          <a:p>
            <a:pPr lvl="2"/>
            <a:r>
              <a:rPr lang="en-US" sz="2400" b="1" cap="none" dirty="0"/>
              <a:t>Medicaid</a:t>
            </a:r>
            <a:r>
              <a:rPr lang="en-US" sz="2400" cap="none" dirty="0"/>
              <a:t> (or state’s equivalent)  available immediately upon approval of SSI claim.</a:t>
            </a:r>
          </a:p>
          <a:p>
            <a:pPr marL="914400" lvl="2" indent="0">
              <a:buNone/>
            </a:pPr>
            <a:endParaRPr lang="en-US" sz="2000" dirty="0"/>
          </a:p>
        </p:txBody>
      </p:sp>
    </p:spTree>
    <p:extLst>
      <p:ext uri="{BB962C8B-B14F-4D97-AF65-F5344CB8AC3E}">
        <p14:creationId xmlns:p14="http://schemas.microsoft.com/office/powerpoint/2010/main" val="2576071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3872391"/>
          </a:xfrm>
        </p:spPr>
        <p:txBody>
          <a:bodyPr/>
          <a:lstStyle/>
          <a:p>
            <a:pPr marL="457200" lvl="1" indent="0">
              <a:buNone/>
            </a:pPr>
            <a:endParaRPr lang="en-US" dirty="0"/>
          </a:p>
          <a:p>
            <a:pPr marL="914400" lvl="2" indent="0">
              <a:buNone/>
            </a:pPr>
            <a:r>
              <a:rPr lang="en-US" sz="2400" b="1" cap="none" dirty="0"/>
              <a:t>SSDI</a:t>
            </a:r>
            <a:r>
              <a:rPr lang="en-US" sz="2400" cap="none" dirty="0"/>
              <a:t> claimants whose benefit is very low may also be entitled to </a:t>
            </a:r>
            <a:r>
              <a:rPr lang="en-US" sz="2400" b="1" cap="none" dirty="0"/>
              <a:t>SSI </a:t>
            </a:r>
            <a:r>
              <a:rPr lang="en-US" sz="2400" cap="none" dirty="0"/>
              <a:t>and receive both </a:t>
            </a:r>
            <a:r>
              <a:rPr lang="en-US" sz="2400" b="1" cap="none" dirty="0"/>
              <a:t>Medicare </a:t>
            </a:r>
            <a:r>
              <a:rPr lang="en-US" sz="2400" cap="none" dirty="0"/>
              <a:t>and </a:t>
            </a:r>
            <a:r>
              <a:rPr lang="en-US" sz="2400" b="1" cap="none" dirty="0"/>
              <a:t>Medicaid</a:t>
            </a:r>
            <a:r>
              <a:rPr lang="en-US" sz="2400" cap="none" dirty="0"/>
              <a:t>.  A program,  </a:t>
            </a:r>
            <a:r>
              <a:rPr lang="en-US" sz="2400" b="1" cap="none" dirty="0"/>
              <a:t>Qualified Medicare Beneficiary </a:t>
            </a:r>
            <a:r>
              <a:rPr lang="en-US" sz="2400" cap="none" dirty="0"/>
              <a:t>(QMB) may be applicable. QMB pays the beneficiary’s premium and co-pays so the claimant receives more cash.</a:t>
            </a:r>
          </a:p>
          <a:p>
            <a:pPr marL="914400" lvl="2" indent="0">
              <a:buNone/>
            </a:pPr>
            <a:r>
              <a:rPr lang="en-US" sz="2400" cap="none" dirty="0"/>
              <a:t>SSI is available to disabled children and to adults over the age of 65.</a:t>
            </a:r>
          </a:p>
        </p:txBody>
      </p:sp>
    </p:spTree>
    <p:extLst>
      <p:ext uri="{BB962C8B-B14F-4D97-AF65-F5344CB8AC3E}">
        <p14:creationId xmlns:p14="http://schemas.microsoft.com/office/powerpoint/2010/main" val="1489991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SSDI Eligibility</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4351760"/>
          </a:xfrm>
        </p:spPr>
        <p:txBody>
          <a:bodyPr>
            <a:normAutofit/>
          </a:bodyPr>
          <a:lstStyle/>
          <a:p>
            <a:pPr marL="457200" lvl="1" indent="0">
              <a:buNone/>
            </a:pPr>
            <a:endParaRPr lang="en-US" dirty="0"/>
          </a:p>
          <a:p>
            <a:pPr lvl="1"/>
            <a:r>
              <a:rPr lang="en-US" sz="2400" b="1" cap="none" dirty="0"/>
              <a:t>Social Security Disability Insurance</a:t>
            </a:r>
            <a:r>
              <a:rPr lang="en-US" sz="2400" cap="none" dirty="0"/>
              <a:t> </a:t>
            </a:r>
            <a:r>
              <a:rPr lang="en-US" sz="2400" b="1" cap="none" dirty="0"/>
              <a:t>eligibility</a:t>
            </a:r>
          </a:p>
          <a:p>
            <a:pPr lvl="2"/>
            <a:r>
              <a:rPr lang="en-US" sz="2400" cap="none" dirty="0"/>
              <a:t>Paid social security taxes for sufficient quarters during the past 15 years prior to disability</a:t>
            </a:r>
          </a:p>
          <a:p>
            <a:pPr lvl="2"/>
            <a:r>
              <a:rPr lang="en-US" sz="2400" cap="none" dirty="0"/>
              <a:t>Not engaged in full-time competitive work since onset of disabling condition</a:t>
            </a:r>
          </a:p>
          <a:p>
            <a:pPr lvl="2"/>
            <a:r>
              <a:rPr lang="en-US" sz="2400" cap="none" dirty="0"/>
              <a:t>Have severe impairment that has lasted or is expected to last 12 months or result in death</a:t>
            </a:r>
          </a:p>
          <a:p>
            <a:pPr lvl="2"/>
            <a:r>
              <a:rPr lang="en-US" sz="2400" cap="none" dirty="0"/>
              <a:t>Physical or mental limitations preventing return to past relevant work (work performed during proceeding 15 years)</a:t>
            </a:r>
          </a:p>
          <a:p>
            <a:pPr lvl="2"/>
            <a:r>
              <a:rPr lang="en-US" sz="2400" cap="none" dirty="0"/>
              <a:t>Limitations preventing any other work in national economy</a:t>
            </a:r>
          </a:p>
        </p:txBody>
      </p:sp>
    </p:spTree>
    <p:extLst>
      <p:ext uri="{BB962C8B-B14F-4D97-AF65-F5344CB8AC3E}">
        <p14:creationId xmlns:p14="http://schemas.microsoft.com/office/powerpoint/2010/main" val="23936190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904C-C77E-4D78-9A13-69C74D76A5CB}"/>
              </a:ext>
            </a:extLst>
          </p:cNvPr>
          <p:cNvSpPr>
            <a:spLocks noGrp="1"/>
          </p:cNvSpPr>
          <p:nvPr>
            <p:ph type="title"/>
          </p:nvPr>
        </p:nvSpPr>
        <p:spPr/>
        <p:txBody>
          <a:bodyPr/>
          <a:lstStyle/>
          <a:p>
            <a:r>
              <a:rPr lang="en-US" cap="none" dirty="0"/>
              <a:t>An Overview of Social Security </a:t>
            </a:r>
            <a:br>
              <a:rPr lang="en-US" cap="none" dirty="0"/>
            </a:br>
            <a:r>
              <a:rPr lang="en-US" cap="none" dirty="0"/>
              <a:t>Disability Programs: SSI Eligibility</a:t>
            </a:r>
            <a:endParaRPr lang="en-US" dirty="0"/>
          </a:p>
        </p:txBody>
      </p:sp>
      <p:sp>
        <p:nvSpPr>
          <p:cNvPr id="3" name="Content Placeholder 2">
            <a:extLst>
              <a:ext uri="{FF2B5EF4-FFF2-40B4-BE49-F238E27FC236}">
                <a16:creationId xmlns:a16="http://schemas.microsoft.com/office/drawing/2014/main" id="{05821856-F901-4D1B-9D23-6307F306C64D}"/>
              </a:ext>
            </a:extLst>
          </p:cNvPr>
          <p:cNvSpPr>
            <a:spLocks noGrp="1"/>
          </p:cNvSpPr>
          <p:nvPr>
            <p:ph sz="quarter" idx="13"/>
          </p:nvPr>
        </p:nvSpPr>
        <p:spPr>
          <a:xfrm>
            <a:off x="913774" y="2367092"/>
            <a:ext cx="10363826" cy="4490908"/>
          </a:xfrm>
        </p:spPr>
        <p:txBody>
          <a:bodyPr>
            <a:normAutofit/>
          </a:bodyPr>
          <a:lstStyle/>
          <a:p>
            <a:pPr marL="457200" lvl="1" indent="0">
              <a:buNone/>
            </a:pPr>
            <a:endParaRPr lang="en-US" dirty="0"/>
          </a:p>
          <a:p>
            <a:pPr lvl="1"/>
            <a:r>
              <a:rPr lang="en-US" sz="2400" b="1" cap="none" dirty="0"/>
              <a:t>Supplemental Security Income Eligibility</a:t>
            </a:r>
          </a:p>
          <a:p>
            <a:pPr lvl="2"/>
            <a:r>
              <a:rPr lang="en-US" sz="2400" cap="none" dirty="0"/>
              <a:t>Not engaged in full-time competitive work since onset of disabling condition</a:t>
            </a:r>
          </a:p>
          <a:p>
            <a:pPr lvl="2"/>
            <a:r>
              <a:rPr lang="en-US" sz="2400" cap="none" dirty="0"/>
              <a:t>Have severe impairment that has lasted or is expected to last 12 months or result in death</a:t>
            </a:r>
          </a:p>
          <a:p>
            <a:pPr lvl="2"/>
            <a:r>
              <a:rPr lang="en-US" sz="2400" cap="none" dirty="0"/>
              <a:t>Physical or mental limitations preventing return to past relevant work (work performed during proceeding 15 years)</a:t>
            </a:r>
          </a:p>
          <a:p>
            <a:pPr lvl="2"/>
            <a:r>
              <a:rPr lang="en-US" sz="2400" cap="none" dirty="0"/>
              <a:t>Limitations preventing any other work in national economy</a:t>
            </a:r>
          </a:p>
          <a:p>
            <a:pPr lvl="2"/>
            <a:r>
              <a:rPr lang="en-US" sz="2400" cap="none" dirty="0"/>
              <a:t>Meeting SSI financial criteria (See Noblitt &amp; Noblitt, 2020)</a:t>
            </a:r>
          </a:p>
          <a:p>
            <a:pPr lvl="2"/>
            <a:endParaRPr lang="en-US" dirty="0"/>
          </a:p>
        </p:txBody>
      </p:sp>
    </p:spTree>
    <p:extLst>
      <p:ext uri="{BB962C8B-B14F-4D97-AF65-F5344CB8AC3E}">
        <p14:creationId xmlns:p14="http://schemas.microsoft.com/office/powerpoint/2010/main" val="348905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7933-E20A-48E1-B9C8-9AF6B388D7F1}"/>
              </a:ext>
            </a:extLst>
          </p:cNvPr>
          <p:cNvSpPr>
            <a:spLocks noGrp="1"/>
          </p:cNvSpPr>
          <p:nvPr>
            <p:ph type="title"/>
          </p:nvPr>
        </p:nvSpPr>
        <p:spPr/>
        <p:txBody>
          <a:bodyPr/>
          <a:lstStyle/>
          <a:p>
            <a:r>
              <a:rPr lang="en-US" cap="none" dirty="0"/>
              <a:t>What is disability according to The Social Security Administration?</a:t>
            </a:r>
          </a:p>
        </p:txBody>
      </p:sp>
      <p:sp>
        <p:nvSpPr>
          <p:cNvPr id="3" name="Content Placeholder 2">
            <a:extLst>
              <a:ext uri="{FF2B5EF4-FFF2-40B4-BE49-F238E27FC236}">
                <a16:creationId xmlns:a16="http://schemas.microsoft.com/office/drawing/2014/main" id="{FF92A73C-B06A-403A-BC15-700CD7F19F07}"/>
              </a:ext>
            </a:extLst>
          </p:cNvPr>
          <p:cNvSpPr>
            <a:spLocks noGrp="1"/>
          </p:cNvSpPr>
          <p:nvPr>
            <p:ph sz="quarter" idx="13"/>
          </p:nvPr>
        </p:nvSpPr>
        <p:spPr/>
        <p:txBody>
          <a:bodyPr>
            <a:noAutofit/>
          </a:bodyPr>
          <a:lstStyle/>
          <a:p>
            <a:r>
              <a:rPr lang="en-US" sz="2400" cap="none" dirty="0"/>
              <a:t>The SSA defines disability as a medically determinable physical or mental impairment that is so severe it prevents an individual from engaging in full-time work in a competitive work setting at any job within the national economy, and where payment for such employment will average at least $1260 </a:t>
            </a:r>
            <a:r>
              <a:rPr lang="en-US" sz="2400" b="1" cap="none" dirty="0"/>
              <a:t>substantial gainful activity</a:t>
            </a:r>
            <a:r>
              <a:rPr lang="en-US" sz="2400" cap="none" dirty="0"/>
              <a:t> (SGA) for non-blind individuals in 2020.  For blind individuals, the SGA is $2,110.</a:t>
            </a:r>
          </a:p>
        </p:txBody>
      </p:sp>
    </p:spTree>
    <p:extLst>
      <p:ext uri="{BB962C8B-B14F-4D97-AF65-F5344CB8AC3E}">
        <p14:creationId xmlns:p14="http://schemas.microsoft.com/office/powerpoint/2010/main" val="24517293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A8EC40-DCE1-4685-A73B-D6888CB40113}"/>
              </a:ext>
            </a:extLst>
          </p:cNvPr>
          <p:cNvSpPr/>
          <p:nvPr/>
        </p:nvSpPr>
        <p:spPr>
          <a:xfrm>
            <a:off x="1134319" y="2274838"/>
            <a:ext cx="9525965" cy="353943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Tw Cen MT" panose="020B0602020104020603"/>
                <a:ea typeface="+mn-ea"/>
                <a:cs typeface="+mn-cs"/>
              </a:rPr>
              <a:t>This definition is foundational in Social Security disability determination. Impairments that significantly limit an individual’s </a:t>
            </a:r>
            <a:r>
              <a:rPr kumimoji="0" lang="en-US" sz="2800" b="1" i="0" u="none" strike="noStrike" kern="1200" cap="none" spc="0" normalizeH="0" baseline="0" noProof="0" dirty="0">
                <a:ln>
                  <a:noFill/>
                </a:ln>
                <a:solidFill>
                  <a:prstClr val="black"/>
                </a:solidFill>
                <a:effectLst/>
                <a:uLnTx/>
                <a:uFillTx/>
                <a:latin typeface="Tw Cen MT" panose="020B0602020104020603"/>
                <a:ea typeface="+mn-ea"/>
                <a:cs typeface="+mn-cs"/>
              </a:rPr>
              <a:t>strength, endurance, mobility, intelligence, cognition, concentration, attention, persistence, and pace </a:t>
            </a:r>
            <a:r>
              <a:rPr kumimoji="0" lang="en-US" sz="2800" i="0" u="none" strike="noStrike" kern="1200" cap="none" spc="0" normalizeH="0" baseline="0" noProof="0" dirty="0">
                <a:ln>
                  <a:noFill/>
                </a:ln>
                <a:solidFill>
                  <a:prstClr val="black"/>
                </a:solidFill>
                <a:effectLst/>
                <a:uLnTx/>
                <a:uFillTx/>
                <a:latin typeface="Tw Cen MT" panose="020B0602020104020603"/>
                <a:ea typeface="+mn-ea"/>
                <a:cs typeface="+mn-cs"/>
              </a:rPr>
              <a:t>of performance would affect that person’s ability to perform any work. Furthermore, Social Security’s definition of disability requires that the impairment must have lasted or be expected to last </a:t>
            </a:r>
            <a:r>
              <a:rPr kumimoji="0" lang="en-US" sz="2800" b="1" i="0" u="none" strike="noStrike" kern="1200" cap="none" spc="0" normalizeH="0" baseline="0" noProof="0" dirty="0">
                <a:ln>
                  <a:noFill/>
                </a:ln>
                <a:solidFill>
                  <a:prstClr val="black"/>
                </a:solidFill>
                <a:effectLst/>
                <a:uLnTx/>
                <a:uFillTx/>
                <a:latin typeface="Tw Cen MT" panose="020B0602020104020603"/>
                <a:ea typeface="+mn-ea"/>
                <a:cs typeface="+mn-cs"/>
              </a:rPr>
              <a:t>at least 12 months or result in death.</a:t>
            </a:r>
          </a:p>
        </p:txBody>
      </p:sp>
    </p:spTree>
    <p:extLst>
      <p:ext uri="{BB962C8B-B14F-4D97-AF65-F5344CB8AC3E}">
        <p14:creationId xmlns:p14="http://schemas.microsoft.com/office/powerpoint/2010/main" val="1301670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0E665-FC8A-40EC-8D26-0E0E8BFC98D5}"/>
              </a:ext>
            </a:extLst>
          </p:cNvPr>
          <p:cNvSpPr>
            <a:spLocks noGrp="1"/>
          </p:cNvSpPr>
          <p:nvPr>
            <p:ph type="title"/>
          </p:nvPr>
        </p:nvSpPr>
        <p:spPr/>
        <p:txBody>
          <a:bodyPr/>
          <a:lstStyle/>
          <a:p>
            <a:r>
              <a:rPr lang="en-US" cap="none" dirty="0"/>
              <a:t>How is disability defined for children?</a:t>
            </a:r>
          </a:p>
        </p:txBody>
      </p:sp>
      <p:sp>
        <p:nvSpPr>
          <p:cNvPr id="3" name="Content Placeholder 2">
            <a:extLst>
              <a:ext uri="{FF2B5EF4-FFF2-40B4-BE49-F238E27FC236}">
                <a16:creationId xmlns:a16="http://schemas.microsoft.com/office/drawing/2014/main" id="{4D2244BC-9627-4BEB-A9D7-2FC63C106FA9}"/>
              </a:ext>
            </a:extLst>
          </p:cNvPr>
          <p:cNvSpPr>
            <a:spLocks noGrp="1"/>
          </p:cNvSpPr>
          <p:nvPr>
            <p:ph sz="quarter" idx="13"/>
          </p:nvPr>
        </p:nvSpPr>
        <p:spPr/>
        <p:txBody>
          <a:bodyPr>
            <a:normAutofit/>
          </a:bodyPr>
          <a:lstStyle/>
          <a:p>
            <a:r>
              <a:rPr lang="en-US" sz="2800" cap="none" dirty="0"/>
              <a:t>Since most children do not work, the impact of their severe physical or mental impairments is considered relative to </a:t>
            </a:r>
            <a:r>
              <a:rPr lang="en-US" sz="2800" b="1" cap="none" dirty="0"/>
              <a:t>school performance </a:t>
            </a:r>
            <a:r>
              <a:rPr lang="en-US" sz="2800" cap="none" dirty="0"/>
              <a:t>at grade or age level, behavioral and social adaptation, and meeting developmental milestones appropriately and timely. </a:t>
            </a:r>
          </a:p>
        </p:txBody>
      </p:sp>
    </p:spTree>
    <p:extLst>
      <p:ext uri="{BB962C8B-B14F-4D97-AF65-F5344CB8AC3E}">
        <p14:creationId xmlns:p14="http://schemas.microsoft.com/office/powerpoint/2010/main" val="18008511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normAutofit fontScale="90000"/>
          </a:bodyPr>
          <a:lstStyle/>
          <a:p>
            <a:r>
              <a:rPr lang="en-US" cap="none" dirty="0"/>
              <a:t>How is disability proven?</a:t>
            </a:r>
            <a:br>
              <a:rPr lang="en-US" cap="none" dirty="0"/>
            </a:br>
            <a:r>
              <a:rPr lang="en-US" cap="none" dirty="0"/>
              <a:t>Kinds of evidence (Stretton, 2017 cited in Noblitt &amp; Noblitt, 2020)</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r>
              <a:rPr lang="en-US" sz="2400" b="1" cap="none" dirty="0"/>
              <a:t>Objective</a:t>
            </a:r>
          </a:p>
          <a:p>
            <a:r>
              <a:rPr lang="en-US" sz="2400" b="1" cap="none" dirty="0"/>
              <a:t>Subjective</a:t>
            </a:r>
          </a:p>
          <a:p>
            <a:r>
              <a:rPr lang="en-US" sz="2400" b="1" cap="none" dirty="0"/>
              <a:t>Opinion</a:t>
            </a:r>
          </a:p>
        </p:txBody>
      </p:sp>
    </p:spTree>
    <p:extLst>
      <p:ext uri="{BB962C8B-B14F-4D97-AF65-F5344CB8AC3E}">
        <p14:creationId xmlns:p14="http://schemas.microsoft.com/office/powerpoint/2010/main" val="657582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8428-5383-4EAC-BAB4-3EE1B045251F}"/>
              </a:ext>
            </a:extLst>
          </p:cNvPr>
          <p:cNvSpPr>
            <a:spLocks noGrp="1"/>
          </p:cNvSpPr>
          <p:nvPr>
            <p:ph type="title"/>
          </p:nvPr>
        </p:nvSpPr>
        <p:spPr/>
        <p:txBody>
          <a:bodyPr/>
          <a:lstStyle/>
          <a:p>
            <a:r>
              <a:rPr lang="en-US" cap="none" dirty="0"/>
              <a:t>Objective evidence</a:t>
            </a:r>
          </a:p>
        </p:txBody>
      </p:sp>
      <p:sp>
        <p:nvSpPr>
          <p:cNvPr id="3" name="Content Placeholder 2">
            <a:extLst>
              <a:ext uri="{FF2B5EF4-FFF2-40B4-BE49-F238E27FC236}">
                <a16:creationId xmlns:a16="http://schemas.microsoft.com/office/drawing/2014/main" id="{9D0E32DE-E7B6-4717-9854-F71E78AC367C}"/>
              </a:ext>
            </a:extLst>
          </p:cNvPr>
          <p:cNvSpPr>
            <a:spLocks noGrp="1"/>
          </p:cNvSpPr>
          <p:nvPr>
            <p:ph sz="quarter" idx="13"/>
          </p:nvPr>
        </p:nvSpPr>
        <p:spPr/>
        <p:txBody>
          <a:bodyPr>
            <a:normAutofit/>
          </a:bodyPr>
          <a:lstStyle/>
          <a:p>
            <a:r>
              <a:rPr lang="en-US" sz="2400" cap="none" dirty="0"/>
              <a:t>“Objective medical evidence is medical evidence that can be verified by other healthcare professionals using medically acceptable clinical or laboratory techniques” Stretton, 2017, p. 7).</a:t>
            </a:r>
          </a:p>
          <a:p>
            <a:r>
              <a:rPr lang="en-US" sz="2400" cap="none" dirty="0"/>
              <a:t>Includes objective psychological testing and description of clinical signs.</a:t>
            </a:r>
          </a:p>
        </p:txBody>
      </p:sp>
    </p:spTree>
    <p:extLst>
      <p:ext uri="{BB962C8B-B14F-4D97-AF65-F5344CB8AC3E}">
        <p14:creationId xmlns:p14="http://schemas.microsoft.com/office/powerpoint/2010/main" val="242397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a:xfrm>
            <a:off x="1046922" y="642594"/>
            <a:ext cx="10058400" cy="1371600"/>
          </a:xfrm>
        </p:spPr>
        <p:txBody>
          <a:bodyPr>
            <a:normAutofit/>
          </a:bodyPr>
          <a:lstStyle/>
          <a:p>
            <a:r>
              <a:rPr lang="en-US" dirty="0"/>
              <a:t>APA (2017) Ethics Code</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r>
              <a:rPr lang="en-US" sz="2400" b="1" dirty="0"/>
              <a:t>General Principles</a:t>
            </a:r>
          </a:p>
          <a:p>
            <a:r>
              <a:rPr lang="en-US" sz="2400" b="1" dirty="0"/>
              <a:t>Principle A: Beneficence and Nonmaleficence</a:t>
            </a:r>
          </a:p>
          <a:p>
            <a:r>
              <a:rPr lang="en-US" sz="2400" b="1" dirty="0"/>
              <a:t>Principle B: Fidelity and Responsibility</a:t>
            </a:r>
          </a:p>
          <a:p>
            <a:r>
              <a:rPr lang="en-US" sz="2400" b="1" dirty="0"/>
              <a:t>Principle C: Integrity</a:t>
            </a:r>
          </a:p>
          <a:p>
            <a:r>
              <a:rPr lang="en-US" sz="2400" b="1" dirty="0"/>
              <a:t>Principle D: Justice</a:t>
            </a:r>
          </a:p>
          <a:p>
            <a:r>
              <a:rPr lang="en-US" sz="2400" b="1" dirty="0"/>
              <a:t>Principle E: Respect for People’s Rights and Dignity</a:t>
            </a:r>
          </a:p>
          <a:p>
            <a:endParaRPr lang="en-US" b="1" dirty="0"/>
          </a:p>
        </p:txBody>
      </p:sp>
    </p:spTree>
    <p:extLst>
      <p:ext uri="{BB962C8B-B14F-4D97-AF65-F5344CB8AC3E}">
        <p14:creationId xmlns:p14="http://schemas.microsoft.com/office/powerpoint/2010/main" val="29836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73B9E-621A-4645-BF67-D9997B4BF697}"/>
              </a:ext>
            </a:extLst>
          </p:cNvPr>
          <p:cNvSpPr>
            <a:spLocks noGrp="1"/>
          </p:cNvSpPr>
          <p:nvPr>
            <p:ph type="title"/>
          </p:nvPr>
        </p:nvSpPr>
        <p:spPr/>
        <p:txBody>
          <a:bodyPr/>
          <a:lstStyle/>
          <a:p>
            <a:r>
              <a:rPr lang="en-US" cap="none" dirty="0"/>
              <a:t>Subjective evidence</a:t>
            </a:r>
          </a:p>
        </p:txBody>
      </p:sp>
      <p:sp>
        <p:nvSpPr>
          <p:cNvPr id="3" name="Content Placeholder 2">
            <a:extLst>
              <a:ext uri="{FF2B5EF4-FFF2-40B4-BE49-F238E27FC236}">
                <a16:creationId xmlns:a16="http://schemas.microsoft.com/office/drawing/2014/main" id="{EFCF5F2A-BE87-4906-B5A1-2B9FB9297B3A}"/>
              </a:ext>
            </a:extLst>
          </p:cNvPr>
          <p:cNvSpPr>
            <a:spLocks noGrp="1"/>
          </p:cNvSpPr>
          <p:nvPr>
            <p:ph sz="quarter" idx="13"/>
          </p:nvPr>
        </p:nvSpPr>
        <p:spPr/>
        <p:txBody>
          <a:bodyPr>
            <a:normAutofit/>
          </a:bodyPr>
          <a:lstStyle/>
          <a:p>
            <a:r>
              <a:rPr lang="en-US" sz="2400" cap="none" dirty="0"/>
              <a:t>The subjective statements of the claimant.</a:t>
            </a:r>
          </a:p>
        </p:txBody>
      </p:sp>
    </p:spTree>
    <p:extLst>
      <p:ext uri="{BB962C8B-B14F-4D97-AF65-F5344CB8AC3E}">
        <p14:creationId xmlns:p14="http://schemas.microsoft.com/office/powerpoint/2010/main" val="31725565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Opinion Evidence</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pPr lvl="1"/>
            <a:r>
              <a:rPr lang="en-US" sz="2400" cap="none" dirty="0"/>
              <a:t>Opinions by </a:t>
            </a:r>
            <a:r>
              <a:rPr lang="en-US" sz="2400" b="1" cap="none" dirty="0"/>
              <a:t>Acceptable Medical Sources (</a:t>
            </a:r>
            <a:r>
              <a:rPr lang="en-US" sz="2400" cap="none" dirty="0"/>
              <a:t>psychologists are included with physicians).</a:t>
            </a:r>
          </a:p>
          <a:p>
            <a:pPr lvl="1"/>
            <a:r>
              <a:rPr lang="en-US" sz="2400" cap="none" dirty="0"/>
              <a:t>Opinions by examining acceptable treating sources (consultative examiner and independent or qualified medical examiner)</a:t>
            </a:r>
          </a:p>
          <a:p>
            <a:pPr lvl="1"/>
            <a:r>
              <a:rPr lang="en-US" sz="2400" cap="none" dirty="0"/>
              <a:t>Opinions by non-examining acceptable treating sources (medical expert , social security, and department or disability determination)</a:t>
            </a:r>
          </a:p>
        </p:txBody>
      </p:sp>
    </p:spTree>
    <p:extLst>
      <p:ext uri="{BB962C8B-B14F-4D97-AF65-F5344CB8AC3E}">
        <p14:creationId xmlns:p14="http://schemas.microsoft.com/office/powerpoint/2010/main" val="24401982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How is disability proven?</a:t>
            </a:r>
            <a:br>
              <a:rPr lang="en-US" cap="none" dirty="0"/>
            </a:br>
            <a:r>
              <a:rPr lang="en-US" cap="none" dirty="0"/>
              <a:t>Sources of evidence</a:t>
            </a: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r>
              <a:rPr lang="en-US" sz="2400" b="1" cap="none" dirty="0"/>
              <a:t>Documentary evidence</a:t>
            </a:r>
          </a:p>
          <a:p>
            <a:r>
              <a:rPr lang="en-US" sz="2400" b="1" cap="none" dirty="0"/>
              <a:t>Testimony</a:t>
            </a:r>
          </a:p>
        </p:txBody>
      </p:sp>
    </p:spTree>
    <p:extLst>
      <p:ext uri="{BB962C8B-B14F-4D97-AF65-F5344CB8AC3E}">
        <p14:creationId xmlns:p14="http://schemas.microsoft.com/office/powerpoint/2010/main" val="1594058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Documentary evidence</a:t>
            </a:r>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a:xfrm>
            <a:off x="913774" y="2367092"/>
            <a:ext cx="10363826" cy="4152978"/>
          </a:xfrm>
        </p:spPr>
        <p:txBody>
          <a:bodyPr>
            <a:normAutofit/>
          </a:bodyPr>
          <a:lstStyle/>
          <a:p>
            <a:pPr lvl="1"/>
            <a:r>
              <a:rPr lang="en-US" sz="2400" cap="none" dirty="0"/>
              <a:t>Treatment notes</a:t>
            </a:r>
          </a:p>
          <a:p>
            <a:pPr lvl="1"/>
            <a:r>
              <a:rPr lang="en-US" sz="2400" cap="none" dirty="0"/>
              <a:t>Operative notes</a:t>
            </a:r>
          </a:p>
          <a:p>
            <a:pPr lvl="1"/>
            <a:r>
              <a:rPr lang="en-US" sz="2400" cap="none" dirty="0"/>
              <a:t>Diagnostic testing</a:t>
            </a:r>
          </a:p>
          <a:p>
            <a:pPr lvl="1"/>
            <a:r>
              <a:rPr lang="en-US" sz="2400" cap="none" dirty="0"/>
              <a:t>School records for children and adults with intellectual challenges or lifelong behavioral, emotional, or cognitive impairments.</a:t>
            </a:r>
          </a:p>
        </p:txBody>
      </p:sp>
    </p:spTree>
    <p:extLst>
      <p:ext uri="{BB962C8B-B14F-4D97-AF65-F5344CB8AC3E}">
        <p14:creationId xmlns:p14="http://schemas.microsoft.com/office/powerpoint/2010/main" val="34882423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BBD2E-B222-4F10-9CD6-32C55540ABA1}"/>
              </a:ext>
            </a:extLst>
          </p:cNvPr>
          <p:cNvSpPr>
            <a:spLocks noGrp="1"/>
          </p:cNvSpPr>
          <p:nvPr>
            <p:ph type="title"/>
          </p:nvPr>
        </p:nvSpPr>
        <p:spPr/>
        <p:txBody>
          <a:bodyPr/>
          <a:lstStyle/>
          <a:p>
            <a:r>
              <a:rPr lang="en-US" cap="none" dirty="0"/>
              <a:t>Testimony</a:t>
            </a:r>
            <a:br>
              <a:rPr lang="en-US" cap="none" dirty="0"/>
            </a:br>
            <a:endParaRPr lang="en-US" dirty="0"/>
          </a:p>
        </p:txBody>
      </p:sp>
      <p:sp>
        <p:nvSpPr>
          <p:cNvPr id="3" name="Content Placeholder 2">
            <a:extLst>
              <a:ext uri="{FF2B5EF4-FFF2-40B4-BE49-F238E27FC236}">
                <a16:creationId xmlns:a16="http://schemas.microsoft.com/office/drawing/2014/main" id="{9DB07BD3-E539-49A6-9CF6-19320902FB9E}"/>
              </a:ext>
            </a:extLst>
          </p:cNvPr>
          <p:cNvSpPr>
            <a:spLocks noGrp="1"/>
          </p:cNvSpPr>
          <p:nvPr>
            <p:ph sz="quarter" idx="13"/>
          </p:nvPr>
        </p:nvSpPr>
        <p:spPr/>
        <p:txBody>
          <a:bodyPr>
            <a:normAutofit/>
          </a:bodyPr>
          <a:lstStyle/>
          <a:p>
            <a:pPr lvl="1"/>
            <a:r>
              <a:rPr lang="en-US" sz="2400" cap="none" dirty="0"/>
              <a:t>Testimony of medical expert</a:t>
            </a:r>
          </a:p>
          <a:p>
            <a:pPr lvl="1"/>
            <a:r>
              <a:rPr lang="en-US" sz="2400" cap="none" dirty="0"/>
              <a:t>Testimony of vocational expert</a:t>
            </a:r>
          </a:p>
          <a:p>
            <a:pPr lvl="1"/>
            <a:r>
              <a:rPr lang="en-US" sz="2400" cap="none" dirty="0"/>
              <a:t>Testimony of treating clinician</a:t>
            </a:r>
          </a:p>
          <a:p>
            <a:pPr lvl="1"/>
            <a:r>
              <a:rPr lang="en-US" sz="2400" cap="none" dirty="0"/>
              <a:t>Testimony of claimant</a:t>
            </a:r>
          </a:p>
          <a:p>
            <a:pPr lvl="1"/>
            <a:r>
              <a:rPr lang="en-US" sz="2400" cap="none" dirty="0"/>
              <a:t>Testimony of 3</a:t>
            </a:r>
            <a:r>
              <a:rPr lang="en-US" sz="2400" cap="none" baseline="30000" dirty="0"/>
              <a:t>rd</a:t>
            </a:r>
            <a:r>
              <a:rPr lang="en-US" sz="2400" cap="none" dirty="0"/>
              <a:t> party</a:t>
            </a:r>
          </a:p>
        </p:txBody>
      </p:sp>
    </p:spTree>
    <p:extLst>
      <p:ext uri="{BB962C8B-B14F-4D97-AF65-F5344CB8AC3E}">
        <p14:creationId xmlns:p14="http://schemas.microsoft.com/office/powerpoint/2010/main" val="6144112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7423B-98B1-4B1B-B381-2E1B54BE1A54}"/>
              </a:ext>
            </a:extLst>
          </p:cNvPr>
          <p:cNvSpPr>
            <a:spLocks noGrp="1"/>
          </p:cNvSpPr>
          <p:nvPr>
            <p:ph type="title"/>
          </p:nvPr>
        </p:nvSpPr>
        <p:spPr/>
        <p:txBody>
          <a:bodyPr/>
          <a:lstStyle/>
          <a:p>
            <a:r>
              <a:rPr lang="en-US" cap="none" dirty="0"/>
              <a:t>More About Accepted Medical Sources</a:t>
            </a:r>
          </a:p>
        </p:txBody>
      </p:sp>
      <p:sp>
        <p:nvSpPr>
          <p:cNvPr id="3" name="Content Placeholder 2">
            <a:extLst>
              <a:ext uri="{FF2B5EF4-FFF2-40B4-BE49-F238E27FC236}">
                <a16:creationId xmlns:a16="http://schemas.microsoft.com/office/drawing/2014/main" id="{43F811BB-74DB-4A47-BC29-F2CFE279EA58}"/>
              </a:ext>
            </a:extLst>
          </p:cNvPr>
          <p:cNvSpPr>
            <a:spLocks noGrp="1"/>
          </p:cNvSpPr>
          <p:nvPr>
            <p:ph sz="quarter" idx="13"/>
          </p:nvPr>
        </p:nvSpPr>
        <p:spPr/>
        <p:txBody>
          <a:bodyPr>
            <a:normAutofit lnSpcReduction="10000"/>
          </a:bodyPr>
          <a:lstStyle/>
          <a:p>
            <a:r>
              <a:rPr lang="en-US" sz="2400" b="1" cap="none" dirty="0"/>
              <a:t>Licensed physicians </a:t>
            </a:r>
            <a:r>
              <a:rPr lang="en-US" sz="2400" cap="none" dirty="0"/>
              <a:t>(including MD and DO)</a:t>
            </a:r>
          </a:p>
          <a:p>
            <a:r>
              <a:rPr lang="en-US" sz="2400" b="1" cap="none" dirty="0"/>
              <a:t>Licensed or certified psychologists </a:t>
            </a:r>
            <a:r>
              <a:rPr lang="en-US" sz="2400" cap="none" dirty="0"/>
              <a:t>at independent practice level (</a:t>
            </a:r>
            <a:r>
              <a:rPr lang="en-US" sz="2400" dirty="0"/>
              <a:t>P</a:t>
            </a:r>
            <a:r>
              <a:rPr lang="en-US" sz="2400" cap="none" dirty="0"/>
              <a:t>h.D. </a:t>
            </a:r>
            <a:r>
              <a:rPr lang="en-US" sz="2400" dirty="0"/>
              <a:t>a</a:t>
            </a:r>
            <a:r>
              <a:rPr lang="en-US" sz="2400" cap="none" dirty="0"/>
              <a:t>nd </a:t>
            </a:r>
            <a:r>
              <a:rPr lang="en-US" sz="2400" dirty="0"/>
              <a:t>P</a:t>
            </a:r>
            <a:r>
              <a:rPr lang="en-US" sz="2400" cap="none" dirty="0"/>
              <a:t>sy.D.)</a:t>
            </a:r>
          </a:p>
          <a:p>
            <a:r>
              <a:rPr lang="en-US" sz="2400" b="1" cap="none" dirty="0"/>
              <a:t>School psychologists, </a:t>
            </a:r>
            <a:r>
              <a:rPr lang="en-US" sz="2400" cap="none" dirty="0"/>
              <a:t>or other licensed or certified individuals with other titles who perform the same function as a school psychologist in a school setting, are AMSs for impairments of intellectual disability, learning disabilities, and borderline intellectual functioning only.</a:t>
            </a:r>
          </a:p>
          <a:p>
            <a:pPr marL="0" indent="0">
              <a:buNone/>
            </a:pPr>
            <a:br>
              <a:rPr lang="en-US" dirty="0"/>
            </a:br>
            <a:endParaRPr lang="en-US" dirty="0"/>
          </a:p>
        </p:txBody>
      </p:sp>
    </p:spTree>
    <p:extLst>
      <p:ext uri="{BB962C8B-B14F-4D97-AF65-F5344CB8AC3E}">
        <p14:creationId xmlns:p14="http://schemas.microsoft.com/office/powerpoint/2010/main" val="3726190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64C87-563D-4F85-B766-EE0AD65123F5}"/>
              </a:ext>
            </a:extLst>
          </p:cNvPr>
          <p:cNvSpPr>
            <a:spLocks noGrp="1"/>
          </p:cNvSpPr>
          <p:nvPr>
            <p:ph type="title"/>
          </p:nvPr>
        </p:nvSpPr>
        <p:spPr/>
        <p:txBody>
          <a:bodyPr/>
          <a:lstStyle/>
          <a:p>
            <a:r>
              <a:rPr lang="en-US" cap="none" dirty="0"/>
              <a:t>Other Accepted Medical Sources</a:t>
            </a:r>
          </a:p>
        </p:txBody>
      </p:sp>
      <p:sp>
        <p:nvSpPr>
          <p:cNvPr id="3" name="Content Placeholder 2">
            <a:extLst>
              <a:ext uri="{FF2B5EF4-FFF2-40B4-BE49-F238E27FC236}">
                <a16:creationId xmlns:a16="http://schemas.microsoft.com/office/drawing/2014/main" id="{BF955611-BCA5-45BB-BD2F-8D7A2BBC6404}"/>
              </a:ext>
            </a:extLst>
          </p:cNvPr>
          <p:cNvSpPr>
            <a:spLocks noGrp="1"/>
          </p:cNvSpPr>
          <p:nvPr>
            <p:ph sz="quarter" idx="13"/>
          </p:nvPr>
        </p:nvSpPr>
        <p:spPr/>
        <p:txBody>
          <a:bodyPr>
            <a:noAutofit/>
          </a:bodyPr>
          <a:lstStyle/>
          <a:p>
            <a:r>
              <a:rPr lang="en-US" sz="2400" b="1" cap="none" dirty="0"/>
              <a:t>Licensed optometrists </a:t>
            </a:r>
            <a:r>
              <a:rPr lang="en-US" sz="2400" cap="none" dirty="0"/>
              <a:t>for impairments of visual disorders, or measurement of visual acuity and visual fields only, depending on the scope of practice in the state in which the optometrist practices.</a:t>
            </a:r>
          </a:p>
          <a:p>
            <a:r>
              <a:rPr lang="en-US" sz="2400" b="1" cap="none" dirty="0"/>
              <a:t>Licensed podiatrists </a:t>
            </a:r>
            <a:r>
              <a:rPr lang="en-US" sz="2400" cap="none" dirty="0"/>
              <a:t>for impairments of the foot, or foot and ankle only, depending on whether the state in which the podiatrist practices permits the practice of podiatry on the foot only, or the foot and ankle.</a:t>
            </a:r>
          </a:p>
        </p:txBody>
      </p:sp>
    </p:spTree>
    <p:extLst>
      <p:ext uri="{BB962C8B-B14F-4D97-AF65-F5344CB8AC3E}">
        <p14:creationId xmlns:p14="http://schemas.microsoft.com/office/powerpoint/2010/main" val="31943971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64C87-563D-4F85-B766-EE0AD65123F5}"/>
              </a:ext>
            </a:extLst>
          </p:cNvPr>
          <p:cNvSpPr>
            <a:spLocks noGrp="1"/>
          </p:cNvSpPr>
          <p:nvPr>
            <p:ph type="title"/>
          </p:nvPr>
        </p:nvSpPr>
        <p:spPr/>
        <p:txBody>
          <a:bodyPr/>
          <a:lstStyle/>
          <a:p>
            <a:r>
              <a:rPr lang="en-US" cap="none" dirty="0"/>
              <a:t>Other Accepted Medical Sources</a:t>
            </a:r>
          </a:p>
        </p:txBody>
      </p:sp>
      <p:sp>
        <p:nvSpPr>
          <p:cNvPr id="3" name="Content Placeholder 2">
            <a:extLst>
              <a:ext uri="{FF2B5EF4-FFF2-40B4-BE49-F238E27FC236}">
                <a16:creationId xmlns:a16="http://schemas.microsoft.com/office/drawing/2014/main" id="{BF955611-BCA5-45BB-BD2F-8D7A2BBC6404}"/>
              </a:ext>
            </a:extLst>
          </p:cNvPr>
          <p:cNvSpPr>
            <a:spLocks noGrp="1"/>
          </p:cNvSpPr>
          <p:nvPr>
            <p:ph sz="quarter" idx="13"/>
          </p:nvPr>
        </p:nvSpPr>
        <p:spPr/>
        <p:txBody>
          <a:bodyPr>
            <a:noAutofit/>
          </a:bodyPr>
          <a:lstStyle/>
          <a:p>
            <a:r>
              <a:rPr lang="en-US" sz="2400" b="1" cap="none" dirty="0"/>
              <a:t>Qualified speech-language pathologists </a:t>
            </a:r>
            <a:r>
              <a:rPr lang="en-US" sz="2400" cap="none" dirty="0"/>
              <a:t>(SLPs) for speech or language impairments only. For this source, “qualified” means that the SLP must be licensed by the state professional licensing agency, or be fully certified by the state education agency in the state that he or she practices, or hold a certificate of clinical competence in speech-language-pathology from the American Speech-language Hearing Association.</a:t>
            </a:r>
          </a:p>
        </p:txBody>
      </p:sp>
    </p:spTree>
    <p:extLst>
      <p:ext uri="{BB962C8B-B14F-4D97-AF65-F5344CB8AC3E}">
        <p14:creationId xmlns:p14="http://schemas.microsoft.com/office/powerpoint/2010/main" val="14313169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The Role of Mental Health Professionals in Disability Determination </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pPr marL="0" indent="0">
              <a:buNone/>
            </a:pPr>
            <a:br>
              <a:rPr lang="en-US" dirty="0"/>
            </a:br>
            <a:endParaRPr lang="en-US" dirty="0"/>
          </a:p>
          <a:p>
            <a:r>
              <a:rPr lang="en-US" sz="2400" dirty="0"/>
              <a:t>Duty to Respond to Requests for Treatment Records</a:t>
            </a:r>
          </a:p>
          <a:p>
            <a:r>
              <a:rPr lang="en-US" sz="2400" dirty="0"/>
              <a:t>Disabled People as an Underserved Community</a:t>
            </a:r>
          </a:p>
          <a:p>
            <a:r>
              <a:rPr lang="en-US" sz="2400" dirty="0"/>
              <a:t>Ethical Considerations</a:t>
            </a:r>
          </a:p>
          <a:p>
            <a:r>
              <a:rPr lang="en-US" sz="2400" dirty="0"/>
              <a:t>Documentation of Services</a:t>
            </a:r>
          </a:p>
        </p:txBody>
      </p:sp>
    </p:spTree>
    <p:extLst>
      <p:ext uri="{BB962C8B-B14F-4D97-AF65-F5344CB8AC3E}">
        <p14:creationId xmlns:p14="http://schemas.microsoft.com/office/powerpoint/2010/main" val="13913474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Complicating Factors in Disability Determination</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1400" dirty="0">
              <a:solidFill>
                <a:srgbClr val="000000"/>
              </a:solidFill>
              <a:latin typeface="Univers LT Std 59 UltraCn"/>
            </a:endParaRPr>
          </a:p>
          <a:p>
            <a:r>
              <a:rPr lang="en-US" sz="2400" dirty="0"/>
              <a:t>Lack of Treatment </a:t>
            </a:r>
          </a:p>
          <a:p>
            <a:r>
              <a:rPr lang="en-US" sz="2400" dirty="0"/>
              <a:t>Drug Abuse and Alcoholism </a:t>
            </a:r>
          </a:p>
          <a:p>
            <a:r>
              <a:rPr lang="en-US" sz="2400" dirty="0"/>
              <a:t>Noncompliance with Treatment </a:t>
            </a:r>
          </a:p>
          <a:p>
            <a:r>
              <a:rPr lang="en-US" sz="2400" dirty="0"/>
              <a:t>Lack of Treating Clinician Support </a:t>
            </a:r>
          </a:p>
          <a:p>
            <a:r>
              <a:rPr lang="en-US" sz="2400" dirty="0"/>
              <a:t>Malingering</a:t>
            </a:r>
          </a:p>
          <a:p>
            <a:r>
              <a:rPr lang="en-US" sz="2400" dirty="0"/>
              <a:t>Credibility</a:t>
            </a:r>
          </a:p>
        </p:txBody>
      </p:sp>
    </p:spTree>
    <p:extLst>
      <p:ext uri="{BB962C8B-B14F-4D97-AF65-F5344CB8AC3E}">
        <p14:creationId xmlns:p14="http://schemas.microsoft.com/office/powerpoint/2010/main" val="2527862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APA (2017)</a:t>
            </a:r>
            <a:endParaRPr lang="en-US" b="1" dirty="0"/>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a:xfrm>
            <a:off x="1265591" y="2103120"/>
            <a:ext cx="10058400" cy="3849624"/>
          </a:xfrm>
        </p:spPr>
        <p:txBody>
          <a:bodyPr>
            <a:normAutofit/>
          </a:bodyPr>
          <a:lstStyle/>
          <a:p>
            <a:pPr marL="0" indent="0">
              <a:buNone/>
            </a:pPr>
            <a:r>
              <a:rPr lang="en-US" sz="2400" b="1" dirty="0"/>
              <a:t>Ethical Standards </a:t>
            </a:r>
          </a:p>
          <a:p>
            <a:pPr marL="0" indent="0">
              <a:buNone/>
            </a:pPr>
            <a:r>
              <a:rPr lang="en-US" sz="2400" dirty="0"/>
              <a:t>How are they different from ethical principles?</a:t>
            </a:r>
          </a:p>
          <a:p>
            <a:pPr marL="0" indent="0">
              <a:buNone/>
            </a:pPr>
            <a:r>
              <a:rPr lang="en-US" sz="2400" dirty="0"/>
              <a:t>Are there any that we should especially consider in the care of PWDs?</a:t>
            </a:r>
          </a:p>
          <a:p>
            <a:pPr marL="0" indent="0">
              <a:buNone/>
            </a:pPr>
            <a:endParaRPr lang="en-US" sz="2400" dirty="0"/>
          </a:p>
          <a:p>
            <a:pPr marL="0" indent="0">
              <a:buNone/>
            </a:pPr>
            <a:r>
              <a:rPr lang="en-US" sz="2400" dirty="0"/>
              <a:t>Let’s take a look at APA (2017)</a:t>
            </a:r>
          </a:p>
        </p:txBody>
      </p:sp>
    </p:spTree>
    <p:extLst>
      <p:ext uri="{BB962C8B-B14F-4D97-AF65-F5344CB8AC3E}">
        <p14:creationId xmlns:p14="http://schemas.microsoft.com/office/powerpoint/2010/main" val="38815871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Lack of Treatment </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Why is this considered relevant by SSA?</a:t>
            </a:r>
          </a:p>
          <a:p>
            <a:r>
              <a:rPr lang="en-US" sz="2400" dirty="0">
                <a:solidFill>
                  <a:srgbClr val="000000"/>
                </a:solidFill>
                <a:latin typeface="Univers LT Std 59 UltraCn"/>
              </a:rPr>
              <a:t>What are some reasons claimants may be considered to have a “lack of treatment”?</a:t>
            </a:r>
          </a:p>
        </p:txBody>
      </p:sp>
    </p:spTree>
    <p:extLst>
      <p:ext uri="{BB962C8B-B14F-4D97-AF65-F5344CB8AC3E}">
        <p14:creationId xmlns:p14="http://schemas.microsoft.com/office/powerpoint/2010/main" val="37007759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a:bodyPr>
          <a:lstStyle/>
          <a:p>
            <a:br>
              <a:rPr lang="en-US" dirty="0"/>
            </a:br>
            <a:r>
              <a:rPr lang="en-US" dirty="0"/>
              <a:t>Drug Abuse and Alcoholism</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Is drug abuse and alcoholism a listing?</a:t>
            </a:r>
          </a:p>
          <a:p>
            <a:r>
              <a:rPr lang="en-US" sz="2400" dirty="0">
                <a:solidFill>
                  <a:srgbClr val="000000"/>
                </a:solidFill>
                <a:latin typeface="Univers LT Std 59 UltraCn"/>
              </a:rPr>
              <a:t>Is it an illness? A disabling condition?</a:t>
            </a:r>
          </a:p>
          <a:p>
            <a:r>
              <a:rPr lang="en-US" sz="2400" dirty="0">
                <a:solidFill>
                  <a:srgbClr val="000000"/>
                </a:solidFill>
                <a:latin typeface="Univers LT Std 59 UltraCn"/>
              </a:rPr>
              <a:t>To what extent do the models of disability discussed earlier apply to drug abuse and alcoholism?</a:t>
            </a:r>
          </a:p>
        </p:txBody>
      </p:sp>
    </p:spTree>
    <p:extLst>
      <p:ext uri="{BB962C8B-B14F-4D97-AF65-F5344CB8AC3E}">
        <p14:creationId xmlns:p14="http://schemas.microsoft.com/office/powerpoint/2010/main" val="18718067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Noncompliance with Treatment </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How do we document compliance vs. noncompliance?</a:t>
            </a:r>
          </a:p>
          <a:p>
            <a:r>
              <a:rPr lang="en-US" sz="2400" dirty="0">
                <a:solidFill>
                  <a:srgbClr val="000000"/>
                </a:solidFill>
                <a:latin typeface="Univers LT Std 59 UltraCn"/>
              </a:rPr>
              <a:t>Would psychologists with different theoretical orientations view this differently? Why?</a:t>
            </a:r>
          </a:p>
          <a:p>
            <a:r>
              <a:rPr lang="en-US" sz="2400" dirty="0">
                <a:solidFill>
                  <a:srgbClr val="000000"/>
                </a:solidFill>
                <a:latin typeface="Univers LT Std 59 UltraCn"/>
              </a:rPr>
              <a:t>Is some treatment incapacitating? Examples?</a:t>
            </a:r>
          </a:p>
          <a:p>
            <a:r>
              <a:rPr lang="en-US" sz="2400" dirty="0">
                <a:solidFill>
                  <a:srgbClr val="000000"/>
                </a:solidFill>
                <a:latin typeface="Univers LT Std 59 UltraCn"/>
              </a:rPr>
              <a:t>Should all treatment be voluntary? Informed consent?</a:t>
            </a:r>
          </a:p>
        </p:txBody>
      </p:sp>
    </p:spTree>
    <p:extLst>
      <p:ext uri="{BB962C8B-B14F-4D97-AF65-F5344CB8AC3E}">
        <p14:creationId xmlns:p14="http://schemas.microsoft.com/office/powerpoint/2010/main" val="14064323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a:bodyPr>
          <a:lstStyle/>
          <a:p>
            <a:br>
              <a:rPr lang="en-US" dirty="0"/>
            </a:br>
            <a:r>
              <a:rPr lang="en-US" dirty="0"/>
              <a:t>Lack of Treating Clinician Support </a:t>
            </a:r>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normAutofit/>
          </a:bodyPr>
          <a:lstStyle/>
          <a:p>
            <a:r>
              <a:rPr lang="en-US" sz="2400" dirty="0">
                <a:solidFill>
                  <a:srgbClr val="000000"/>
                </a:solidFill>
                <a:latin typeface="Univers LT Std 59 UltraCn"/>
              </a:rPr>
              <a:t>Does this happen sometimes?</a:t>
            </a:r>
          </a:p>
          <a:p>
            <a:r>
              <a:rPr lang="en-US" sz="2400" dirty="0">
                <a:solidFill>
                  <a:srgbClr val="000000"/>
                </a:solidFill>
                <a:latin typeface="Univers LT Std 59 UltraCn"/>
              </a:rPr>
              <a:t>How does it happen? Examples?</a:t>
            </a:r>
          </a:p>
          <a:p>
            <a:r>
              <a:rPr lang="en-US" sz="2400" dirty="0">
                <a:solidFill>
                  <a:srgbClr val="000000"/>
                </a:solidFill>
                <a:latin typeface="Univers LT Std 59 UltraCn"/>
              </a:rPr>
              <a:t>Do clinicians have different biases about disabilities?</a:t>
            </a:r>
          </a:p>
          <a:p>
            <a:r>
              <a:rPr lang="en-US" sz="2400" dirty="0">
                <a:solidFill>
                  <a:srgbClr val="000000"/>
                </a:solidFill>
                <a:latin typeface="Univers LT Std 59 UltraCn"/>
              </a:rPr>
              <a:t>Entitlements?</a:t>
            </a:r>
          </a:p>
        </p:txBody>
      </p:sp>
    </p:spTree>
    <p:extLst>
      <p:ext uri="{BB962C8B-B14F-4D97-AF65-F5344CB8AC3E}">
        <p14:creationId xmlns:p14="http://schemas.microsoft.com/office/powerpoint/2010/main" val="20387953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Malingering</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2400" dirty="0"/>
          </a:p>
        </p:txBody>
      </p:sp>
    </p:spTree>
    <p:extLst>
      <p:ext uri="{BB962C8B-B14F-4D97-AF65-F5344CB8AC3E}">
        <p14:creationId xmlns:p14="http://schemas.microsoft.com/office/powerpoint/2010/main" val="32670736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FB8A-2B32-4919-A5F5-08F6198F72A6}"/>
              </a:ext>
            </a:extLst>
          </p:cNvPr>
          <p:cNvSpPr>
            <a:spLocks noGrp="1"/>
          </p:cNvSpPr>
          <p:nvPr>
            <p:ph type="title"/>
          </p:nvPr>
        </p:nvSpPr>
        <p:spPr/>
        <p:txBody>
          <a:bodyPr>
            <a:normAutofit fontScale="90000"/>
          </a:bodyPr>
          <a:lstStyle/>
          <a:p>
            <a:br>
              <a:rPr lang="en-US" dirty="0"/>
            </a:br>
            <a:r>
              <a:rPr lang="en-US" dirty="0"/>
              <a:t>Credibility</a:t>
            </a:r>
            <a:br>
              <a:rPr lang="en-US" dirty="0"/>
            </a:br>
            <a:endParaRPr lang="en-US" dirty="0"/>
          </a:p>
        </p:txBody>
      </p:sp>
      <p:sp>
        <p:nvSpPr>
          <p:cNvPr id="3" name="Content Placeholder 2">
            <a:extLst>
              <a:ext uri="{FF2B5EF4-FFF2-40B4-BE49-F238E27FC236}">
                <a16:creationId xmlns:a16="http://schemas.microsoft.com/office/drawing/2014/main" id="{E4616534-2855-4670-8293-F393C60816BD}"/>
              </a:ext>
            </a:extLst>
          </p:cNvPr>
          <p:cNvSpPr>
            <a:spLocks noGrp="1"/>
          </p:cNvSpPr>
          <p:nvPr>
            <p:ph idx="1"/>
          </p:nvPr>
        </p:nvSpPr>
        <p:spPr/>
        <p:txBody>
          <a:bodyPr/>
          <a:lstStyle/>
          <a:p>
            <a:endParaRPr lang="en-US" sz="1400" dirty="0">
              <a:solidFill>
                <a:srgbClr val="000000"/>
              </a:solidFill>
              <a:latin typeface="Univers LT Std 59 UltraCn"/>
            </a:endParaRPr>
          </a:p>
        </p:txBody>
      </p:sp>
    </p:spTree>
    <p:extLst>
      <p:ext uri="{BB962C8B-B14F-4D97-AF65-F5344CB8AC3E}">
        <p14:creationId xmlns:p14="http://schemas.microsoft.com/office/powerpoint/2010/main" val="1518443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normAutofit fontScale="90000"/>
          </a:bodyPr>
          <a:lstStyle/>
          <a:p>
            <a:r>
              <a:rPr lang="en-US" dirty="0"/>
              <a:t>Who Is Eligible for Social Security Disability Programs?  </a:t>
            </a:r>
            <a:br>
              <a:rPr lang="en-US" dirty="0"/>
            </a:br>
            <a:endParaRPr lang="en-US" dirty="0"/>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8425569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Initial Application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18038668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Reconsideration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865248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Exhibit File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52881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48F0-F5A0-4A61-BB51-CE09530CB9FB}"/>
              </a:ext>
            </a:extLst>
          </p:cNvPr>
          <p:cNvSpPr>
            <a:spLocks noGrp="1"/>
          </p:cNvSpPr>
          <p:nvPr>
            <p:ph type="title"/>
          </p:nvPr>
        </p:nvSpPr>
        <p:spPr/>
        <p:txBody>
          <a:bodyPr/>
          <a:lstStyle/>
          <a:p>
            <a:r>
              <a:rPr lang="en-US" dirty="0"/>
              <a:t>Law</a:t>
            </a:r>
          </a:p>
        </p:txBody>
      </p:sp>
      <p:sp>
        <p:nvSpPr>
          <p:cNvPr id="3" name="Content Placeholder 2">
            <a:extLst>
              <a:ext uri="{FF2B5EF4-FFF2-40B4-BE49-F238E27FC236}">
                <a16:creationId xmlns:a16="http://schemas.microsoft.com/office/drawing/2014/main" id="{CFA41AC1-550E-49CD-BD28-BF535281B9D5}"/>
              </a:ext>
            </a:extLst>
          </p:cNvPr>
          <p:cNvSpPr>
            <a:spLocks noGrp="1"/>
          </p:cNvSpPr>
          <p:nvPr>
            <p:ph idx="1"/>
          </p:nvPr>
        </p:nvSpPr>
        <p:spPr/>
        <p:txBody>
          <a:bodyPr>
            <a:normAutofit/>
          </a:bodyPr>
          <a:lstStyle/>
          <a:p>
            <a:pPr marL="0" indent="0">
              <a:buNone/>
            </a:pPr>
            <a:r>
              <a:rPr lang="en-US" sz="6000" dirty="0"/>
              <a:t>ADA</a:t>
            </a:r>
          </a:p>
          <a:p>
            <a:pPr marL="0" indent="0">
              <a:buNone/>
            </a:pPr>
            <a:r>
              <a:rPr lang="en-US" sz="6000" dirty="0"/>
              <a:t>SSA</a:t>
            </a:r>
            <a:br>
              <a:rPr lang="en-US" dirty="0"/>
            </a:br>
            <a:endParaRPr lang="en-US" dirty="0"/>
          </a:p>
        </p:txBody>
      </p:sp>
    </p:spTree>
    <p:extLst>
      <p:ext uri="{BB962C8B-B14F-4D97-AF65-F5344CB8AC3E}">
        <p14:creationId xmlns:p14="http://schemas.microsoft.com/office/powerpoint/2010/main" val="2032903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Hearing Level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25433818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265B8-31E5-4AC7-B9F1-58D0CE9BB181}"/>
              </a:ext>
            </a:extLst>
          </p:cNvPr>
          <p:cNvSpPr>
            <a:spLocks noGrp="1"/>
          </p:cNvSpPr>
          <p:nvPr>
            <p:ph type="title"/>
          </p:nvPr>
        </p:nvSpPr>
        <p:spPr/>
        <p:txBody>
          <a:bodyPr/>
          <a:lstStyle/>
          <a:p>
            <a:r>
              <a:rPr lang="en-US" dirty="0"/>
              <a:t>Representation for Disability Insurance Benefits </a:t>
            </a:r>
          </a:p>
        </p:txBody>
      </p:sp>
      <p:sp>
        <p:nvSpPr>
          <p:cNvPr id="3" name="Content Placeholder 2">
            <a:extLst>
              <a:ext uri="{FF2B5EF4-FFF2-40B4-BE49-F238E27FC236}">
                <a16:creationId xmlns:a16="http://schemas.microsoft.com/office/drawing/2014/main" id="{B116FD72-793E-430C-98DC-C3AB8AD0AF68}"/>
              </a:ext>
            </a:extLst>
          </p:cNvPr>
          <p:cNvSpPr>
            <a:spLocks noGrp="1"/>
          </p:cNvSpPr>
          <p:nvPr>
            <p:ph idx="1"/>
          </p:nvPr>
        </p:nvSpPr>
        <p:spPr/>
        <p:txBody>
          <a:bodyPr>
            <a:normAutofit/>
          </a:bodyPr>
          <a:lstStyle/>
          <a:p>
            <a:endParaRPr lang="en-US" sz="2400" dirty="0"/>
          </a:p>
        </p:txBody>
      </p:sp>
    </p:spTree>
    <p:extLst>
      <p:ext uri="{BB962C8B-B14F-4D97-AF65-F5344CB8AC3E}">
        <p14:creationId xmlns:p14="http://schemas.microsoft.com/office/powerpoint/2010/main" val="389783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0C2C-010B-43D8-9A92-28A4BA4FA4A3}"/>
              </a:ext>
            </a:extLst>
          </p:cNvPr>
          <p:cNvSpPr>
            <a:spLocks noGrp="1"/>
          </p:cNvSpPr>
          <p:nvPr>
            <p:ph type="title"/>
          </p:nvPr>
        </p:nvSpPr>
        <p:spPr/>
        <p:txBody>
          <a:bodyPr/>
          <a:lstStyle/>
          <a:p>
            <a:r>
              <a:rPr lang="en-US" dirty="0"/>
              <a:t>What is ADA?</a:t>
            </a:r>
          </a:p>
        </p:txBody>
      </p:sp>
      <p:sp>
        <p:nvSpPr>
          <p:cNvPr id="3" name="Content Placeholder 2">
            <a:extLst>
              <a:ext uri="{FF2B5EF4-FFF2-40B4-BE49-F238E27FC236}">
                <a16:creationId xmlns:a16="http://schemas.microsoft.com/office/drawing/2014/main" id="{20CA4A50-7914-4485-9262-EBDD5239A193}"/>
              </a:ext>
            </a:extLst>
          </p:cNvPr>
          <p:cNvSpPr>
            <a:spLocks noGrp="1"/>
          </p:cNvSpPr>
          <p:nvPr>
            <p:ph idx="1"/>
          </p:nvPr>
        </p:nvSpPr>
        <p:spPr/>
        <p:txBody>
          <a:bodyPr>
            <a:normAutofit/>
          </a:bodyPr>
          <a:lstStyle/>
          <a:p>
            <a:r>
              <a:rPr lang="en-US" sz="2400" dirty="0"/>
              <a:t>Is the ADA definition of disability the same, or different with respect to the SSA definition?</a:t>
            </a:r>
          </a:p>
          <a:p>
            <a:r>
              <a:rPr lang="en-US" sz="2400" dirty="0"/>
              <a:t>In what ways do the ADA and SSA laws serve PWDs?</a:t>
            </a:r>
          </a:p>
        </p:txBody>
      </p:sp>
    </p:spTree>
    <p:extLst>
      <p:ext uri="{BB962C8B-B14F-4D97-AF65-F5344CB8AC3E}">
        <p14:creationId xmlns:p14="http://schemas.microsoft.com/office/powerpoint/2010/main" val="256009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2B7B-6360-4E9E-9B54-814A877DDD1E}"/>
              </a:ext>
            </a:extLst>
          </p:cNvPr>
          <p:cNvSpPr>
            <a:spLocks noGrp="1"/>
          </p:cNvSpPr>
          <p:nvPr>
            <p:ph type="title"/>
          </p:nvPr>
        </p:nvSpPr>
        <p:spPr/>
        <p:txBody>
          <a:bodyPr/>
          <a:lstStyle/>
          <a:p>
            <a:r>
              <a:rPr lang="en-US"/>
              <a:t>Most SSA </a:t>
            </a:r>
            <a:r>
              <a:rPr lang="en-US" dirty="0"/>
              <a:t>applicants are not approved.</a:t>
            </a:r>
          </a:p>
        </p:txBody>
      </p:sp>
      <p:sp>
        <p:nvSpPr>
          <p:cNvPr id="3" name="Content Placeholder 2">
            <a:extLst>
              <a:ext uri="{FF2B5EF4-FFF2-40B4-BE49-F238E27FC236}">
                <a16:creationId xmlns:a16="http://schemas.microsoft.com/office/drawing/2014/main" id="{8DCD6F4C-0ACC-4B7B-AFF8-73A6BC32D2C5}"/>
              </a:ext>
            </a:extLst>
          </p:cNvPr>
          <p:cNvSpPr>
            <a:spLocks noGrp="1"/>
          </p:cNvSpPr>
          <p:nvPr>
            <p:ph idx="1"/>
          </p:nvPr>
        </p:nvSpPr>
        <p:spPr/>
        <p:txBody>
          <a:bodyPr>
            <a:normAutofit/>
          </a:bodyPr>
          <a:lstStyle/>
          <a:p>
            <a:r>
              <a:rPr lang="en-US" sz="2400" dirty="0"/>
              <a:t>One of the most common reasons for non-approval is that their treating professionals do not adequately evaluate and document their health conditions and capacity for working.</a:t>
            </a:r>
          </a:p>
          <a:p>
            <a:r>
              <a:rPr lang="en-US" sz="2400" dirty="0"/>
              <a:t>The SSA uses diagnoses similarly to medicine and professional psychology, however their criteria for disability require thorough, precise, evaluations that are conceptually coherent and credible.</a:t>
            </a:r>
          </a:p>
        </p:txBody>
      </p:sp>
    </p:spTree>
    <p:extLst>
      <p:ext uri="{BB962C8B-B14F-4D97-AF65-F5344CB8AC3E}">
        <p14:creationId xmlns:p14="http://schemas.microsoft.com/office/powerpoint/2010/main" val="752685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
  <TotalTime>0</TotalTime>
  <Words>3459</Words>
  <Application>Microsoft Office PowerPoint</Application>
  <PresentationFormat>Widescreen</PresentationFormat>
  <Paragraphs>298</Paragraphs>
  <Slides>71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71</vt:i4>
      </vt:variant>
    </vt:vector>
  </HeadingPairs>
  <TitlesOfParts>
    <vt:vector size="78" baseType="lpstr">
      <vt:lpstr>Arial</vt:lpstr>
      <vt:lpstr>Calibri</vt:lpstr>
      <vt:lpstr>Calibri Light</vt:lpstr>
      <vt:lpstr>ITC Berkeley Oldstyle Std Bk</vt:lpstr>
      <vt:lpstr>Tw Cen MT</vt:lpstr>
      <vt:lpstr>Univers LT Std 59 UltraCn</vt:lpstr>
      <vt:lpstr>Office Theme</vt:lpstr>
      <vt:lpstr>Extreme Abuse Survivors, Social Security Benefits, and Ethical Practice. </vt:lpstr>
      <vt:lpstr>Extreme Abuse and DID</vt:lpstr>
      <vt:lpstr>General healthcare ethics </vt:lpstr>
      <vt:lpstr>American Psychological Association (2017). Ethical principles of psychologists and code of conduct.                                                    </vt:lpstr>
      <vt:lpstr>APA (2017) Ethics Code</vt:lpstr>
      <vt:lpstr>APA (2017)</vt:lpstr>
      <vt:lpstr>Law</vt:lpstr>
      <vt:lpstr>What is ADA?</vt:lpstr>
      <vt:lpstr>Most SSA applicants are not approved.</vt:lpstr>
      <vt:lpstr>   What Is Disability?  </vt:lpstr>
      <vt:lpstr>Psychological and Medical Diagnoses vs. SSA criteria: Listing of Impairments (Adults)  </vt:lpstr>
      <vt:lpstr>Listing of Impairments (Adults, continued)  </vt:lpstr>
      <vt:lpstr>Listing of Impairments (Adults, continued)  </vt:lpstr>
      <vt:lpstr>Listing of Impairments (Child)  </vt:lpstr>
      <vt:lpstr>Listing of Impairments (Child, continued)  </vt:lpstr>
      <vt:lpstr>   What Is Work? </vt:lpstr>
      <vt:lpstr>   Clinical Assessment of the Ability to Work  </vt:lpstr>
      <vt:lpstr>Mental residual functional capacity (MRFC) </vt:lpstr>
      <vt:lpstr>SSA subdivides mental residual functional capacity (MRFC) into these 20 subcategories: </vt:lpstr>
      <vt:lpstr>Mental residual functional capacity (MRFC) </vt:lpstr>
      <vt:lpstr>Mental residual functional capacity (MRFC) </vt:lpstr>
      <vt:lpstr>Mental residual functional capacity (MRFC) </vt:lpstr>
      <vt:lpstr>    Disability Determination   </vt:lpstr>
      <vt:lpstr> Disability Determination:  Measuring Disability    </vt:lpstr>
      <vt:lpstr>  Measuring Disability    </vt:lpstr>
      <vt:lpstr>Measuring Disability</vt:lpstr>
      <vt:lpstr>Diagnoses, Symptoms, and Limitations in the Assessment of Disability   </vt:lpstr>
      <vt:lpstr> Contributing Factors in Disability Determination   </vt:lpstr>
      <vt:lpstr>Psychological Disabilities: Adult Listings</vt:lpstr>
      <vt:lpstr>Psychological Disabilities: Adult Listings</vt:lpstr>
      <vt:lpstr>Psychological Disabilities: Child Listings</vt:lpstr>
      <vt:lpstr>Psychological Disabilities: Child Listings</vt:lpstr>
      <vt:lpstr> “SSA’s revised child and adult Listings of Mental Impairments are closer in similarity to the DSM-5 categories than previously, they are still not identical” (N&amp;N, 2020, p. 59).</vt:lpstr>
      <vt:lpstr>Methods of Psychological Information Gathering?</vt:lpstr>
      <vt:lpstr>Methods of Psychological Information Gathering?</vt:lpstr>
      <vt:lpstr>Methods of Psychological Information Gathering?</vt:lpstr>
      <vt:lpstr>Methods of Psychological Information Gathering?</vt:lpstr>
      <vt:lpstr>This is the textbook for the last four classes</vt:lpstr>
      <vt:lpstr>An Overview of SSD Programs</vt:lpstr>
      <vt:lpstr>An Overview of Social Security  Disability Programs: SSDI</vt:lpstr>
      <vt:lpstr>An Overview of Social Security  Disability Programs: SSI</vt:lpstr>
      <vt:lpstr>An Overview of Social Security  Disability Programs</vt:lpstr>
      <vt:lpstr>An Overview of Social Security  Disability Programs: SSDI Eligibility</vt:lpstr>
      <vt:lpstr>An Overview of Social Security  Disability Programs: SSI Eligibility</vt:lpstr>
      <vt:lpstr>What is disability according to The Social Security Administration?</vt:lpstr>
      <vt:lpstr>PowerPoint Presentation</vt:lpstr>
      <vt:lpstr>How is disability defined for children?</vt:lpstr>
      <vt:lpstr>How is disability proven? Kinds of evidence (Stretton, 2017 cited in Noblitt &amp; Noblitt, 2020)</vt:lpstr>
      <vt:lpstr>Objective evidence</vt:lpstr>
      <vt:lpstr>Subjective evidence</vt:lpstr>
      <vt:lpstr>Opinion Evidence</vt:lpstr>
      <vt:lpstr>How is disability proven? Sources of evidence</vt:lpstr>
      <vt:lpstr>Documentary evidence</vt:lpstr>
      <vt:lpstr>Testimony </vt:lpstr>
      <vt:lpstr>More About Accepted Medical Sources</vt:lpstr>
      <vt:lpstr>Other Accepted Medical Sources</vt:lpstr>
      <vt:lpstr>Other Accepted Medical Sources</vt:lpstr>
      <vt:lpstr>The Role of Mental Health Professionals in Disability Determination </vt:lpstr>
      <vt:lpstr> Complicating Factors in Disability Determination</vt:lpstr>
      <vt:lpstr> Lack of Treatment  </vt:lpstr>
      <vt:lpstr> Drug Abuse and Alcoholism</vt:lpstr>
      <vt:lpstr> Noncompliance with Treatment  </vt:lpstr>
      <vt:lpstr> Lack of Treating Clinician Support </vt:lpstr>
      <vt:lpstr> Malingering </vt:lpstr>
      <vt:lpstr> Credibility </vt:lpstr>
      <vt:lpstr>Who Is Eligible for Social Security Disability Programs?   </vt:lpstr>
      <vt:lpstr>Initial Application </vt:lpstr>
      <vt:lpstr>Reconsideration  </vt:lpstr>
      <vt:lpstr>Exhibit File </vt:lpstr>
      <vt:lpstr>Hearing Level  </vt:lpstr>
      <vt:lpstr>Representation for Disability Insurance Benefits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2020-03-24T05:35:22Z</dcterms:created>
  <dcterms:modified xsi:type="dcterms:W3CDTF">2020-05-13T21:15:08Z</dcterms:modified>
</cp:coreProperties>
</file>