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81" r:id="rId24"/>
    <p:sldId id="283" r:id="rId25"/>
    <p:sldId id="279" r:id="rId26"/>
    <p:sldId id="280"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64" d="100"/>
          <a:sy n="64" d="100"/>
        </p:scale>
        <p:origin x="-86" y="-4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5/8/2019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pPr/>
              <a:t>5/8/2019</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5/8/2019</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5/8/2019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0BB7E4-E369-432E-B11B-59A234922F33}"/>
              </a:ext>
            </a:extLst>
          </p:cNvPr>
          <p:cNvSpPr>
            <a:spLocks noGrp="1"/>
          </p:cNvSpPr>
          <p:nvPr>
            <p:ph type="ctrTitle"/>
          </p:nvPr>
        </p:nvSpPr>
        <p:spPr>
          <a:xfrm>
            <a:off x="1600200" y="2706624"/>
            <a:ext cx="8991600" cy="1645920"/>
          </a:xfrm>
        </p:spPr>
        <p:txBody>
          <a:bodyPr>
            <a:normAutofit fontScale="90000"/>
          </a:bodyPr>
          <a:lstStyle/>
          <a:p>
            <a:r>
              <a:rPr lang="en-US" dirty="0"/>
              <a:t/>
            </a:r>
            <a:br>
              <a:rPr lang="en-US" dirty="0"/>
            </a:br>
            <a:r>
              <a:rPr lang="en-US" cap="none" dirty="0">
                <a:latin typeface="Arial" panose="020B0604020202020204" pitchFamily="34" charset="0"/>
                <a:cs typeface="Arial" panose="020B0604020202020204" pitchFamily="34" charset="0"/>
              </a:rPr>
              <a:t>The Use of Music And Other Auditory Stimuli in Psychological Therapy with Extreme Abuse Survivors</a:t>
            </a:r>
            <a:r>
              <a:rPr lang="en-US" dirty="0"/>
              <a:t/>
            </a:r>
            <a:br>
              <a:rPr lang="en-US" dirty="0"/>
            </a:br>
            <a:endParaRPr lang="en-US" dirty="0"/>
          </a:p>
        </p:txBody>
      </p:sp>
      <p:sp>
        <p:nvSpPr>
          <p:cNvPr id="3" name="Subtitle 2">
            <a:extLst>
              <a:ext uri="{FF2B5EF4-FFF2-40B4-BE49-F238E27FC236}">
                <a16:creationId xmlns:a16="http://schemas.microsoft.com/office/drawing/2014/main" xmlns="" id="{F7DA8C18-3FBD-41CE-85F4-42475ACB5F9E}"/>
              </a:ext>
            </a:extLst>
          </p:cNvPr>
          <p:cNvSpPr>
            <a:spLocks noGrp="1"/>
          </p:cNvSpPr>
          <p:nvPr>
            <p:ph type="subTitle" idx="1"/>
          </p:nvPr>
        </p:nvSpPr>
        <p:spPr/>
        <p:txBody>
          <a:bodyPr/>
          <a:lstStyle/>
          <a:p>
            <a:endParaRPr lang="en-US" dirty="0"/>
          </a:p>
        </p:txBody>
      </p:sp>
      <p:sp>
        <p:nvSpPr>
          <p:cNvPr id="4" name="Rectangle 3">
            <a:extLst>
              <a:ext uri="{FF2B5EF4-FFF2-40B4-BE49-F238E27FC236}">
                <a16:creationId xmlns:a16="http://schemas.microsoft.com/office/drawing/2014/main" xmlns="" id="{460DEFD9-3FFF-4AD9-AB2F-D1C59F79A025}"/>
              </a:ext>
            </a:extLst>
          </p:cNvPr>
          <p:cNvSpPr/>
          <p:nvPr/>
        </p:nvSpPr>
        <p:spPr>
          <a:xfrm>
            <a:off x="3793067" y="1474272"/>
            <a:ext cx="4199466" cy="646331"/>
          </a:xfrm>
          <a:prstGeom prst="rect">
            <a:avLst/>
          </a:prstGeom>
        </p:spPr>
        <p:txBody>
          <a:bodyPr wrap="square">
            <a:spAutoFit/>
          </a:bodyPr>
          <a:lstStyle/>
          <a:p>
            <a:pPr algn="ctr"/>
            <a:r>
              <a:rPr lang="en-US" sz="3600" dirty="0">
                <a:latin typeface="Arial" panose="020B0604020202020204" pitchFamily="34" charset="0"/>
                <a:cs typeface="Arial" panose="020B0604020202020204" pitchFamily="34" charset="0"/>
              </a:rPr>
              <a:t>Randy Noblitt, PhD</a:t>
            </a:r>
            <a:endParaRPr lang="en-US" sz="3600" dirty="0"/>
          </a:p>
        </p:txBody>
      </p:sp>
      <p:pic>
        <p:nvPicPr>
          <p:cNvPr id="5" name="Picture 4" descr="A close up of a logo&#10;&#10;Description generated with very high confidence">
            <a:extLst>
              <a:ext uri="{FF2B5EF4-FFF2-40B4-BE49-F238E27FC236}">
                <a16:creationId xmlns:a16="http://schemas.microsoft.com/office/drawing/2014/main" xmlns="" id="{B5158189-BD46-41F7-9A9D-A5982693556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70374" y="4938565"/>
            <a:ext cx="6520382" cy="1239895"/>
          </a:xfrm>
          <a:prstGeom prst="rect">
            <a:avLst/>
          </a:prstGeom>
        </p:spPr>
      </p:pic>
    </p:spTree>
    <p:extLst>
      <p:ext uri="{BB962C8B-B14F-4D97-AF65-F5344CB8AC3E}">
        <p14:creationId xmlns:p14="http://schemas.microsoft.com/office/powerpoint/2010/main" xmlns="" val="131266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83B74-035B-4FDB-B28C-76C555AC9D6A}"/>
              </a:ext>
            </a:extLst>
          </p:cNvPr>
          <p:cNvSpPr>
            <a:spLocks noGrp="1"/>
          </p:cNvSpPr>
          <p:nvPr>
            <p:ph type="title"/>
          </p:nvPr>
        </p:nvSpPr>
        <p:spPr/>
        <p:txBody>
          <a:bodyPr/>
          <a:lstStyle/>
          <a:p>
            <a:r>
              <a:rPr lang="en-US" dirty="0"/>
              <a:t>Safety issues and symptom management (continued)</a:t>
            </a:r>
          </a:p>
        </p:txBody>
      </p:sp>
      <p:sp>
        <p:nvSpPr>
          <p:cNvPr id="3" name="Content Placeholder 2">
            <a:extLst>
              <a:ext uri="{FF2B5EF4-FFF2-40B4-BE49-F238E27FC236}">
                <a16:creationId xmlns:a16="http://schemas.microsoft.com/office/drawing/2014/main" xmlns="" id="{4D6CB4BC-515E-46DD-818E-70C3856A798A}"/>
              </a:ext>
            </a:extLst>
          </p:cNvPr>
          <p:cNvSpPr>
            <a:spLocks noGrp="1"/>
          </p:cNvSpPr>
          <p:nvPr>
            <p:ph idx="1"/>
          </p:nvPr>
        </p:nvSpPr>
        <p:spPr/>
        <p:txBody>
          <a:bodyPr>
            <a:noAutofit/>
          </a:bodyPr>
          <a:lstStyle/>
          <a:p>
            <a:pPr marL="0" indent="0">
              <a:buNone/>
            </a:pPr>
            <a:r>
              <a:rPr lang="en-US" dirty="0"/>
              <a:t>(h) involvement of appropriate agencies if there is a question about whether the patient is abusive or violent toward children, vulnerable adults, or others (following the laws of the jurisdiction in which the clinician practices);</a:t>
            </a:r>
          </a:p>
          <a:p>
            <a:pPr marL="0" indent="0">
              <a:buNone/>
            </a:pPr>
            <a:r>
              <a:rPr lang="en-US" dirty="0"/>
              <a:t>(</a:t>
            </a:r>
            <a:r>
              <a:rPr lang="en-US" dirty="0" err="1"/>
              <a:t>i</a:t>
            </a:r>
            <a:r>
              <a:rPr lang="en-US" dirty="0"/>
              <a:t>) helping the patient with appropriate resources for self-protection </a:t>
            </a:r>
          </a:p>
          <a:p>
            <a:pPr marL="0" indent="0">
              <a:buNone/>
            </a:pPr>
            <a:r>
              <a:rPr lang="en-US" dirty="0"/>
              <a:t>from domestic violence; and </a:t>
            </a:r>
          </a:p>
          <a:p>
            <a:pPr marL="0" indent="0">
              <a:buNone/>
            </a:pPr>
            <a:r>
              <a:rPr lang="en-US" dirty="0"/>
              <a:t>(j) insisting that the patient seek treatment at a more restrictive level of care, including hospitalization, as necessary to prevent harm to self or others (Brand, 2002). (as cited in ISSTD, 2011, pp. 136-137)</a:t>
            </a:r>
          </a:p>
        </p:txBody>
      </p:sp>
    </p:spTree>
    <p:extLst>
      <p:ext uri="{BB962C8B-B14F-4D97-AF65-F5344CB8AC3E}">
        <p14:creationId xmlns:p14="http://schemas.microsoft.com/office/powerpoint/2010/main" xmlns="" val="21998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B0D1E-C7CD-41D5-8B0F-3FEBEB51E184}"/>
              </a:ext>
            </a:extLst>
          </p:cNvPr>
          <p:cNvSpPr>
            <a:spLocks noGrp="1"/>
          </p:cNvSpPr>
          <p:nvPr>
            <p:ph type="title"/>
          </p:nvPr>
        </p:nvSpPr>
        <p:spPr/>
        <p:txBody>
          <a:bodyPr/>
          <a:lstStyle/>
          <a:p>
            <a:r>
              <a:rPr lang="en-US" dirty="0"/>
              <a:t>Organized Abuse, EA, RA, MC</a:t>
            </a:r>
            <a:br>
              <a:rPr lang="en-US" dirty="0"/>
            </a:br>
            <a:endParaRPr lang="en-US" dirty="0"/>
          </a:p>
        </p:txBody>
      </p:sp>
      <p:sp>
        <p:nvSpPr>
          <p:cNvPr id="3" name="Content Placeholder 2">
            <a:extLst>
              <a:ext uri="{FF2B5EF4-FFF2-40B4-BE49-F238E27FC236}">
                <a16:creationId xmlns:a16="http://schemas.microsoft.com/office/drawing/2014/main" xmlns="" id="{231992EF-396E-41C5-B90E-8BB37805BD8E}"/>
              </a:ext>
            </a:extLst>
          </p:cNvPr>
          <p:cNvSpPr>
            <a:spLocks noGrp="1"/>
          </p:cNvSpPr>
          <p:nvPr>
            <p:ph idx="1"/>
          </p:nvPr>
        </p:nvSpPr>
        <p:spPr/>
        <p:txBody>
          <a:bodyPr>
            <a:noAutofit/>
          </a:bodyPr>
          <a:lstStyle/>
          <a:p>
            <a:pPr marL="0" indent="0">
              <a:buNone/>
            </a:pPr>
            <a:r>
              <a:rPr lang="en-US" dirty="0"/>
              <a:t>A substantial minority of DID patients report sadistic, exploitive, and coercive</a:t>
            </a:r>
          </a:p>
          <a:p>
            <a:pPr marL="0" indent="0">
              <a:buNone/>
            </a:pPr>
            <a:r>
              <a:rPr lang="en-US" dirty="0"/>
              <a:t>abuse at the hands of organized groups. This type of organized abuse</a:t>
            </a:r>
          </a:p>
          <a:p>
            <a:pPr marL="0" indent="0">
              <a:buNone/>
            </a:pPr>
            <a:r>
              <a:rPr lang="en-US" dirty="0"/>
              <a:t>victimizes individuals through extreme control of their environments in</a:t>
            </a:r>
          </a:p>
          <a:p>
            <a:pPr marL="0" indent="0">
              <a:buNone/>
            </a:pPr>
            <a:r>
              <a:rPr lang="en-US" dirty="0"/>
              <a:t>childhood and frequently involves multiple perpetrators. It may be organized</a:t>
            </a:r>
          </a:p>
          <a:p>
            <a:pPr marL="0" indent="0">
              <a:buNone/>
            </a:pPr>
            <a:r>
              <a:rPr lang="en-US" dirty="0"/>
              <a:t>around the activities of pedophile networks, child pornography or child</a:t>
            </a:r>
          </a:p>
          <a:p>
            <a:pPr marL="0" indent="0">
              <a:buNone/>
            </a:pPr>
            <a:r>
              <a:rPr lang="en-US" dirty="0"/>
              <a:t>prostitution rings, various “religious” groups or cults, multigenerational family</a:t>
            </a:r>
          </a:p>
          <a:p>
            <a:pPr marL="0" indent="0">
              <a:buNone/>
            </a:pPr>
            <a:r>
              <a:rPr lang="en-US" dirty="0"/>
              <a:t>systems, and human trafficking</a:t>
            </a:r>
            <a:r>
              <a:rPr lang="en-US" i="1" dirty="0"/>
              <a:t>/</a:t>
            </a:r>
            <a:r>
              <a:rPr lang="en-US" dirty="0"/>
              <a:t>prostitution networks. (as cited in ISSTD, 2011, p. 168)</a:t>
            </a:r>
          </a:p>
          <a:p>
            <a:pPr marL="0" indent="0">
              <a:buNone/>
            </a:pPr>
            <a:endParaRPr lang="en-US" dirty="0"/>
          </a:p>
          <a:p>
            <a:pPr marL="0" indent="0">
              <a:buNone/>
            </a:pPr>
            <a:r>
              <a:rPr lang="en-US" dirty="0"/>
              <a:t>What is meant by “substantial minority” No research is cited.</a:t>
            </a:r>
          </a:p>
        </p:txBody>
      </p:sp>
    </p:spTree>
    <p:extLst>
      <p:ext uri="{BB962C8B-B14F-4D97-AF65-F5344CB8AC3E}">
        <p14:creationId xmlns:p14="http://schemas.microsoft.com/office/powerpoint/2010/main" xmlns="" val="2599380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B0D1E-C7CD-41D5-8B0F-3FEBEB51E184}"/>
              </a:ext>
            </a:extLst>
          </p:cNvPr>
          <p:cNvSpPr>
            <a:spLocks noGrp="1"/>
          </p:cNvSpPr>
          <p:nvPr>
            <p:ph type="title"/>
          </p:nvPr>
        </p:nvSpPr>
        <p:spPr/>
        <p:txBody>
          <a:bodyPr/>
          <a:lstStyle/>
          <a:p>
            <a:r>
              <a:rPr lang="en-US" dirty="0"/>
              <a:t>Organized Abuse, EA, RA, MC</a:t>
            </a:r>
            <a:br>
              <a:rPr lang="en-US" dirty="0"/>
            </a:br>
            <a:endParaRPr lang="en-US" dirty="0"/>
          </a:p>
        </p:txBody>
      </p:sp>
      <p:sp>
        <p:nvSpPr>
          <p:cNvPr id="3" name="Content Placeholder 2">
            <a:extLst>
              <a:ext uri="{FF2B5EF4-FFF2-40B4-BE49-F238E27FC236}">
                <a16:creationId xmlns:a16="http://schemas.microsoft.com/office/drawing/2014/main" xmlns="" id="{231992EF-396E-41C5-B90E-8BB37805BD8E}"/>
              </a:ext>
            </a:extLst>
          </p:cNvPr>
          <p:cNvSpPr>
            <a:spLocks noGrp="1"/>
          </p:cNvSpPr>
          <p:nvPr>
            <p:ph idx="1"/>
          </p:nvPr>
        </p:nvSpPr>
        <p:spPr/>
        <p:txBody>
          <a:bodyPr>
            <a:noAutofit/>
          </a:bodyPr>
          <a:lstStyle/>
          <a:p>
            <a:pPr marL="0" indent="0">
              <a:buNone/>
            </a:pPr>
            <a:r>
              <a:rPr lang="en-US" dirty="0"/>
              <a:t>There is a divergence of opinion in the field concerning the origins of patients’ reports of seemingly bizarre abuse experiences such as involvement in occultist or satanic “ritual” abuse and covert government sponsored mind control experiments. (as cited in ISSTD, 2011, p. 169).</a:t>
            </a:r>
          </a:p>
          <a:p>
            <a:pPr marL="0" indent="0">
              <a:buNone/>
            </a:pPr>
            <a:r>
              <a:rPr lang="en-US" dirty="0"/>
              <a:t>The “Treatment Guidelines” state that some professionals believe the allegations of bizarre abuse (RA and MC) and others do not, but they cite no empirical evidence. The most recent comprehensive review of empirical literature shows that in most studies, helping professionals believe that RA/MC is plausible, but not necessarily true in every alleged case. (Noblitt &amp; Noblitt, 2014). Rarely do helping professionals believe that allegations of ritual abuse are always false.</a:t>
            </a:r>
          </a:p>
        </p:txBody>
      </p:sp>
    </p:spTree>
    <p:extLst>
      <p:ext uri="{BB962C8B-B14F-4D97-AF65-F5344CB8AC3E}">
        <p14:creationId xmlns:p14="http://schemas.microsoft.com/office/powerpoint/2010/main" xmlns="" val="203271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AAF53-33A7-4C8B-BB5D-788D5450BB2C}"/>
              </a:ext>
            </a:extLst>
          </p:cNvPr>
          <p:cNvSpPr>
            <a:spLocks noGrp="1"/>
          </p:cNvSpPr>
          <p:nvPr>
            <p:ph type="title"/>
          </p:nvPr>
        </p:nvSpPr>
        <p:spPr/>
        <p:txBody>
          <a:bodyPr>
            <a:normAutofit fontScale="90000"/>
          </a:bodyPr>
          <a:lstStyle/>
          <a:p>
            <a:r>
              <a:rPr lang="en-US" dirty="0"/>
              <a:t>Stage 1: Establishing safety, stabilization, and symptom reduction</a:t>
            </a:r>
            <a:br>
              <a:rPr lang="en-US" dirty="0"/>
            </a:br>
            <a:endParaRPr lang="en-US" dirty="0"/>
          </a:p>
        </p:txBody>
      </p:sp>
      <p:sp>
        <p:nvSpPr>
          <p:cNvPr id="3" name="Content Placeholder 2">
            <a:extLst>
              <a:ext uri="{FF2B5EF4-FFF2-40B4-BE49-F238E27FC236}">
                <a16:creationId xmlns:a16="http://schemas.microsoft.com/office/drawing/2014/main" xmlns="" id="{A3CC7EE3-C0EC-4359-9AA4-08F24064A543}"/>
              </a:ext>
            </a:extLst>
          </p:cNvPr>
          <p:cNvSpPr>
            <a:spLocks noGrp="1"/>
          </p:cNvSpPr>
          <p:nvPr>
            <p:ph idx="1"/>
          </p:nvPr>
        </p:nvSpPr>
        <p:spPr/>
        <p:txBody>
          <a:bodyPr/>
          <a:lstStyle/>
          <a:p>
            <a:pPr marL="0" indent="0">
              <a:buNone/>
            </a:pPr>
            <a:r>
              <a:rPr lang="en-US" dirty="0"/>
              <a:t>There are unique challenges in establishing safety, stabilization, and symptom reduction for RA/MC clients.</a:t>
            </a:r>
          </a:p>
          <a:p>
            <a:pPr marL="0" indent="0">
              <a:buNone/>
            </a:pPr>
            <a:r>
              <a:rPr lang="en-US" dirty="0"/>
              <a:t>First, clinicians need to know whether their dissociative clients have a history of RA/MC.</a:t>
            </a:r>
          </a:p>
          <a:p>
            <a:pPr marL="0" indent="0">
              <a:buNone/>
            </a:pPr>
            <a:r>
              <a:rPr lang="en-US" dirty="0"/>
              <a:t>RA/MC clients do not always reveal this information at the beginning of treatment.  They have been taught to be amnestic about their abuses, and when they clearly remember, they do not typically report the RA/MC until a strong and trusting alliance is established.</a:t>
            </a:r>
          </a:p>
          <a:p>
            <a:pPr marL="0" indent="0">
              <a:buNone/>
            </a:pPr>
            <a:endParaRPr lang="en-US" dirty="0"/>
          </a:p>
        </p:txBody>
      </p:sp>
    </p:spTree>
    <p:extLst>
      <p:ext uri="{BB962C8B-B14F-4D97-AF65-F5344CB8AC3E}">
        <p14:creationId xmlns:p14="http://schemas.microsoft.com/office/powerpoint/2010/main" xmlns="" val="4037397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AAF53-33A7-4C8B-BB5D-788D5450BB2C}"/>
              </a:ext>
            </a:extLst>
          </p:cNvPr>
          <p:cNvSpPr>
            <a:spLocks noGrp="1"/>
          </p:cNvSpPr>
          <p:nvPr>
            <p:ph type="title"/>
          </p:nvPr>
        </p:nvSpPr>
        <p:spPr/>
        <p:txBody>
          <a:bodyPr>
            <a:normAutofit fontScale="90000"/>
          </a:bodyPr>
          <a:lstStyle/>
          <a:p>
            <a:r>
              <a:rPr lang="en-US" dirty="0"/>
              <a:t>Stage 1: Establishing safety, stabilization, and symptom reduction</a:t>
            </a:r>
            <a:br>
              <a:rPr lang="en-US" dirty="0"/>
            </a:br>
            <a:endParaRPr lang="en-US" dirty="0"/>
          </a:p>
        </p:txBody>
      </p:sp>
      <p:sp>
        <p:nvSpPr>
          <p:cNvPr id="3" name="Content Placeholder 2">
            <a:extLst>
              <a:ext uri="{FF2B5EF4-FFF2-40B4-BE49-F238E27FC236}">
                <a16:creationId xmlns:a16="http://schemas.microsoft.com/office/drawing/2014/main" xmlns="" id="{A3CC7EE3-C0EC-4359-9AA4-08F24064A543}"/>
              </a:ext>
            </a:extLst>
          </p:cNvPr>
          <p:cNvSpPr>
            <a:spLocks noGrp="1"/>
          </p:cNvSpPr>
          <p:nvPr>
            <p:ph idx="1"/>
          </p:nvPr>
        </p:nvSpPr>
        <p:spPr/>
        <p:txBody>
          <a:bodyPr/>
          <a:lstStyle/>
          <a:p>
            <a:pPr marL="0" indent="0">
              <a:buNone/>
            </a:pPr>
            <a:r>
              <a:rPr lang="en-US" dirty="0"/>
              <a:t>RA/MC poses unique problems:</a:t>
            </a:r>
          </a:p>
          <a:p>
            <a:pPr marL="342900" indent="-342900">
              <a:buAutoNum type="arabicPeriod"/>
            </a:pPr>
            <a:r>
              <a:rPr lang="en-US" dirty="0"/>
              <a:t>Clients fear that if they “tell the secrets” they will be punished. But how can they recover if they don’t tell their abuse stories (e.g., in phase 2)?</a:t>
            </a:r>
          </a:p>
          <a:p>
            <a:pPr marL="342900" indent="-342900">
              <a:buAutoNum type="arabicPeriod"/>
            </a:pPr>
            <a:r>
              <a:rPr lang="en-US" dirty="0"/>
              <a:t>RA/MC survivors can be vulnerable to re-abused by their previous or new abuser groups. How can survivors recover if they are being re-abused?</a:t>
            </a:r>
          </a:p>
        </p:txBody>
      </p:sp>
    </p:spTree>
    <p:extLst>
      <p:ext uri="{BB962C8B-B14F-4D97-AF65-F5344CB8AC3E}">
        <p14:creationId xmlns:p14="http://schemas.microsoft.com/office/powerpoint/2010/main" xmlns="" val="132777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4AEA-6118-4FF1-9C61-DD5981E69656}"/>
              </a:ext>
            </a:extLst>
          </p:cNvPr>
          <p:cNvSpPr>
            <a:spLocks noGrp="1"/>
          </p:cNvSpPr>
          <p:nvPr>
            <p:ph type="title"/>
          </p:nvPr>
        </p:nvSpPr>
        <p:spPr/>
        <p:txBody>
          <a:bodyPr/>
          <a:lstStyle/>
          <a:p>
            <a:r>
              <a:rPr lang="en-US" dirty="0"/>
              <a:t>Deliberately taught vs. accidentally learned triggers</a:t>
            </a:r>
          </a:p>
        </p:txBody>
      </p:sp>
      <p:sp>
        <p:nvSpPr>
          <p:cNvPr id="3" name="Content Placeholder 2">
            <a:extLst>
              <a:ext uri="{FF2B5EF4-FFF2-40B4-BE49-F238E27FC236}">
                <a16:creationId xmlns:a16="http://schemas.microsoft.com/office/drawing/2014/main" xmlns="" id="{ACC2BDAB-7FF1-41F8-876E-BB38819F1E4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xmlns="" val="317061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24483-644B-4BC1-8DA2-90164089C164}"/>
              </a:ext>
            </a:extLst>
          </p:cNvPr>
          <p:cNvSpPr>
            <a:spLocks noGrp="1"/>
          </p:cNvSpPr>
          <p:nvPr>
            <p:ph type="title"/>
          </p:nvPr>
        </p:nvSpPr>
        <p:spPr/>
        <p:txBody>
          <a:bodyPr/>
          <a:lstStyle/>
          <a:p>
            <a:r>
              <a:rPr lang="en-US" dirty="0"/>
              <a:t>Getting Informed consent</a:t>
            </a:r>
          </a:p>
        </p:txBody>
      </p:sp>
      <p:sp>
        <p:nvSpPr>
          <p:cNvPr id="3" name="Content Placeholder 2">
            <a:extLst>
              <a:ext uri="{FF2B5EF4-FFF2-40B4-BE49-F238E27FC236}">
                <a16:creationId xmlns:a16="http://schemas.microsoft.com/office/drawing/2014/main" xmlns="" id="{48AB90A6-BEA3-4130-9099-DD7C3A47AD55}"/>
              </a:ext>
            </a:extLst>
          </p:cNvPr>
          <p:cNvSpPr>
            <a:spLocks noGrp="1"/>
          </p:cNvSpPr>
          <p:nvPr>
            <p:ph idx="1"/>
          </p:nvPr>
        </p:nvSpPr>
        <p:spPr/>
        <p:txBody>
          <a:bodyPr/>
          <a:lstStyle/>
          <a:p>
            <a:r>
              <a:rPr lang="en-US" dirty="0"/>
              <a:t>Use standard informed consent plus</a:t>
            </a:r>
          </a:p>
          <a:p>
            <a:r>
              <a:rPr lang="en-US" dirty="0"/>
              <a:t>May I explore your mind in ways that I do not fully explain in advance, in order to avoid putting ideas in your mind or leading you?</a:t>
            </a:r>
          </a:p>
          <a:p>
            <a:r>
              <a:rPr lang="en-US" dirty="0"/>
              <a:t>If you had a lockbox in your mind with your secrets, would I have your permission to try and open it?</a:t>
            </a:r>
          </a:p>
        </p:txBody>
      </p:sp>
    </p:spTree>
    <p:extLst>
      <p:ext uri="{BB962C8B-B14F-4D97-AF65-F5344CB8AC3E}">
        <p14:creationId xmlns:p14="http://schemas.microsoft.com/office/powerpoint/2010/main" xmlns="" val="4004665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1965C-349D-42CF-8082-180B14DDE589}"/>
              </a:ext>
            </a:extLst>
          </p:cNvPr>
          <p:cNvSpPr>
            <a:spLocks noGrp="1"/>
          </p:cNvSpPr>
          <p:nvPr>
            <p:ph type="title"/>
          </p:nvPr>
        </p:nvSpPr>
        <p:spPr/>
        <p:txBody>
          <a:bodyPr>
            <a:normAutofit fontScale="90000"/>
          </a:bodyPr>
          <a:lstStyle/>
          <a:p>
            <a:r>
              <a:rPr lang="en-US" dirty="0"/>
              <a:t>Beginning the exploration of music as a possibly stabilizing trigger</a:t>
            </a:r>
          </a:p>
        </p:txBody>
      </p:sp>
      <p:sp>
        <p:nvSpPr>
          <p:cNvPr id="3" name="Content Placeholder 2">
            <a:extLst>
              <a:ext uri="{FF2B5EF4-FFF2-40B4-BE49-F238E27FC236}">
                <a16:creationId xmlns:a16="http://schemas.microsoft.com/office/drawing/2014/main" xmlns="" id="{AFD58D99-1500-4068-84BA-421B19326DFC}"/>
              </a:ext>
            </a:extLst>
          </p:cNvPr>
          <p:cNvSpPr>
            <a:spLocks noGrp="1"/>
          </p:cNvSpPr>
          <p:nvPr>
            <p:ph idx="1"/>
          </p:nvPr>
        </p:nvSpPr>
        <p:spPr/>
        <p:txBody>
          <a:bodyPr/>
          <a:lstStyle/>
          <a:p>
            <a:r>
              <a:rPr lang="en-US" dirty="0"/>
              <a:t>Do you ever listen to music?</a:t>
            </a:r>
          </a:p>
          <a:p>
            <a:r>
              <a:rPr lang="en-US" dirty="0"/>
              <a:t>Are you able to relax while listening to music? Are there particular pieces of music that you listen to? Can you bring some of the music that helps you feel more relaxed and comfortable? more relaxed and mentally present?</a:t>
            </a:r>
          </a:p>
          <a:p>
            <a:r>
              <a:rPr lang="en-US" dirty="0"/>
              <a:t>Does some music make you feel stressed? What music does that?</a:t>
            </a:r>
          </a:p>
          <a:p>
            <a:r>
              <a:rPr lang="en-US" dirty="0"/>
              <a:t>Does some music make you feel spacey? What music does that?</a:t>
            </a:r>
          </a:p>
          <a:p>
            <a:endParaRPr lang="en-US" dirty="0"/>
          </a:p>
        </p:txBody>
      </p:sp>
    </p:spTree>
    <p:extLst>
      <p:ext uri="{BB962C8B-B14F-4D97-AF65-F5344CB8AC3E}">
        <p14:creationId xmlns:p14="http://schemas.microsoft.com/office/powerpoint/2010/main" xmlns="" val="29876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1965C-349D-42CF-8082-180B14DDE589}"/>
              </a:ext>
            </a:extLst>
          </p:cNvPr>
          <p:cNvSpPr>
            <a:spLocks noGrp="1"/>
          </p:cNvSpPr>
          <p:nvPr>
            <p:ph type="title"/>
          </p:nvPr>
        </p:nvSpPr>
        <p:spPr/>
        <p:txBody>
          <a:bodyPr>
            <a:normAutofit fontScale="90000"/>
          </a:bodyPr>
          <a:lstStyle/>
          <a:p>
            <a:r>
              <a:rPr lang="en-US" dirty="0"/>
              <a:t>Beginning the exploration of music as a possibly stabilizing trigger</a:t>
            </a:r>
          </a:p>
        </p:txBody>
      </p:sp>
      <p:sp>
        <p:nvSpPr>
          <p:cNvPr id="3" name="Content Placeholder 2">
            <a:extLst>
              <a:ext uri="{FF2B5EF4-FFF2-40B4-BE49-F238E27FC236}">
                <a16:creationId xmlns:a16="http://schemas.microsoft.com/office/drawing/2014/main" xmlns="" id="{AFD58D99-1500-4068-84BA-421B19326DFC}"/>
              </a:ext>
            </a:extLst>
          </p:cNvPr>
          <p:cNvSpPr>
            <a:spLocks noGrp="1"/>
          </p:cNvSpPr>
          <p:nvPr>
            <p:ph idx="1"/>
          </p:nvPr>
        </p:nvSpPr>
        <p:spPr>
          <a:xfrm>
            <a:off x="2231136" y="2638044"/>
            <a:ext cx="7729728" cy="3672445"/>
          </a:xfrm>
        </p:spPr>
        <p:txBody>
          <a:bodyPr>
            <a:noAutofit/>
          </a:bodyPr>
          <a:lstStyle/>
          <a:p>
            <a:r>
              <a:rPr lang="en-US" dirty="0"/>
              <a:t>Begin with the music that helps the client feel relaxed and mentally present.</a:t>
            </a:r>
          </a:p>
          <a:p>
            <a:r>
              <a:rPr lang="en-US" dirty="0"/>
              <a:t>This music can be played through an iPod on an iPod player or CD player in the background while you talk.</a:t>
            </a:r>
          </a:p>
          <a:p>
            <a:r>
              <a:rPr lang="en-US" dirty="0"/>
              <a:t>Watch for any unusual reactions</a:t>
            </a:r>
          </a:p>
          <a:p>
            <a:r>
              <a:rPr lang="en-US" dirty="0"/>
              <a:t>Do you know how to identify trance?</a:t>
            </a:r>
          </a:p>
          <a:p>
            <a:r>
              <a:rPr lang="en-US" dirty="0"/>
              <a:t>Do you know how to identify switching? automatisms, relaxation response, etc.?</a:t>
            </a:r>
          </a:p>
          <a:p>
            <a:r>
              <a:rPr lang="en-US" dirty="0"/>
              <a:t>If you suspect that a particular piece of music is producing a reaction, put it in a repeat mode, and watch for unusual reactions.</a:t>
            </a:r>
          </a:p>
          <a:p>
            <a:r>
              <a:rPr lang="en-US" dirty="0"/>
              <a:t>If you have an uncertain or ambiguous response, ask the survivor to free associate to the music or while the music is playing.</a:t>
            </a:r>
          </a:p>
          <a:p>
            <a:endParaRPr lang="en-US" dirty="0"/>
          </a:p>
          <a:p>
            <a:endParaRPr lang="en-US" dirty="0"/>
          </a:p>
        </p:txBody>
      </p:sp>
    </p:spTree>
    <p:extLst>
      <p:ext uri="{BB962C8B-B14F-4D97-AF65-F5344CB8AC3E}">
        <p14:creationId xmlns:p14="http://schemas.microsoft.com/office/powerpoint/2010/main" xmlns="" val="970724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1965C-349D-42CF-8082-180B14DDE589}"/>
              </a:ext>
            </a:extLst>
          </p:cNvPr>
          <p:cNvSpPr>
            <a:spLocks noGrp="1"/>
          </p:cNvSpPr>
          <p:nvPr>
            <p:ph type="title"/>
          </p:nvPr>
        </p:nvSpPr>
        <p:spPr/>
        <p:txBody>
          <a:bodyPr>
            <a:normAutofit fontScale="90000"/>
          </a:bodyPr>
          <a:lstStyle/>
          <a:p>
            <a:r>
              <a:rPr lang="en-US" dirty="0"/>
              <a:t>Beginning the exploration of music as a possibly stabilizing trigger</a:t>
            </a:r>
          </a:p>
        </p:txBody>
      </p:sp>
      <p:sp>
        <p:nvSpPr>
          <p:cNvPr id="3" name="Content Placeholder 2">
            <a:extLst>
              <a:ext uri="{FF2B5EF4-FFF2-40B4-BE49-F238E27FC236}">
                <a16:creationId xmlns:a16="http://schemas.microsoft.com/office/drawing/2014/main" xmlns="" id="{AFD58D99-1500-4068-84BA-421B19326DFC}"/>
              </a:ext>
            </a:extLst>
          </p:cNvPr>
          <p:cNvSpPr>
            <a:spLocks noGrp="1"/>
          </p:cNvSpPr>
          <p:nvPr>
            <p:ph idx="1"/>
          </p:nvPr>
        </p:nvSpPr>
        <p:spPr/>
        <p:txBody>
          <a:bodyPr>
            <a:normAutofit/>
          </a:bodyPr>
          <a:lstStyle/>
          <a:p>
            <a:r>
              <a:rPr lang="en-US" dirty="0"/>
              <a:t>Once you have played the music without adverse effects see what happens when you play it while the survivor is talking about upsetting material. Does this music bring your client out of overwhelming or distracted states? If yes, and if this works consistently, you may have found the brakes.</a:t>
            </a:r>
          </a:p>
          <a:p>
            <a:r>
              <a:rPr lang="en-US" dirty="0"/>
              <a:t>There are other common ways to bring clients out of overwhelming or distracted states.</a:t>
            </a:r>
          </a:p>
          <a:p>
            <a:r>
              <a:rPr lang="en-US" dirty="0"/>
              <a:t>Find well-adjusted child alters  and learn how to bring them out.</a:t>
            </a:r>
          </a:p>
          <a:p>
            <a:endParaRPr lang="en-US" dirty="0"/>
          </a:p>
          <a:p>
            <a:endParaRPr lang="en-US" dirty="0"/>
          </a:p>
        </p:txBody>
      </p:sp>
    </p:spTree>
    <p:extLst>
      <p:ext uri="{BB962C8B-B14F-4D97-AF65-F5344CB8AC3E}">
        <p14:creationId xmlns:p14="http://schemas.microsoft.com/office/powerpoint/2010/main" xmlns="" val="382936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91853-3A15-4C7A-85D2-014EEE33A82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B24C433C-54D0-4D67-A269-9DE186261F86}"/>
              </a:ext>
            </a:extLst>
          </p:cNvPr>
          <p:cNvSpPr>
            <a:spLocks noGrp="1"/>
          </p:cNvSpPr>
          <p:nvPr>
            <p:ph idx="1"/>
          </p:nvPr>
        </p:nvSpPr>
        <p:spPr/>
        <p:txBody>
          <a:bodyPr>
            <a:noAutofit/>
          </a:bodyPr>
          <a:lstStyle/>
          <a:p>
            <a:r>
              <a:rPr lang="en-US" sz="2400" dirty="0"/>
              <a:t>Extreme abuse (EA) survivors often listen to music for enjoyment, relaxation, and emotion regulation. </a:t>
            </a:r>
          </a:p>
        </p:txBody>
      </p:sp>
    </p:spTree>
    <p:extLst>
      <p:ext uri="{BB962C8B-B14F-4D97-AF65-F5344CB8AC3E}">
        <p14:creationId xmlns:p14="http://schemas.microsoft.com/office/powerpoint/2010/main" xmlns="" val="3907689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3762756"/>
          </a:xfrm>
        </p:spPr>
        <p:txBody>
          <a:bodyPr>
            <a:normAutofit fontScale="92500" lnSpcReduction="20000"/>
          </a:bodyPr>
          <a:lstStyle/>
          <a:p>
            <a:pPr marL="0" indent="0">
              <a:buNone/>
            </a:pPr>
            <a:r>
              <a:rPr lang="en-US" b="1" dirty="0"/>
              <a:t>Sounds</a:t>
            </a:r>
          </a:p>
          <a:p>
            <a:r>
              <a:rPr lang="en-US" b="1" dirty="0"/>
              <a:t>Rhythmic</a:t>
            </a:r>
          </a:p>
          <a:p>
            <a:pPr lvl="1"/>
            <a:r>
              <a:rPr lang="en-US" b="1" dirty="0"/>
              <a:t>Rhythm machine (Casio or similar variety)</a:t>
            </a:r>
          </a:p>
          <a:p>
            <a:pPr lvl="1"/>
            <a:r>
              <a:rPr lang="en-US" b="1" dirty="0"/>
              <a:t>Metronome (Try using 3 different metronomes simultaneously at slightly different speeds.)</a:t>
            </a:r>
          </a:p>
          <a:p>
            <a:r>
              <a:rPr lang="en-US" b="1" dirty="0"/>
              <a:t>Speech</a:t>
            </a:r>
          </a:p>
          <a:p>
            <a:r>
              <a:rPr lang="en-US" b="1" dirty="0"/>
              <a:t>“Deep, deeper” is a common triggering word. Use it repeatedly in a sentence. For example, “You seem worried that you are getting deeper and deeper in debt.”</a:t>
            </a:r>
          </a:p>
          <a:p>
            <a:r>
              <a:rPr lang="en-US" b="1" dirty="0"/>
              <a:t>Play a recording of children saying the Pledge of Allegiance.</a:t>
            </a:r>
          </a:p>
          <a:p>
            <a:r>
              <a:rPr lang="en-US" b="1" dirty="0"/>
              <a:t>Play the recorded poem </a:t>
            </a:r>
            <a:r>
              <a:rPr lang="en-US" b="1" i="1" dirty="0"/>
              <a:t>Thoughts on a Gray Day</a:t>
            </a:r>
            <a:r>
              <a:rPr lang="en-US" b="1" dirty="0"/>
              <a:t> from the Fleetwood Mac </a:t>
            </a:r>
            <a:r>
              <a:rPr lang="en-US" b="1" i="1" dirty="0"/>
              <a:t>Bare Trees </a:t>
            </a:r>
            <a:r>
              <a:rPr lang="en-US" b="1" dirty="0"/>
              <a:t>Album.</a:t>
            </a:r>
          </a:p>
          <a:p>
            <a:r>
              <a:rPr lang="en-US" b="1" dirty="0"/>
              <a:t>Speech in a foreign language</a:t>
            </a:r>
          </a:p>
          <a:p>
            <a:endParaRPr lang="en-US" dirty="0"/>
          </a:p>
        </p:txBody>
      </p:sp>
    </p:spTree>
    <p:extLst>
      <p:ext uri="{BB962C8B-B14F-4D97-AF65-F5344CB8AC3E}">
        <p14:creationId xmlns:p14="http://schemas.microsoft.com/office/powerpoint/2010/main" xmlns="" val="390049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3"/>
            <a:ext cx="7729728" cy="3627289"/>
          </a:xfrm>
        </p:spPr>
        <p:txBody>
          <a:bodyPr>
            <a:normAutofit/>
          </a:bodyPr>
          <a:lstStyle/>
          <a:p>
            <a:pPr marL="0" indent="0">
              <a:buNone/>
            </a:pPr>
            <a:r>
              <a:rPr lang="en-US" dirty="0"/>
              <a:t>Recorded music</a:t>
            </a:r>
          </a:p>
          <a:p>
            <a:r>
              <a:rPr lang="en-US" dirty="0"/>
              <a:t>Generally triggering music:</a:t>
            </a:r>
          </a:p>
          <a:p>
            <a:pPr lvl="1"/>
            <a:r>
              <a:rPr lang="en-US" sz="1800" i="1" dirty="0"/>
              <a:t>Frere </a:t>
            </a:r>
            <a:r>
              <a:rPr lang="en-US" sz="1800" i="1" dirty="0" err="1"/>
              <a:t>Jaques</a:t>
            </a:r>
            <a:r>
              <a:rPr lang="en-US" sz="1800" i="1" dirty="0"/>
              <a:t> </a:t>
            </a:r>
            <a:r>
              <a:rPr lang="en-US" sz="1800" dirty="0"/>
              <a:t>(preferably sung by children)</a:t>
            </a:r>
          </a:p>
          <a:p>
            <a:pPr lvl="1"/>
            <a:r>
              <a:rPr lang="en-US" sz="1800" dirty="0"/>
              <a:t>Handel: </a:t>
            </a:r>
            <a:r>
              <a:rPr lang="en-US" sz="1800" i="1" dirty="0"/>
              <a:t>Hallelujah Chorus </a:t>
            </a:r>
            <a:r>
              <a:rPr lang="en-US" sz="1800" dirty="0"/>
              <a:t>(part of </a:t>
            </a:r>
            <a:r>
              <a:rPr lang="en-US" sz="1800" i="1" dirty="0"/>
              <a:t>Foundling Hospital Anthem)</a:t>
            </a:r>
          </a:p>
          <a:p>
            <a:pPr lvl="1"/>
            <a:r>
              <a:rPr lang="en-US" sz="1800" dirty="0"/>
              <a:t>The Beatles: </a:t>
            </a:r>
            <a:r>
              <a:rPr lang="en-US" sz="1800" i="1" dirty="0"/>
              <a:t>Revolution 9</a:t>
            </a:r>
            <a:r>
              <a:rPr lang="en-US" sz="1800" dirty="0"/>
              <a:t>,  </a:t>
            </a:r>
            <a:r>
              <a:rPr lang="en-US" sz="1800" i="1" dirty="0"/>
              <a:t>Today is your Birthday</a:t>
            </a:r>
            <a:r>
              <a:rPr lang="en-US" sz="1800" dirty="0"/>
              <a:t>, </a:t>
            </a:r>
            <a:r>
              <a:rPr lang="en-US" sz="1800" i="1" dirty="0"/>
              <a:t>Back in the USSR</a:t>
            </a:r>
            <a:r>
              <a:rPr lang="en-US" sz="1800" dirty="0"/>
              <a:t>, </a:t>
            </a:r>
            <a:r>
              <a:rPr lang="en-US" sz="1800" i="1" dirty="0"/>
              <a:t>A Day in the Life, She’s Leaving Home, Your Mother Should Know</a:t>
            </a:r>
            <a:endParaRPr lang="en-US" sz="1800" dirty="0"/>
          </a:p>
          <a:p>
            <a:pPr lvl="1"/>
            <a:r>
              <a:rPr lang="en-US" sz="1800" dirty="0"/>
              <a:t>Mel McDaniel: </a:t>
            </a:r>
            <a:r>
              <a:rPr lang="en-US" sz="1800" i="1" dirty="0"/>
              <a:t>Baby’s Got her </a:t>
            </a:r>
            <a:r>
              <a:rPr lang="en-US" sz="1800" i="1" dirty="0" err="1"/>
              <a:t>Bluejeans</a:t>
            </a:r>
            <a:r>
              <a:rPr lang="en-US" sz="1800" i="1" dirty="0"/>
              <a:t> on</a:t>
            </a:r>
          </a:p>
          <a:p>
            <a:pPr lvl="1"/>
            <a:r>
              <a:rPr lang="en-US" sz="1800" i="1" dirty="0"/>
              <a:t>Rainbow Connection (From The Muppet Movie</a:t>
            </a:r>
            <a:r>
              <a:rPr lang="en-US" sz="1800" dirty="0"/>
              <a:t>/Soundtrack Version</a:t>
            </a:r>
            <a:r>
              <a:rPr lang="en-US" sz="1800" i="1" dirty="0"/>
              <a:t>)</a:t>
            </a:r>
          </a:p>
          <a:p>
            <a:pPr lvl="1"/>
            <a:r>
              <a:rPr lang="en-US" sz="1800" dirty="0"/>
              <a:t>Kenny Rogers: </a:t>
            </a:r>
            <a:r>
              <a:rPr lang="en-US" sz="1800" i="1" dirty="0"/>
              <a:t>Return to Pooh Corner</a:t>
            </a:r>
          </a:p>
          <a:p>
            <a:pPr lvl="1"/>
            <a:endParaRPr lang="en-US" dirty="0"/>
          </a:p>
        </p:txBody>
      </p:sp>
    </p:spTree>
    <p:extLst>
      <p:ext uri="{BB962C8B-B14F-4D97-AF65-F5344CB8AC3E}">
        <p14:creationId xmlns:p14="http://schemas.microsoft.com/office/powerpoint/2010/main" xmlns="" val="3133326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0" indent="0">
              <a:buNone/>
            </a:pPr>
            <a:r>
              <a:rPr lang="en-US" dirty="0"/>
              <a:t>Recorded music</a:t>
            </a:r>
          </a:p>
          <a:p>
            <a:r>
              <a:rPr lang="en-US" dirty="0"/>
              <a:t>Generally triggering music:</a:t>
            </a:r>
          </a:p>
          <a:p>
            <a:pPr lvl="1"/>
            <a:r>
              <a:rPr lang="en-US" sz="1800" dirty="0"/>
              <a:t>The Beach Boys: </a:t>
            </a:r>
            <a:r>
              <a:rPr lang="en-US" sz="1800" i="1" dirty="0"/>
              <a:t>In My Room </a:t>
            </a:r>
            <a:r>
              <a:rPr lang="en-US" sz="1800" dirty="0"/>
              <a:t>(followed by the German version)</a:t>
            </a:r>
          </a:p>
          <a:p>
            <a:pPr lvl="1"/>
            <a:r>
              <a:rPr lang="en-US" sz="1800" dirty="0"/>
              <a:t>Lady Gaga: </a:t>
            </a:r>
            <a:r>
              <a:rPr lang="en-US" sz="1800" i="1" dirty="0"/>
              <a:t>Telephone</a:t>
            </a:r>
          </a:p>
          <a:p>
            <a:pPr lvl="1"/>
            <a:r>
              <a:rPr lang="en-US" sz="1800" dirty="0"/>
              <a:t>Alice Cooper:  </a:t>
            </a:r>
            <a:r>
              <a:rPr lang="en-US" sz="1800" i="1" dirty="0"/>
              <a:t>Years Ago / Steven</a:t>
            </a:r>
          </a:p>
          <a:p>
            <a:pPr lvl="1"/>
            <a:r>
              <a:rPr lang="en-US" sz="1800" dirty="0"/>
              <a:t>John Denver: </a:t>
            </a:r>
            <a:r>
              <a:rPr lang="en-US" sz="1800" i="1" dirty="0"/>
              <a:t>Grandma’s Feather Bed</a:t>
            </a:r>
          </a:p>
          <a:p>
            <a:pPr lvl="1"/>
            <a:r>
              <a:rPr lang="en-US" sz="1800" dirty="0"/>
              <a:t>Emmylou Harris: </a:t>
            </a:r>
            <a:r>
              <a:rPr lang="en-US" sz="1800" i="1" dirty="0"/>
              <a:t>Where Will I Be</a:t>
            </a:r>
            <a:r>
              <a:rPr lang="en-US" sz="1800" dirty="0"/>
              <a:t>?, </a:t>
            </a:r>
            <a:r>
              <a:rPr lang="en-US" sz="1800" i="1" dirty="0"/>
              <a:t>Deeper Well</a:t>
            </a:r>
          </a:p>
          <a:p>
            <a:pPr lvl="1"/>
            <a:r>
              <a:rPr lang="en-US" sz="1800" dirty="0"/>
              <a:t>Judy Garland: </a:t>
            </a:r>
            <a:r>
              <a:rPr lang="en-US" sz="1800" i="1" dirty="0" err="1"/>
              <a:t>Munchkinland</a:t>
            </a:r>
            <a:r>
              <a:rPr lang="en-US" sz="1800" i="1" dirty="0"/>
              <a:t>,  We’re off to See the Wizard</a:t>
            </a:r>
          </a:p>
          <a:p>
            <a:pPr lvl="1"/>
            <a:r>
              <a:rPr lang="en-US" sz="1800" dirty="0"/>
              <a:t>Fleetwood Mac: </a:t>
            </a:r>
            <a:r>
              <a:rPr lang="en-US" sz="1800" i="1" dirty="0"/>
              <a:t>Crystal, Landslide</a:t>
            </a:r>
          </a:p>
          <a:p>
            <a:pPr lvl="1"/>
            <a:r>
              <a:rPr lang="en-US" sz="1800" dirty="0"/>
              <a:t>Joan Osborn:</a:t>
            </a:r>
            <a:r>
              <a:rPr lang="en-US" sz="1800" i="1" dirty="0"/>
              <a:t> Man in the Long Black Coat</a:t>
            </a:r>
          </a:p>
        </p:txBody>
      </p:sp>
    </p:spTree>
    <p:extLst>
      <p:ext uri="{BB962C8B-B14F-4D97-AF65-F5344CB8AC3E}">
        <p14:creationId xmlns:p14="http://schemas.microsoft.com/office/powerpoint/2010/main" xmlns="" val="274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0" indent="0">
              <a:buNone/>
            </a:pPr>
            <a:r>
              <a:rPr lang="en-US" dirty="0"/>
              <a:t>Recorded music:</a:t>
            </a:r>
          </a:p>
          <a:p>
            <a:r>
              <a:rPr lang="en-US" dirty="0"/>
              <a:t>Elton John: </a:t>
            </a:r>
            <a:r>
              <a:rPr lang="en-US" i="1" dirty="0"/>
              <a:t> Candle in the Wind, Goodbye Yellow-Brick Road</a:t>
            </a:r>
          </a:p>
          <a:p>
            <a:r>
              <a:rPr lang="en-US" dirty="0"/>
              <a:t>Art Garfunkel: </a:t>
            </a:r>
            <a:r>
              <a:rPr lang="en-US" i="1" dirty="0" err="1"/>
              <a:t>Woyawa</a:t>
            </a:r>
            <a:r>
              <a:rPr lang="en-US" i="1" dirty="0"/>
              <a:t>, Mary Was an Only Child</a:t>
            </a:r>
          </a:p>
          <a:p>
            <a:r>
              <a:rPr lang="en-US" dirty="0"/>
              <a:t>Wilson &amp; Phillips</a:t>
            </a:r>
            <a:r>
              <a:rPr lang="en-US" i="1" dirty="0"/>
              <a:t>: Where Are You?	</a:t>
            </a:r>
          </a:p>
          <a:p>
            <a:r>
              <a:rPr lang="en-US" dirty="0"/>
              <a:t>James Taylor: </a:t>
            </a:r>
            <a:r>
              <a:rPr lang="en-US" i="1" dirty="0"/>
              <a:t>You’ve Got a Friend</a:t>
            </a:r>
          </a:p>
          <a:p>
            <a:r>
              <a:rPr lang="en-US" dirty="0"/>
              <a:t>Eagles: </a:t>
            </a:r>
            <a:r>
              <a:rPr lang="en-US" i="1" dirty="0"/>
              <a:t>Hotel California</a:t>
            </a:r>
          </a:p>
          <a:p>
            <a:r>
              <a:rPr lang="en-US" dirty="0"/>
              <a:t>Crosby, Stills, &amp; Nash: </a:t>
            </a:r>
            <a:r>
              <a:rPr lang="en-US" i="1" dirty="0" err="1"/>
              <a:t>Guenneviere</a:t>
            </a:r>
            <a:endParaRPr lang="en-US" i="1" dirty="0"/>
          </a:p>
          <a:p>
            <a:endParaRPr lang="en-US" dirty="0"/>
          </a:p>
        </p:txBody>
      </p:sp>
    </p:spTree>
    <p:extLst>
      <p:ext uri="{BB962C8B-B14F-4D97-AF65-F5344CB8AC3E}">
        <p14:creationId xmlns:p14="http://schemas.microsoft.com/office/powerpoint/2010/main" xmlns="" val="2404570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0" indent="0">
              <a:buNone/>
            </a:pPr>
            <a:r>
              <a:rPr lang="en-US" dirty="0"/>
              <a:t>Recorded music:</a:t>
            </a:r>
          </a:p>
          <a:p>
            <a:r>
              <a:rPr lang="en-US" dirty="0"/>
              <a:t>Alan Parsons: Project: </a:t>
            </a:r>
            <a:r>
              <a:rPr lang="en-US" i="1" dirty="0"/>
              <a:t>Eye in the Sky</a:t>
            </a:r>
          </a:p>
          <a:p>
            <a:r>
              <a:rPr lang="en-US" dirty="0"/>
              <a:t>Smokey Robinson</a:t>
            </a:r>
            <a:r>
              <a:rPr lang="en-US" i="1" dirty="0"/>
              <a:t>: The Tears of a Clown, The Tracks of My Tears</a:t>
            </a:r>
          </a:p>
          <a:p>
            <a:endParaRPr lang="en-US" dirty="0"/>
          </a:p>
        </p:txBody>
      </p:sp>
    </p:spTree>
    <p:extLst>
      <p:ext uri="{BB962C8B-B14F-4D97-AF65-F5344CB8AC3E}">
        <p14:creationId xmlns:p14="http://schemas.microsoft.com/office/powerpoint/2010/main" xmlns="" val="478525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0" indent="0">
              <a:buNone/>
            </a:pPr>
            <a:r>
              <a:rPr lang="en-US" dirty="0"/>
              <a:t>Recorded music</a:t>
            </a:r>
          </a:p>
          <a:p>
            <a:r>
              <a:rPr lang="en-US" dirty="0"/>
              <a:t>Generally triggering music:</a:t>
            </a:r>
          </a:p>
          <a:p>
            <a:pPr lvl="1"/>
            <a:r>
              <a:rPr lang="en-US" sz="1800" dirty="0"/>
              <a:t>Richard Wagner: Tanha</a:t>
            </a:r>
            <a:r>
              <a:rPr lang="hu-HU" sz="1800" dirty="0"/>
              <a:t>ű</a:t>
            </a:r>
            <a:r>
              <a:rPr lang="en-US" sz="1800" dirty="0"/>
              <a:t>ser,  </a:t>
            </a:r>
            <a:r>
              <a:rPr lang="en-US" sz="1800" i="1" dirty="0"/>
              <a:t>Die Walk</a:t>
            </a:r>
            <a:r>
              <a:rPr lang="hu-HU" sz="1800" i="1" dirty="0"/>
              <a:t>ű</a:t>
            </a:r>
            <a:r>
              <a:rPr lang="en-US" sz="1800" i="1" dirty="0"/>
              <a:t>re </a:t>
            </a:r>
            <a:r>
              <a:rPr lang="en-US" sz="1800" dirty="0"/>
              <a:t>(</a:t>
            </a:r>
            <a:r>
              <a:rPr lang="en-US" sz="1800" i="1" dirty="0"/>
              <a:t>Ride of the Valkyries</a:t>
            </a:r>
            <a:r>
              <a:rPr lang="en-US" sz="1800" dirty="0"/>
              <a:t>)</a:t>
            </a:r>
          </a:p>
          <a:p>
            <a:pPr lvl="1"/>
            <a:r>
              <a:rPr lang="en-US" sz="1800" dirty="0"/>
              <a:t>Johannes Brahms: </a:t>
            </a:r>
            <a:r>
              <a:rPr lang="en-US" sz="1800" i="1" dirty="0"/>
              <a:t>Variations on a Theme by Haydn</a:t>
            </a:r>
          </a:p>
          <a:p>
            <a:pPr lvl="1"/>
            <a:r>
              <a:rPr lang="en-US" sz="1800" dirty="0"/>
              <a:t>Renaissance Music: e.g., </a:t>
            </a:r>
            <a:r>
              <a:rPr lang="en-US" sz="1800" i="1" dirty="0"/>
              <a:t>Saltarello</a:t>
            </a:r>
          </a:p>
          <a:p>
            <a:pPr lvl="1"/>
            <a:r>
              <a:rPr lang="en-US" sz="1800" dirty="0"/>
              <a:t>C.P.E. Bach: </a:t>
            </a:r>
            <a:r>
              <a:rPr lang="en-US" sz="1800" i="1" dirty="0"/>
              <a:t>Keyboard Sonata in B minor</a:t>
            </a:r>
          </a:p>
          <a:p>
            <a:pPr lvl="1"/>
            <a:r>
              <a:rPr lang="en-US" sz="1800" dirty="0"/>
              <a:t>Chanting:</a:t>
            </a:r>
          </a:p>
          <a:p>
            <a:pPr lvl="2"/>
            <a:r>
              <a:rPr lang="en-US" sz="1800" dirty="0"/>
              <a:t>Gregorian chant</a:t>
            </a:r>
          </a:p>
          <a:p>
            <a:pPr lvl="2"/>
            <a:r>
              <a:rPr lang="en-US" sz="1800" dirty="0"/>
              <a:t>Tibetan monks</a:t>
            </a:r>
          </a:p>
          <a:p>
            <a:pPr lvl="2"/>
            <a:r>
              <a:rPr lang="en-US" sz="1800" dirty="0"/>
              <a:t>Enigma: </a:t>
            </a:r>
            <a:r>
              <a:rPr lang="en-US" sz="1800" i="1" dirty="0" err="1"/>
              <a:t>Mea</a:t>
            </a:r>
            <a:r>
              <a:rPr lang="en-US" sz="1800" i="1" dirty="0"/>
              <a:t> Culpa, </a:t>
            </a:r>
            <a:r>
              <a:rPr lang="en-US" sz="1800" i="1" dirty="0" err="1"/>
              <a:t>Sadeness</a:t>
            </a:r>
            <a:endParaRPr lang="en-US" sz="1800" i="1" dirty="0"/>
          </a:p>
          <a:p>
            <a:pPr lvl="1"/>
            <a:endParaRPr lang="en-US" dirty="0"/>
          </a:p>
          <a:p>
            <a:pPr lvl="1"/>
            <a:endParaRPr lang="en-US" i="1" dirty="0"/>
          </a:p>
        </p:txBody>
      </p:sp>
    </p:spTree>
    <p:extLst>
      <p:ext uri="{BB962C8B-B14F-4D97-AF65-F5344CB8AC3E}">
        <p14:creationId xmlns:p14="http://schemas.microsoft.com/office/powerpoint/2010/main" xmlns="" val="1670877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0" indent="0">
              <a:buNone/>
            </a:pPr>
            <a:r>
              <a:rPr lang="en-US" dirty="0"/>
              <a:t>Recorded music</a:t>
            </a:r>
          </a:p>
          <a:p>
            <a:r>
              <a:rPr lang="en-US" dirty="0"/>
              <a:t>Generally triggering music:</a:t>
            </a:r>
          </a:p>
          <a:p>
            <a:pPr lvl="1"/>
            <a:r>
              <a:rPr lang="en-US" sz="1800" dirty="0"/>
              <a:t>J. S. Bach:  </a:t>
            </a:r>
            <a:r>
              <a:rPr lang="it-IT" sz="1800" i="1" dirty="0"/>
              <a:t>Toccata and Fugue in D minor, Mass in B minor</a:t>
            </a:r>
            <a:endParaRPr lang="en-US" sz="1800" i="1" dirty="0"/>
          </a:p>
          <a:p>
            <a:pPr lvl="1"/>
            <a:r>
              <a:rPr lang="en-US" sz="1800" dirty="0"/>
              <a:t>Tomaso Albinoni:  </a:t>
            </a:r>
            <a:r>
              <a:rPr lang="en-US" sz="1800" i="1" dirty="0"/>
              <a:t>Adagio in B minor</a:t>
            </a:r>
          </a:p>
          <a:p>
            <a:pPr lvl="1"/>
            <a:r>
              <a:rPr lang="en-US" sz="1800" dirty="0"/>
              <a:t>Carl Orff: </a:t>
            </a:r>
            <a:r>
              <a:rPr lang="en-US" sz="1800" i="1" dirty="0"/>
              <a:t>Carmina </a:t>
            </a:r>
            <a:r>
              <a:rPr lang="en-US" sz="1800" i="1" dirty="0" err="1"/>
              <a:t>Burana</a:t>
            </a:r>
            <a:r>
              <a:rPr lang="en-US" sz="1800" i="1" dirty="0"/>
              <a:t> </a:t>
            </a:r>
            <a:r>
              <a:rPr lang="en-US" sz="1800" dirty="0"/>
              <a:t>(</a:t>
            </a:r>
            <a:r>
              <a:rPr lang="en-US" sz="1800" i="1" dirty="0"/>
              <a:t>Fortuna, Imperatrix Mundi</a:t>
            </a:r>
            <a:r>
              <a:rPr lang="en-US" sz="1800" dirty="0"/>
              <a:t>)</a:t>
            </a:r>
          </a:p>
          <a:p>
            <a:pPr lvl="1"/>
            <a:r>
              <a:rPr lang="en-US" sz="1800" dirty="0"/>
              <a:t>National anthems (US, Germany,  Israel,  Russia, or related to survivor’s ancestry)</a:t>
            </a:r>
          </a:p>
          <a:p>
            <a:pPr lvl="1"/>
            <a:r>
              <a:rPr lang="en-US" sz="1800" dirty="0"/>
              <a:t>Playing two recordings simultaneously</a:t>
            </a:r>
          </a:p>
          <a:p>
            <a:pPr lvl="1"/>
            <a:r>
              <a:rPr lang="en-US" sz="1800" dirty="0"/>
              <a:t>Songs that repeatedly use a person’s name: (e.g., </a:t>
            </a:r>
            <a:r>
              <a:rPr lang="en-US" sz="1800" i="1" dirty="0"/>
              <a:t>Sad Lisa </a:t>
            </a:r>
            <a:r>
              <a:rPr lang="en-US" sz="1800" dirty="0"/>
              <a:t>by Cat Stevens; </a:t>
            </a:r>
            <a:r>
              <a:rPr lang="en-US" sz="1800" i="1" dirty="0"/>
              <a:t>Steven</a:t>
            </a:r>
            <a:r>
              <a:rPr lang="en-US" sz="1800" dirty="0"/>
              <a:t> by Alice Cooper, </a:t>
            </a:r>
            <a:r>
              <a:rPr lang="en-US" sz="1800" i="1" dirty="0"/>
              <a:t>Candy-O</a:t>
            </a:r>
            <a:r>
              <a:rPr lang="en-US" sz="1800" dirty="0"/>
              <a:t> by the Cars, </a:t>
            </a:r>
            <a:r>
              <a:rPr lang="en-US" sz="1800" i="1" dirty="0"/>
              <a:t>Kathleen</a:t>
            </a:r>
            <a:r>
              <a:rPr lang="en-US" sz="1800" dirty="0"/>
              <a:t> by Randy Newman)</a:t>
            </a:r>
          </a:p>
          <a:p>
            <a:pPr marL="228600" lvl="1" indent="0">
              <a:buNone/>
            </a:pPr>
            <a:endParaRPr lang="en-US" dirty="0"/>
          </a:p>
          <a:p>
            <a:pPr lvl="1"/>
            <a:endParaRPr lang="en-US" dirty="0"/>
          </a:p>
          <a:p>
            <a:pPr lvl="1"/>
            <a:endParaRPr lang="en-US" i="1" dirty="0"/>
          </a:p>
        </p:txBody>
      </p:sp>
    </p:spTree>
    <p:extLst>
      <p:ext uri="{BB962C8B-B14F-4D97-AF65-F5344CB8AC3E}">
        <p14:creationId xmlns:p14="http://schemas.microsoft.com/office/powerpoint/2010/main" xmlns="" val="3370185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33D7-CB94-4562-95DB-6C747BB4B938}"/>
              </a:ext>
            </a:extLst>
          </p:cNvPr>
          <p:cNvSpPr>
            <a:spLocks noGrp="1"/>
          </p:cNvSpPr>
          <p:nvPr>
            <p:ph type="title"/>
          </p:nvPr>
        </p:nvSpPr>
        <p:spPr/>
        <p:txBody>
          <a:bodyPr/>
          <a:lstStyle/>
          <a:p>
            <a:r>
              <a:rPr lang="en-US" dirty="0"/>
              <a:t>Exploring auditory triggers generally</a:t>
            </a:r>
          </a:p>
        </p:txBody>
      </p:sp>
      <p:sp>
        <p:nvSpPr>
          <p:cNvPr id="3" name="Content Placeholder 2">
            <a:extLst>
              <a:ext uri="{FF2B5EF4-FFF2-40B4-BE49-F238E27FC236}">
                <a16:creationId xmlns:a16="http://schemas.microsoft.com/office/drawing/2014/main" xmlns="" id="{989D7861-7208-4418-A6FF-DEE73825DAD6}"/>
              </a:ext>
            </a:extLst>
          </p:cNvPr>
          <p:cNvSpPr>
            <a:spLocks noGrp="1"/>
          </p:cNvSpPr>
          <p:nvPr>
            <p:ph idx="1"/>
          </p:nvPr>
        </p:nvSpPr>
        <p:spPr>
          <a:xfrm>
            <a:off x="2231136" y="2638044"/>
            <a:ext cx="7729728" cy="4124000"/>
          </a:xfrm>
        </p:spPr>
        <p:txBody>
          <a:bodyPr>
            <a:normAutofit/>
          </a:bodyPr>
          <a:lstStyle/>
          <a:p>
            <a:pPr marL="228600" lvl="1" indent="0">
              <a:buNone/>
            </a:pPr>
            <a:r>
              <a:rPr lang="en-US" b="1" dirty="0"/>
              <a:t>Recordings of miscellaneous sounds of</a:t>
            </a:r>
          </a:p>
          <a:p>
            <a:pPr marL="457200" lvl="2" indent="0">
              <a:buNone/>
            </a:pPr>
            <a:r>
              <a:rPr lang="en-US" b="1" dirty="0"/>
              <a:t>Whales, dolphins</a:t>
            </a:r>
          </a:p>
          <a:p>
            <a:pPr marL="457200" lvl="2" indent="0">
              <a:buNone/>
            </a:pPr>
            <a:r>
              <a:rPr lang="en-US" b="1" dirty="0"/>
              <a:t>Passenger trains</a:t>
            </a:r>
          </a:p>
          <a:p>
            <a:pPr marL="457200" lvl="2" indent="0">
              <a:buNone/>
            </a:pPr>
            <a:r>
              <a:rPr lang="en-US" b="1" dirty="0"/>
              <a:t>Cats crying</a:t>
            </a:r>
          </a:p>
          <a:p>
            <a:pPr marL="457200" lvl="2" indent="0">
              <a:buNone/>
            </a:pPr>
            <a:r>
              <a:rPr lang="en-US" b="1" dirty="0"/>
              <a:t>Babies crying</a:t>
            </a:r>
          </a:p>
          <a:p>
            <a:pPr marL="457200" lvl="2" indent="0">
              <a:buNone/>
            </a:pPr>
            <a:r>
              <a:rPr lang="en-US" b="1" dirty="0"/>
              <a:t>Sounds of combat (cannons and small arms firing)</a:t>
            </a:r>
          </a:p>
          <a:p>
            <a:pPr marL="457200" lvl="2" indent="0">
              <a:buNone/>
            </a:pPr>
            <a:r>
              <a:rPr lang="en-US" b="1" dirty="0"/>
              <a:t>Police siren</a:t>
            </a:r>
          </a:p>
          <a:p>
            <a:pPr marL="457200" lvl="2" indent="0">
              <a:buNone/>
            </a:pPr>
            <a:r>
              <a:rPr lang="en-US" b="1" dirty="0"/>
              <a:t>Walking on a floor, climbing stairs, creaky door opening</a:t>
            </a:r>
          </a:p>
          <a:p>
            <a:pPr marL="228600" lvl="1" indent="0">
              <a:buNone/>
            </a:pPr>
            <a:endParaRPr lang="en-US" dirty="0"/>
          </a:p>
          <a:p>
            <a:pPr marL="228600" lvl="1" indent="0">
              <a:buNone/>
            </a:pPr>
            <a:endParaRPr lang="en-US" dirty="0"/>
          </a:p>
          <a:p>
            <a:pPr lvl="1"/>
            <a:endParaRPr lang="en-US" dirty="0"/>
          </a:p>
          <a:p>
            <a:pPr lvl="1"/>
            <a:endParaRPr lang="en-US" i="1" dirty="0"/>
          </a:p>
        </p:txBody>
      </p:sp>
    </p:spTree>
    <p:extLst>
      <p:ext uri="{BB962C8B-B14F-4D97-AF65-F5344CB8AC3E}">
        <p14:creationId xmlns:p14="http://schemas.microsoft.com/office/powerpoint/2010/main" xmlns="" val="302043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91853-3A15-4C7A-85D2-014EEE33A82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B24C433C-54D0-4D67-A269-9DE186261F86}"/>
              </a:ext>
            </a:extLst>
          </p:cNvPr>
          <p:cNvSpPr>
            <a:spLocks noGrp="1"/>
          </p:cNvSpPr>
          <p:nvPr>
            <p:ph idx="1"/>
          </p:nvPr>
        </p:nvSpPr>
        <p:spPr/>
        <p:txBody>
          <a:bodyPr>
            <a:noAutofit/>
          </a:bodyPr>
          <a:lstStyle/>
          <a:p>
            <a:r>
              <a:rPr lang="en-US" sz="2400" dirty="0"/>
              <a:t>Some music and other auditory stimuli also have the capacity to trigger a variety of responses including </a:t>
            </a:r>
          </a:p>
          <a:p>
            <a:pPr lvl="1"/>
            <a:r>
              <a:rPr lang="en-US" sz="2200" dirty="0"/>
              <a:t>states of adaptive containment</a:t>
            </a:r>
          </a:p>
          <a:p>
            <a:pPr lvl="1"/>
            <a:r>
              <a:rPr lang="en-US" sz="2200" dirty="0"/>
              <a:t>being shut down</a:t>
            </a:r>
          </a:p>
          <a:p>
            <a:pPr lvl="1"/>
            <a:r>
              <a:rPr lang="en-US" sz="2200" dirty="0"/>
              <a:t>identity switching</a:t>
            </a:r>
          </a:p>
          <a:p>
            <a:pPr lvl="1"/>
            <a:r>
              <a:rPr lang="en-US" sz="2200" dirty="0" err="1"/>
              <a:t>abreactive</a:t>
            </a:r>
            <a:r>
              <a:rPr lang="en-US" sz="2200" dirty="0"/>
              <a:t> responses</a:t>
            </a:r>
          </a:p>
          <a:p>
            <a:pPr lvl="1"/>
            <a:r>
              <a:rPr lang="en-US" sz="2200" dirty="0"/>
              <a:t>trance</a:t>
            </a:r>
          </a:p>
          <a:p>
            <a:pPr lvl="1"/>
            <a:r>
              <a:rPr lang="en-US" sz="2200" dirty="0"/>
              <a:t>automatisms </a:t>
            </a:r>
          </a:p>
          <a:p>
            <a:pPr lvl="1"/>
            <a:r>
              <a:rPr lang="en-US" sz="2200" dirty="0"/>
              <a:t>flashbacks</a:t>
            </a:r>
          </a:p>
        </p:txBody>
      </p:sp>
    </p:spTree>
    <p:extLst>
      <p:ext uri="{BB962C8B-B14F-4D97-AF65-F5344CB8AC3E}">
        <p14:creationId xmlns:p14="http://schemas.microsoft.com/office/powerpoint/2010/main" xmlns="" val="2918428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91853-3A15-4C7A-85D2-014EEE33A82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B24C433C-54D0-4D67-A269-9DE186261F86}"/>
              </a:ext>
            </a:extLst>
          </p:cNvPr>
          <p:cNvSpPr>
            <a:spLocks noGrp="1"/>
          </p:cNvSpPr>
          <p:nvPr>
            <p:ph idx="1"/>
          </p:nvPr>
        </p:nvSpPr>
        <p:spPr/>
        <p:txBody>
          <a:bodyPr>
            <a:noAutofit/>
          </a:bodyPr>
          <a:lstStyle/>
          <a:p>
            <a:r>
              <a:rPr lang="en-US" sz="2400" dirty="0"/>
              <a:t>Although clinicians who work with survivors often hear about, or observe these phenomena, there is little discussion of them in the clinical literature. This presentation will discuss some of the uses for music and other sounds in therapy with survivors in the context of the ISSTD’s three stage treatment model for dissociative identity disorder.</a:t>
            </a:r>
          </a:p>
        </p:txBody>
      </p:sp>
    </p:spTree>
    <p:extLst>
      <p:ext uri="{BB962C8B-B14F-4D97-AF65-F5344CB8AC3E}">
        <p14:creationId xmlns:p14="http://schemas.microsoft.com/office/powerpoint/2010/main" xmlns="" val="304405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31DDC9-8BE4-46B6-B357-C1A7E5190966}"/>
              </a:ext>
            </a:extLst>
          </p:cNvPr>
          <p:cNvSpPr>
            <a:spLocks noGrp="1"/>
          </p:cNvSpPr>
          <p:nvPr>
            <p:ph type="title"/>
          </p:nvPr>
        </p:nvSpPr>
        <p:spPr/>
        <p:txBody>
          <a:bodyPr/>
          <a:lstStyle/>
          <a:p>
            <a:r>
              <a:rPr lang="en-US" dirty="0" err="1"/>
              <a:t>ISSTd</a:t>
            </a:r>
            <a:r>
              <a:rPr lang="en-US" dirty="0"/>
              <a:t> Treatment Guidelines (2011)</a:t>
            </a:r>
          </a:p>
        </p:txBody>
      </p:sp>
      <p:sp>
        <p:nvSpPr>
          <p:cNvPr id="3" name="Content Placeholder 2">
            <a:extLst>
              <a:ext uri="{FF2B5EF4-FFF2-40B4-BE49-F238E27FC236}">
                <a16:creationId xmlns:a16="http://schemas.microsoft.com/office/drawing/2014/main" xmlns="" id="{B111CD24-D773-4A05-8ED0-202804879633}"/>
              </a:ext>
            </a:extLst>
          </p:cNvPr>
          <p:cNvSpPr>
            <a:spLocks noGrp="1"/>
          </p:cNvSpPr>
          <p:nvPr>
            <p:ph idx="1"/>
          </p:nvPr>
        </p:nvSpPr>
        <p:spPr/>
        <p:txBody>
          <a:bodyPr>
            <a:normAutofit/>
          </a:bodyPr>
          <a:lstStyle/>
          <a:p>
            <a:pPr marL="0" indent="0">
              <a:buNone/>
            </a:pPr>
            <a:r>
              <a:rPr lang="en-US" dirty="0"/>
              <a:t>The three phase treatment model:</a:t>
            </a:r>
          </a:p>
          <a:p>
            <a:pPr marL="228600" lvl="1" indent="0">
              <a:buNone/>
            </a:pPr>
            <a:r>
              <a:rPr lang="en-US" sz="1800" dirty="0"/>
              <a:t>1. Establishing safety, stabilization, and symptom reduction;</a:t>
            </a:r>
          </a:p>
          <a:p>
            <a:pPr marL="228600" lvl="1" indent="0">
              <a:buNone/>
            </a:pPr>
            <a:r>
              <a:rPr lang="en-US" sz="1800" dirty="0"/>
              <a:t>2. Confronting, working through, and integrating traumatic memories; and</a:t>
            </a:r>
          </a:p>
          <a:p>
            <a:pPr marL="228600" lvl="1" indent="0">
              <a:buNone/>
            </a:pPr>
            <a:r>
              <a:rPr lang="en-US" sz="1800" dirty="0"/>
              <a:t>3. Identity integration and rehabilitation.</a:t>
            </a:r>
          </a:p>
          <a:p>
            <a:pPr marL="228600" lvl="1" indent="0">
              <a:buNone/>
            </a:pPr>
            <a:r>
              <a:rPr lang="en-US" sz="1800" dirty="0"/>
              <a:t>(ISSTD, 2011, p. 135)</a:t>
            </a:r>
          </a:p>
        </p:txBody>
      </p:sp>
    </p:spTree>
    <p:extLst>
      <p:ext uri="{BB962C8B-B14F-4D97-AF65-F5344CB8AC3E}">
        <p14:creationId xmlns:p14="http://schemas.microsoft.com/office/powerpoint/2010/main" xmlns="" val="204350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31DDC9-8BE4-46B6-B357-C1A7E5190966}"/>
              </a:ext>
            </a:extLst>
          </p:cNvPr>
          <p:cNvSpPr>
            <a:spLocks noGrp="1"/>
          </p:cNvSpPr>
          <p:nvPr>
            <p:ph type="title"/>
          </p:nvPr>
        </p:nvSpPr>
        <p:spPr/>
        <p:txBody>
          <a:bodyPr/>
          <a:lstStyle/>
          <a:p>
            <a:r>
              <a:rPr lang="en-US" dirty="0" err="1"/>
              <a:t>ISSTd</a:t>
            </a:r>
            <a:r>
              <a:rPr lang="en-US" dirty="0"/>
              <a:t> Treatment Guidelines (2011)</a:t>
            </a:r>
          </a:p>
        </p:txBody>
      </p:sp>
      <p:sp>
        <p:nvSpPr>
          <p:cNvPr id="3" name="Content Placeholder 2">
            <a:extLst>
              <a:ext uri="{FF2B5EF4-FFF2-40B4-BE49-F238E27FC236}">
                <a16:creationId xmlns:a16="http://schemas.microsoft.com/office/drawing/2014/main" xmlns="" id="{B111CD24-D773-4A05-8ED0-202804879633}"/>
              </a:ext>
            </a:extLst>
          </p:cNvPr>
          <p:cNvSpPr>
            <a:spLocks noGrp="1"/>
          </p:cNvSpPr>
          <p:nvPr>
            <p:ph idx="1"/>
          </p:nvPr>
        </p:nvSpPr>
        <p:spPr/>
        <p:txBody>
          <a:bodyPr>
            <a:noAutofit/>
          </a:bodyPr>
          <a:lstStyle/>
          <a:p>
            <a:pPr marL="0" indent="0">
              <a:buNone/>
            </a:pPr>
            <a:r>
              <a:rPr lang="en-US" sz="2400" dirty="0"/>
              <a:t>Some hospital systems require that all patients develop “personal safety plans” that enumerate factors that tend to ameliorate or reduce the their ability to maintain their safety. For DID patients, these may include listing idiosyncratic posttraumatic triggers as well as measures that provide soothing and comfort. </a:t>
            </a:r>
          </a:p>
        </p:txBody>
      </p:sp>
    </p:spTree>
    <p:extLst>
      <p:ext uri="{BB962C8B-B14F-4D97-AF65-F5344CB8AC3E}">
        <p14:creationId xmlns:p14="http://schemas.microsoft.com/office/powerpoint/2010/main" xmlns="" val="170720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31DDC9-8BE4-46B6-B357-C1A7E5190966}"/>
              </a:ext>
            </a:extLst>
          </p:cNvPr>
          <p:cNvSpPr>
            <a:spLocks noGrp="1"/>
          </p:cNvSpPr>
          <p:nvPr>
            <p:ph type="title"/>
          </p:nvPr>
        </p:nvSpPr>
        <p:spPr/>
        <p:txBody>
          <a:bodyPr/>
          <a:lstStyle/>
          <a:p>
            <a:r>
              <a:rPr lang="en-US" dirty="0" err="1"/>
              <a:t>ISSTd</a:t>
            </a:r>
            <a:r>
              <a:rPr lang="en-US" dirty="0"/>
              <a:t> Treatment Guidelines (2011)</a:t>
            </a:r>
          </a:p>
        </p:txBody>
      </p:sp>
      <p:sp>
        <p:nvSpPr>
          <p:cNvPr id="3" name="Content Placeholder 2">
            <a:extLst>
              <a:ext uri="{FF2B5EF4-FFF2-40B4-BE49-F238E27FC236}">
                <a16:creationId xmlns:a16="http://schemas.microsoft.com/office/drawing/2014/main" xmlns="" id="{B111CD24-D773-4A05-8ED0-202804879633}"/>
              </a:ext>
            </a:extLst>
          </p:cNvPr>
          <p:cNvSpPr>
            <a:spLocks noGrp="1"/>
          </p:cNvSpPr>
          <p:nvPr>
            <p:ph idx="1"/>
          </p:nvPr>
        </p:nvSpPr>
        <p:spPr/>
        <p:txBody>
          <a:bodyPr>
            <a:noAutofit/>
          </a:bodyPr>
          <a:lstStyle/>
          <a:p>
            <a:pPr marL="0" indent="0">
              <a:buNone/>
            </a:pPr>
            <a:r>
              <a:rPr lang="en-US" sz="2400" dirty="0"/>
              <a:t>Specific interventions for DID patients might include accessing helper alternate identities, using imagery to find an inner “safe place” for overwhelmed or self-destructive alternate identities, and using imagery to “dial down” or otherwise attenuate strong affects. (ISSTD, 2011, p. </a:t>
            </a:r>
          </a:p>
        </p:txBody>
      </p:sp>
    </p:spTree>
    <p:extLst>
      <p:ext uri="{BB962C8B-B14F-4D97-AF65-F5344CB8AC3E}">
        <p14:creationId xmlns:p14="http://schemas.microsoft.com/office/powerpoint/2010/main" xmlns="" val="267096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83B74-035B-4FDB-B28C-76C555AC9D6A}"/>
              </a:ext>
            </a:extLst>
          </p:cNvPr>
          <p:cNvSpPr>
            <a:spLocks noGrp="1"/>
          </p:cNvSpPr>
          <p:nvPr>
            <p:ph type="title"/>
          </p:nvPr>
        </p:nvSpPr>
        <p:spPr/>
        <p:txBody>
          <a:bodyPr/>
          <a:lstStyle/>
          <a:p>
            <a:r>
              <a:rPr lang="en-US" dirty="0"/>
              <a:t>Safety issues and symptom management</a:t>
            </a:r>
          </a:p>
        </p:txBody>
      </p:sp>
      <p:sp>
        <p:nvSpPr>
          <p:cNvPr id="3" name="Content Placeholder 2">
            <a:extLst>
              <a:ext uri="{FF2B5EF4-FFF2-40B4-BE49-F238E27FC236}">
                <a16:creationId xmlns:a16="http://schemas.microsoft.com/office/drawing/2014/main" xmlns="" id="{4D6CB4BC-515E-46DD-818E-70C3856A798A}"/>
              </a:ext>
            </a:extLst>
          </p:cNvPr>
          <p:cNvSpPr>
            <a:spLocks noGrp="1"/>
          </p:cNvSpPr>
          <p:nvPr>
            <p:ph idx="1"/>
          </p:nvPr>
        </p:nvSpPr>
        <p:spPr/>
        <p:txBody>
          <a:bodyPr>
            <a:normAutofit/>
          </a:bodyPr>
          <a:lstStyle/>
          <a:p>
            <a:pPr marL="0" indent="0">
              <a:buNone/>
            </a:pPr>
            <a:r>
              <a:rPr lang="en-US" dirty="0"/>
              <a:t>Safety issues and symptom management should be addressed in a comprehensive and direct manner. Other treatment issues may need to be put on hold until safety is established. Interventions should include </a:t>
            </a:r>
          </a:p>
          <a:p>
            <a:pPr marL="0" indent="0">
              <a:buNone/>
            </a:pPr>
            <a:r>
              <a:rPr lang="en-US" dirty="0">
                <a:solidFill>
                  <a:schemeClr val="tx1"/>
                </a:solidFill>
              </a:rPr>
              <a:t>(a) education about the necessity for safety for the treatment to succeed; </a:t>
            </a:r>
          </a:p>
          <a:p>
            <a:pPr marL="0" indent="0">
              <a:buNone/>
            </a:pPr>
            <a:r>
              <a:rPr lang="en-US" dirty="0">
                <a:solidFill>
                  <a:schemeClr val="tx1"/>
                </a:solidFill>
              </a:rPr>
              <a:t>(b) an </a:t>
            </a:r>
            <a:r>
              <a:rPr lang="en-US" dirty="0"/>
              <a:t>assessment of the function(s) of unsafe and</a:t>
            </a:r>
            <a:r>
              <a:rPr lang="en-US" i="1" dirty="0"/>
              <a:t>/</a:t>
            </a:r>
            <a:r>
              <a:rPr lang="en-US" dirty="0"/>
              <a:t>or risky behaviors and urges; </a:t>
            </a:r>
          </a:p>
          <a:p>
            <a:pPr marL="0" indent="0">
              <a:buNone/>
            </a:pPr>
            <a:r>
              <a:rPr lang="en-US" dirty="0"/>
              <a:t>(c) development of positive and constructive behavioral repertoires to remain safe; </a:t>
            </a:r>
          </a:p>
          <a:p>
            <a:pPr marL="0" indent="0">
              <a:buNone/>
            </a:pPr>
            <a:endParaRPr lang="en-US" dirty="0"/>
          </a:p>
        </p:txBody>
      </p:sp>
    </p:spTree>
    <p:extLst>
      <p:ext uri="{BB962C8B-B14F-4D97-AF65-F5344CB8AC3E}">
        <p14:creationId xmlns:p14="http://schemas.microsoft.com/office/powerpoint/2010/main" xmlns="" val="119923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83B74-035B-4FDB-B28C-76C555AC9D6A}"/>
              </a:ext>
            </a:extLst>
          </p:cNvPr>
          <p:cNvSpPr>
            <a:spLocks noGrp="1"/>
          </p:cNvSpPr>
          <p:nvPr>
            <p:ph type="title"/>
          </p:nvPr>
        </p:nvSpPr>
        <p:spPr/>
        <p:txBody>
          <a:bodyPr/>
          <a:lstStyle/>
          <a:p>
            <a:r>
              <a:rPr lang="en-US" dirty="0"/>
              <a:t>Safety issues and symptom management (continued)</a:t>
            </a:r>
          </a:p>
        </p:txBody>
      </p:sp>
      <p:sp>
        <p:nvSpPr>
          <p:cNvPr id="3" name="Content Placeholder 2">
            <a:extLst>
              <a:ext uri="{FF2B5EF4-FFF2-40B4-BE49-F238E27FC236}">
                <a16:creationId xmlns:a16="http://schemas.microsoft.com/office/drawing/2014/main" xmlns="" id="{4D6CB4BC-515E-46DD-818E-70C3856A798A}"/>
              </a:ext>
            </a:extLst>
          </p:cNvPr>
          <p:cNvSpPr>
            <a:spLocks noGrp="1"/>
          </p:cNvSpPr>
          <p:nvPr>
            <p:ph idx="1"/>
          </p:nvPr>
        </p:nvSpPr>
        <p:spPr/>
        <p:txBody>
          <a:bodyPr>
            <a:noAutofit/>
          </a:bodyPr>
          <a:lstStyle/>
          <a:p>
            <a:pPr marL="0" indent="0">
              <a:buNone/>
            </a:pPr>
            <a:r>
              <a:rPr lang="en-US" dirty="0"/>
              <a:t>(d) identification of alternate identities who act unsafely and</a:t>
            </a:r>
            <a:r>
              <a:rPr lang="en-US" i="1" dirty="0"/>
              <a:t>/</a:t>
            </a:r>
            <a:r>
              <a:rPr lang="en-US" dirty="0"/>
              <a:t>or control unsafe behaviors; </a:t>
            </a:r>
          </a:p>
          <a:p>
            <a:pPr marL="0" indent="0">
              <a:buNone/>
            </a:pPr>
            <a:r>
              <a:rPr lang="en-US" dirty="0"/>
              <a:t>(e) development of agreements between alternate identities to help the patient</a:t>
            </a:r>
          </a:p>
          <a:p>
            <a:pPr marL="0" indent="0">
              <a:buNone/>
            </a:pPr>
            <a:r>
              <a:rPr lang="en-US" dirty="0"/>
              <a:t>maintain safety; </a:t>
            </a:r>
          </a:p>
          <a:p>
            <a:pPr marL="0" indent="0">
              <a:buNone/>
            </a:pPr>
            <a:r>
              <a:rPr lang="en-US" dirty="0"/>
              <a:t>(f) use of symptom management strategies such as grounding techniques, crisis planning, self-hypnosis, and</a:t>
            </a:r>
            <a:r>
              <a:rPr lang="en-US" i="1" dirty="0"/>
              <a:t>/</a:t>
            </a:r>
            <a:r>
              <a:rPr lang="en-US" dirty="0"/>
              <a:t>or medications to provide alternatives to unsafe behaviors; </a:t>
            </a:r>
          </a:p>
          <a:p>
            <a:pPr marL="0" indent="0">
              <a:buNone/>
            </a:pPr>
            <a:r>
              <a:rPr lang="en-US" dirty="0"/>
              <a:t>(g) management of addictions and</a:t>
            </a:r>
            <a:r>
              <a:rPr lang="en-US" i="1" dirty="0"/>
              <a:t>/</a:t>
            </a:r>
            <a:r>
              <a:rPr lang="en-US" dirty="0"/>
              <a:t>or eating disorders that may involve referral to adjunctive specialized treatment programs;</a:t>
            </a:r>
          </a:p>
        </p:txBody>
      </p:sp>
    </p:spTree>
    <p:extLst>
      <p:ext uri="{BB962C8B-B14F-4D97-AF65-F5344CB8AC3E}">
        <p14:creationId xmlns:p14="http://schemas.microsoft.com/office/powerpoint/2010/main" xmlns="" val="3004089844"/>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3534</TotalTime>
  <Words>1874</Words>
  <Application>Microsoft Office PowerPoint</Application>
  <PresentationFormat>Custom</PresentationFormat>
  <Paragraphs>158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Parcel</vt:lpstr>
      <vt:lpstr> The Use of Music And Other Auditory Stimuli in Psychological Therapy with Extreme Abuse Survivors </vt:lpstr>
      <vt:lpstr>Introduction</vt:lpstr>
      <vt:lpstr>Introduction</vt:lpstr>
      <vt:lpstr>Introduction</vt:lpstr>
      <vt:lpstr>ISSTd Treatment Guidelines (2011)</vt:lpstr>
      <vt:lpstr>ISSTd Treatment Guidelines (2011)</vt:lpstr>
      <vt:lpstr>ISSTd Treatment Guidelines (2011)</vt:lpstr>
      <vt:lpstr>Safety issues and symptom management</vt:lpstr>
      <vt:lpstr>Safety issues and symptom management (continued)</vt:lpstr>
      <vt:lpstr>Safety issues and symptom management (continued)</vt:lpstr>
      <vt:lpstr>Organized Abuse, EA, RA, MC </vt:lpstr>
      <vt:lpstr>Organized Abuse, EA, RA, MC </vt:lpstr>
      <vt:lpstr>Stage 1: Establishing safety, stabilization, and symptom reduction </vt:lpstr>
      <vt:lpstr>Stage 1: Establishing safety, stabilization, and symptom reduction </vt:lpstr>
      <vt:lpstr>Deliberately taught vs. accidentally learned triggers</vt:lpstr>
      <vt:lpstr>Getting Informed consent</vt:lpstr>
      <vt:lpstr>Beginning the exploration of music as a possibly stabilizing trigger</vt:lpstr>
      <vt:lpstr>Beginning the exploration of music as a possibly stabilizing trigger</vt:lpstr>
      <vt:lpstr>Beginning the exploration of music as a possibly stabilizing trigger</vt:lpstr>
      <vt:lpstr>Exploring auditory triggers generally</vt:lpstr>
      <vt:lpstr>Exploring auditory triggers generally</vt:lpstr>
      <vt:lpstr>Exploring auditory triggers generally</vt:lpstr>
      <vt:lpstr>Exploring auditory triggers generally</vt:lpstr>
      <vt:lpstr>Exploring auditory triggers generally</vt:lpstr>
      <vt:lpstr>Exploring auditory triggers generally</vt:lpstr>
      <vt:lpstr>Exploring auditory triggers generally</vt:lpstr>
      <vt:lpstr>Exploring auditory triggers generally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Randy Noblitt  The Use of Music And Other Auditory Stimuli in Psychological Therapy with Extreme Abuse Survivors </dc:title>
  <dc:creator>Randy Noblitt</dc:creator>
  <cp:lastModifiedBy>Neil</cp:lastModifiedBy>
  <cp:revision>60</cp:revision>
  <dcterms:created xsi:type="dcterms:W3CDTF">2019-04-26T20:40:56Z</dcterms:created>
  <dcterms:modified xsi:type="dcterms:W3CDTF">2019-05-08T04:35:20Z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