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94" r:id="rId3"/>
    <p:sldId id="296" r:id="rId4"/>
    <p:sldId id="297" r:id="rId5"/>
    <p:sldId id="299" r:id="rId6"/>
    <p:sldId id="301" r:id="rId7"/>
    <p:sldId id="302" r:id="rId8"/>
    <p:sldId id="315" r:id="rId9"/>
    <p:sldId id="305" r:id="rId10"/>
    <p:sldId id="304" r:id="rId11"/>
    <p:sldId id="306" r:id="rId12"/>
    <p:sldId id="307" r:id="rId13"/>
    <p:sldId id="317" r:id="rId14"/>
    <p:sldId id="316" r:id="rId15"/>
    <p:sldId id="308" r:id="rId16"/>
    <p:sldId id="309" r:id="rId17"/>
    <p:sldId id="311" r:id="rId18"/>
    <p:sldId id="312" r:id="rId19"/>
    <p:sldId id="314" r:id="rId20"/>
    <p:sldId id="313" r:id="rId21"/>
    <p:sldId id="257" r:id="rId22"/>
    <p:sldId id="259" r:id="rId23"/>
    <p:sldId id="260" r:id="rId24"/>
    <p:sldId id="300" r:id="rId25"/>
    <p:sldId id="264" r:id="rId26"/>
    <p:sldId id="290" r:id="rId27"/>
    <p:sldId id="266" r:id="rId28"/>
    <p:sldId id="291" r:id="rId29"/>
    <p:sldId id="267" r:id="rId30"/>
    <p:sldId id="268" r:id="rId31"/>
    <p:sldId id="270" r:id="rId32"/>
    <p:sldId id="269" r:id="rId33"/>
    <p:sldId id="318" r:id="rId34"/>
    <p:sldId id="295" r:id="rId35"/>
    <p:sldId id="289" r:id="rId36"/>
    <p:sldId id="272" r:id="rId37"/>
    <p:sldId id="273" r:id="rId38"/>
    <p:sldId id="274" r:id="rId39"/>
    <p:sldId id="319" r:id="rId40"/>
    <p:sldId id="32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ndy" initials="w" lastIdx="25" clrIdx="0"/>
  <p:cmAuthor id="1" name="Alison" initials="O"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5" d="100"/>
          <a:sy n="85" d="100"/>
        </p:scale>
        <p:origin x="-1378" y="-48"/>
      </p:cViewPr>
      <p:guideLst>
        <p:guide orient="horz" pos="2160"/>
        <p:guide pos="2880"/>
      </p:guideLst>
    </p:cSldViewPr>
  </p:slideViewPr>
  <p:notesTextViewPr>
    <p:cViewPr>
      <p:scale>
        <a:sx n="1" d="1"/>
        <a:sy n="1" d="1"/>
      </p:scale>
      <p:origin x="0" y="0"/>
    </p:cViewPr>
  </p:notesTextViewPr>
  <p:sorterViewPr>
    <p:cViewPr>
      <p:scale>
        <a:sx n="100" d="100"/>
        <a:sy n="100" d="100"/>
      </p:scale>
      <p:origin x="0" y="116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5-01T15:08:23.020" idx="13">
    <p:pos x="1768" y="3376"/>
    <p:text>comma</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9413A-2631-47A1-A2BA-B88032A2949A}" type="datetimeFigureOut">
              <a:rPr lang="en-CA" smtClean="0"/>
              <a:pPr/>
              <a:t>18/08/2016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D7C579-E3DF-40AD-8061-A8A4720947E2}" type="slidenum">
              <a:rPr lang="en-CA" smtClean="0"/>
              <a:pPr/>
              <a:t>‹#›</a:t>
            </a:fld>
            <a:endParaRPr lang="en-CA"/>
          </a:p>
        </p:txBody>
      </p:sp>
    </p:spTree>
    <p:extLst>
      <p:ext uri="{BB962C8B-B14F-4D97-AF65-F5344CB8AC3E}">
        <p14:creationId xmlns:p14="http://schemas.microsoft.com/office/powerpoint/2010/main" xmlns="" val="3373787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pPr/>
              <a:t>25</a:t>
            </a:fld>
            <a:endParaRPr lang="en-US" dirty="0"/>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914F45B5-C58B-452A-8CA3-2DE7B7A648EE}" type="datetime1">
              <a:rPr lang="en-CA" smtClean="0"/>
              <a:pPr/>
              <a:t>18/08/2016</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27</a:t>
            </a:fld>
            <a:endParaRPr lang="en-US"/>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90D9EE48-07F2-4382-B7DA-F6722490C1C5}" type="datetime1">
              <a:rPr lang="en-CA" smtClean="0"/>
              <a:pPr/>
              <a:t>18/08/2016</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28</a:t>
            </a:fld>
            <a:endParaRPr lang="en-US"/>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90D9EE48-07F2-4382-B7DA-F6722490C1C5}" type="datetime1">
              <a:rPr lang="en-CA" smtClean="0"/>
              <a:pPr/>
              <a:t>18/08/2016</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D71514-8BE7-4425-B521-09E4FD20595A}" type="slidenum">
              <a:rPr lang="en-US" smtClean="0"/>
              <a:pPr/>
              <a:t>31</a:t>
            </a:fld>
            <a:endParaRPr lang="en-US"/>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F50EAF26-B75D-4F03-8E4C-832192B103CC}" type="datetime1">
              <a:rPr lang="en-CA" smtClean="0"/>
              <a:pPr/>
              <a:t>18/08/2016</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pPr/>
              <a:t>35</a:t>
            </a:fld>
            <a:endParaRPr lang="en-US" dirty="0"/>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CB11837E-906C-4397-A42A-CF29392E91C4}" type="datetime1">
              <a:rPr lang="en-CA" smtClean="0"/>
              <a:pPr/>
              <a:t>18/08/2016</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D71514-8BE7-4425-B521-09E4FD20595A}" type="slidenum">
              <a:rPr lang="en-US" smtClean="0"/>
              <a:pPr/>
              <a:t>36</a:t>
            </a:fld>
            <a:endParaRPr lang="en-US"/>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9EC06B7D-A528-444A-A82C-EEF8DD359396}" type="datetime1">
              <a:rPr lang="en-CA" smtClean="0"/>
              <a:pPr/>
              <a:t>18/08/2016</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9</a:t>
            </a:fld>
            <a:endParaRPr lang="en-US"/>
          </a:p>
        </p:txBody>
      </p:sp>
      <p:sp>
        <p:nvSpPr>
          <p:cNvPr id="5" name="Footer Placeholder 4"/>
          <p:cNvSpPr>
            <a:spLocks noGrp="1"/>
          </p:cNvSpPr>
          <p:nvPr>
            <p:ph type="ftr" sz="quarter" idx="11"/>
          </p:nvPr>
        </p:nvSpPr>
        <p:spPr/>
        <p:txBody>
          <a:bodyPr/>
          <a:lstStyle/>
          <a:p>
            <a:r>
              <a:rPr lang="en-CA" smtClean="0"/>
              <a:t>Alison Miller</a:t>
            </a:r>
            <a:endParaRPr lang="en-CA"/>
          </a:p>
        </p:txBody>
      </p:sp>
      <p:sp>
        <p:nvSpPr>
          <p:cNvPr id="6" name="Header Placeholder 5"/>
          <p:cNvSpPr>
            <a:spLocks noGrp="1"/>
          </p:cNvSpPr>
          <p:nvPr>
            <p:ph type="hdr" sz="quarter" idx="12"/>
          </p:nvPr>
        </p:nvSpPr>
        <p:spPr/>
        <p:txBody>
          <a:bodyPr/>
          <a:lstStyle/>
          <a:p>
            <a:r>
              <a:rPr lang="en-CA" smtClean="0"/>
              <a:t>Treating Mind Control and Ritual Abuse</a:t>
            </a:r>
            <a:endParaRPr lang="en-CA"/>
          </a:p>
        </p:txBody>
      </p:sp>
      <p:sp>
        <p:nvSpPr>
          <p:cNvPr id="7" name="Date Placeholder 6"/>
          <p:cNvSpPr>
            <a:spLocks noGrp="1"/>
          </p:cNvSpPr>
          <p:nvPr>
            <p:ph type="dt" idx="13"/>
          </p:nvPr>
        </p:nvSpPr>
        <p:spPr/>
        <p:txBody>
          <a:bodyPr/>
          <a:lstStyle/>
          <a:p>
            <a:fld id="{4E389774-8020-4BA2-B9B5-E041DFDD5370}" type="datetime1">
              <a:rPr lang="en-CA" smtClean="0"/>
              <a:pPr/>
              <a:t>18/08/2016</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pPr/>
              <a:t>19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218F158D-8016-4067-95A3-51E7B6A380A1}"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8F158D-8016-4067-95A3-51E7B6A380A1}"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8F158D-8016-4067-95A3-51E7B6A380A1}"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8F158D-8016-4067-95A3-51E7B6A380A1}"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18F158D-8016-4067-95A3-51E7B6A380A1}"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18F158D-8016-4067-95A3-51E7B6A380A1}"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18F158D-8016-4067-95A3-51E7B6A380A1}"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18F158D-8016-4067-95A3-51E7B6A380A1}"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18F158D-8016-4067-95A3-51E7B6A380A1}"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18F158D-8016-4067-95A3-51E7B6A380A1}"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3D2A6C-4582-4A17-8A9D-52F82EA61525}" type="datetimeFigureOut">
              <a:rPr lang="en-CA" smtClean="0"/>
              <a:pPr/>
              <a:t>18/08/2016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218F158D-8016-4067-95A3-51E7B6A380A1}"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3D2A6C-4582-4A17-8A9D-52F82EA61525}" type="datetimeFigureOut">
              <a:rPr lang="en-CA" smtClean="0"/>
              <a:pPr/>
              <a:t>18/08/2016</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8F158D-8016-4067-95A3-51E7B6A380A1}"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mtClean="0"/>
              <a:t>Internal Keys to Safety</a:t>
            </a:r>
            <a:endParaRPr lang="en-CA"/>
          </a:p>
        </p:txBody>
      </p:sp>
      <p:sp>
        <p:nvSpPr>
          <p:cNvPr id="3" name="Subtitle 2"/>
          <p:cNvSpPr>
            <a:spLocks noGrp="1"/>
          </p:cNvSpPr>
          <p:nvPr>
            <p:ph type="subTitle" idx="1"/>
          </p:nvPr>
        </p:nvSpPr>
        <p:spPr/>
        <p:txBody>
          <a:bodyPr/>
          <a:lstStyle/>
          <a:p>
            <a:pPr algn="ctr"/>
            <a:r>
              <a:rPr lang="en-CA" dirty="0" smtClean="0"/>
              <a:t>Alison Miller</a:t>
            </a:r>
            <a:endParaRPr lang="en-CA" dirty="0"/>
          </a:p>
        </p:txBody>
      </p:sp>
    </p:spTree>
    <p:extLst>
      <p:ext uri="{BB962C8B-B14F-4D97-AF65-F5344CB8AC3E}">
        <p14:creationId xmlns:p14="http://schemas.microsoft.com/office/powerpoint/2010/main" xmlns="" val="1212577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Abusers’ Basic Rules</a:t>
            </a:r>
            <a:endParaRPr lang="en-US" dirty="0"/>
          </a:p>
        </p:txBody>
      </p:sp>
      <p:sp>
        <p:nvSpPr>
          <p:cNvPr id="3" name="Content Placeholder 2"/>
          <p:cNvSpPr>
            <a:spLocks noGrp="1"/>
          </p:cNvSpPr>
          <p:nvPr>
            <p:ph idx="1"/>
          </p:nvPr>
        </p:nvSpPr>
        <p:spPr/>
        <p:txBody>
          <a:bodyPr>
            <a:normAutofit/>
          </a:bodyPr>
          <a:lstStyle/>
          <a:p>
            <a:endParaRPr lang="en-US" dirty="0" smtClean="0">
              <a:latin typeface="+mj-lt"/>
            </a:endParaRPr>
          </a:p>
          <a:p>
            <a:r>
              <a:rPr lang="en-US" dirty="0" smtClean="0">
                <a:latin typeface="+mj-lt"/>
              </a:rPr>
              <a:t>Silence – don’t disclose about the abuse</a:t>
            </a:r>
          </a:p>
          <a:p>
            <a:r>
              <a:rPr lang="en-US" dirty="0" smtClean="0">
                <a:latin typeface="+mj-lt"/>
              </a:rPr>
              <a:t>Maintain a façade of normalcy, or of craziness if you’ve been discarded for saying too much</a:t>
            </a:r>
          </a:p>
          <a:p>
            <a:r>
              <a:rPr lang="en-US" dirty="0" smtClean="0">
                <a:latin typeface="+mj-lt"/>
              </a:rPr>
              <a:t>Obedience to past and present abusers</a:t>
            </a:r>
          </a:p>
          <a:p>
            <a:r>
              <a:rPr lang="en-US" dirty="0" smtClean="0">
                <a:latin typeface="+mj-lt"/>
              </a:rPr>
              <a:t>Loyalty to past and present abusers</a:t>
            </a:r>
          </a:p>
          <a:p>
            <a:r>
              <a:rPr lang="en-US" dirty="0" smtClean="0">
                <a:latin typeface="+mj-lt"/>
              </a:rPr>
              <a:t>Isolation from outsiders</a:t>
            </a:r>
          </a:p>
          <a:p>
            <a:endParaRPr lang="en-US" dirty="0">
              <a:latin typeface="+mj-lt"/>
            </a:endParaRPr>
          </a:p>
          <a:p>
            <a:pPr marL="0" indent="0">
              <a:buNone/>
            </a:pPr>
            <a:r>
              <a:rPr lang="en-US" dirty="0" smtClean="0">
                <a:latin typeface="+mj-lt"/>
              </a:rPr>
              <a:t>Breaking these rules brings on internal punishment.</a:t>
            </a:r>
          </a:p>
        </p:txBody>
      </p:sp>
    </p:spTree>
    <p:extLst>
      <p:ext uri="{BB962C8B-B14F-4D97-AF65-F5344CB8AC3E}">
        <p14:creationId xmlns:p14="http://schemas.microsoft.com/office/powerpoint/2010/main" xmlns="" val="383395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CA" dirty="0" smtClean="0"/>
              <a:t>Two Major Mistakes of Therapists</a:t>
            </a:r>
            <a:endParaRPr lang="en-CA" dirty="0"/>
          </a:p>
        </p:txBody>
      </p:sp>
      <p:sp>
        <p:nvSpPr>
          <p:cNvPr id="3" name="Content Placeholder 2"/>
          <p:cNvSpPr>
            <a:spLocks noGrp="1"/>
          </p:cNvSpPr>
          <p:nvPr>
            <p:ph sz="half" idx="1"/>
          </p:nvPr>
        </p:nvSpPr>
        <p:spPr/>
        <p:txBody>
          <a:bodyPr>
            <a:normAutofit/>
          </a:bodyPr>
          <a:lstStyle/>
          <a:p>
            <a:pPr algn="ctr">
              <a:buNone/>
            </a:pPr>
            <a:r>
              <a:rPr lang="en-US" dirty="0" smtClean="0">
                <a:latin typeface="+mj-lt"/>
              </a:rPr>
              <a:t>Helping the “good” parts of the personality system battle with the punishers or </a:t>
            </a:r>
            <a:r>
              <a:rPr lang="en-US" dirty="0" err="1" smtClean="0">
                <a:latin typeface="+mj-lt"/>
              </a:rPr>
              <a:t>threateners</a:t>
            </a:r>
            <a:r>
              <a:rPr lang="en-US" dirty="0" smtClean="0">
                <a:latin typeface="+mj-lt"/>
              </a:rPr>
              <a:t>. </a:t>
            </a:r>
          </a:p>
          <a:p>
            <a:pPr algn="ctr">
              <a:buNone/>
            </a:pPr>
            <a:endParaRPr lang="en-US" dirty="0" smtClean="0">
              <a:latin typeface="+mj-lt"/>
            </a:endParaRPr>
          </a:p>
          <a:p>
            <a:pPr algn="ctr">
              <a:buNone/>
            </a:pPr>
            <a:r>
              <a:rPr lang="en-US" dirty="0" smtClean="0">
                <a:latin typeface="+mj-lt"/>
              </a:rPr>
              <a:t>This makes things worse</a:t>
            </a:r>
            <a:r>
              <a:rPr lang="en-US" dirty="0">
                <a:latin typeface="+mj-lt"/>
              </a:rPr>
              <a:t>.</a:t>
            </a:r>
            <a:endParaRPr lang="en-US" dirty="0" smtClean="0">
              <a:latin typeface="+mj-lt"/>
            </a:endParaRPr>
          </a:p>
          <a:p>
            <a:pPr algn="ctr">
              <a:buNone/>
            </a:pPr>
            <a:r>
              <a:rPr lang="en-US" dirty="0" smtClean="0">
                <a:latin typeface="+mj-lt"/>
              </a:rPr>
              <a:t>The punishers and </a:t>
            </a:r>
            <a:r>
              <a:rPr lang="en-US" dirty="0" err="1" smtClean="0">
                <a:latin typeface="+mj-lt"/>
              </a:rPr>
              <a:t>threateners</a:t>
            </a:r>
            <a:r>
              <a:rPr lang="en-US" dirty="0" smtClean="0">
                <a:latin typeface="+mj-lt"/>
              </a:rPr>
              <a:t> are trying to keep you safe.</a:t>
            </a:r>
            <a:endParaRPr lang="en-US" dirty="0">
              <a:latin typeface="+mj-lt"/>
            </a:endParaRPr>
          </a:p>
        </p:txBody>
      </p:sp>
      <p:sp>
        <p:nvSpPr>
          <p:cNvPr id="4" name="Text Placeholder 3"/>
          <p:cNvSpPr>
            <a:spLocks noGrp="1"/>
          </p:cNvSpPr>
          <p:nvPr>
            <p:ph sz="half" idx="2"/>
          </p:nvPr>
        </p:nvSpPr>
        <p:spPr/>
        <p:txBody>
          <a:bodyPr>
            <a:normAutofit/>
          </a:bodyPr>
          <a:lstStyle/>
          <a:p>
            <a:pPr algn="ctr">
              <a:buNone/>
            </a:pPr>
            <a:r>
              <a:rPr lang="en-US" dirty="0">
                <a:latin typeface="+mj-lt"/>
              </a:rPr>
              <a:t>Not recognizing that </a:t>
            </a:r>
            <a:endParaRPr lang="en-US" dirty="0" smtClean="0">
              <a:latin typeface="+mj-lt"/>
            </a:endParaRPr>
          </a:p>
          <a:p>
            <a:pPr algn="ctr">
              <a:buNone/>
            </a:pPr>
            <a:r>
              <a:rPr lang="en-US" dirty="0" smtClean="0">
                <a:latin typeface="+mj-lt"/>
              </a:rPr>
              <a:t>a survivor’s </a:t>
            </a:r>
            <a:endParaRPr lang="en-US" dirty="0">
              <a:latin typeface="+mj-lt"/>
            </a:endParaRPr>
          </a:p>
          <a:p>
            <a:pPr algn="ctr">
              <a:buNone/>
            </a:pPr>
            <a:r>
              <a:rPr lang="en-US" dirty="0">
                <a:latin typeface="+mj-lt"/>
              </a:rPr>
              <a:t>flooding of feelings </a:t>
            </a:r>
          </a:p>
          <a:p>
            <a:pPr algn="ctr">
              <a:buNone/>
            </a:pPr>
            <a:r>
              <a:rPr lang="en-US" dirty="0">
                <a:latin typeface="+mj-lt"/>
              </a:rPr>
              <a:t>or flashbacks </a:t>
            </a:r>
          </a:p>
          <a:p>
            <a:pPr algn="ctr">
              <a:buNone/>
            </a:pPr>
            <a:r>
              <a:rPr lang="en-US" dirty="0">
                <a:latin typeface="+mj-lt"/>
              </a:rPr>
              <a:t>or suicide attempts</a:t>
            </a:r>
          </a:p>
          <a:p>
            <a:pPr algn="ctr">
              <a:buNone/>
            </a:pPr>
            <a:r>
              <a:rPr lang="en-US" dirty="0">
                <a:latin typeface="+mj-lt"/>
              </a:rPr>
              <a:t>or self-harm</a:t>
            </a:r>
          </a:p>
          <a:p>
            <a:pPr algn="ctr">
              <a:buNone/>
            </a:pPr>
            <a:r>
              <a:rPr lang="en-US" dirty="0">
                <a:latin typeface="+mj-lt"/>
              </a:rPr>
              <a:t>are deliberately created </a:t>
            </a:r>
          </a:p>
          <a:p>
            <a:pPr algn="ctr">
              <a:buNone/>
            </a:pPr>
            <a:r>
              <a:rPr lang="en-US" dirty="0">
                <a:latin typeface="+mj-lt"/>
              </a:rPr>
              <a:t>by inside parts doing their </a:t>
            </a:r>
            <a:r>
              <a:rPr lang="en-US" dirty="0" smtClean="0">
                <a:latin typeface="+mj-lt"/>
              </a:rPr>
              <a:t>assigned jobs</a:t>
            </a:r>
            <a:endParaRPr lang="en-US" dirty="0">
              <a:latin typeface="+mj-lt"/>
            </a:endParaRPr>
          </a:p>
          <a:p>
            <a:pPr marL="0" indent="0">
              <a:buNone/>
            </a:pPr>
            <a:endParaRPr lang="en-CA" dirty="0"/>
          </a:p>
        </p:txBody>
      </p:sp>
    </p:spTree>
    <p:extLst>
      <p:ext uri="{BB962C8B-B14F-4D97-AF65-F5344CB8AC3E}">
        <p14:creationId xmlns:p14="http://schemas.microsoft.com/office/powerpoint/2010/main" xmlns="" val="34477530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Some Kinds of Internal Punishment</a:t>
            </a:r>
            <a:endParaRPr lang="en-CA" sz="4000" dirty="0"/>
          </a:p>
        </p:txBody>
      </p:sp>
      <p:sp>
        <p:nvSpPr>
          <p:cNvPr id="3" name="Content Placeholder 2"/>
          <p:cNvSpPr>
            <a:spLocks noGrp="1"/>
          </p:cNvSpPr>
          <p:nvPr>
            <p:ph idx="1"/>
          </p:nvPr>
        </p:nvSpPr>
        <p:spPr/>
        <p:txBody>
          <a:bodyPr>
            <a:normAutofit fontScale="85000" lnSpcReduction="20000"/>
          </a:bodyPr>
          <a:lstStyle/>
          <a:p>
            <a:r>
              <a:rPr lang="en-CA" dirty="0">
                <a:latin typeface="+mj-lt"/>
              </a:rPr>
              <a:t>Creating physical pain or apparent illness with no current cause</a:t>
            </a:r>
          </a:p>
          <a:p>
            <a:r>
              <a:rPr lang="en-CA" dirty="0">
                <a:latin typeface="+mj-lt"/>
              </a:rPr>
              <a:t>Causing apparent seizures (using electroshock memories)</a:t>
            </a:r>
          </a:p>
          <a:p>
            <a:r>
              <a:rPr lang="en-CA" dirty="0" smtClean="0">
                <a:latin typeface="+mj-lt"/>
              </a:rPr>
              <a:t>Causing extreme depression, mood swings, flooding of unpleasant emotions</a:t>
            </a:r>
          </a:p>
          <a:p>
            <a:r>
              <a:rPr lang="en-CA" dirty="0" smtClean="0">
                <a:latin typeface="+mj-lt"/>
              </a:rPr>
              <a:t>Causing flashbacks and nightmares</a:t>
            </a:r>
          </a:p>
          <a:p>
            <a:r>
              <a:rPr lang="en-CA" dirty="0" smtClean="0">
                <a:latin typeface="+mj-lt"/>
              </a:rPr>
              <a:t>Causing intermittent learning disabilities</a:t>
            </a:r>
            <a:r>
              <a:rPr lang="en-CA" dirty="0">
                <a:latin typeface="+mj-lt"/>
              </a:rPr>
              <a:t>, </a:t>
            </a:r>
            <a:r>
              <a:rPr lang="en-CA" dirty="0" smtClean="0">
                <a:latin typeface="+mj-lt"/>
              </a:rPr>
              <a:t>or scrambling </a:t>
            </a:r>
            <a:r>
              <a:rPr lang="en-CA" dirty="0">
                <a:latin typeface="+mj-lt"/>
              </a:rPr>
              <a:t>of sensory information</a:t>
            </a:r>
            <a:endParaRPr lang="en-CA" dirty="0" smtClean="0">
              <a:latin typeface="+mj-lt"/>
            </a:endParaRPr>
          </a:p>
          <a:p>
            <a:r>
              <a:rPr lang="en-CA" dirty="0">
                <a:latin typeface="+mj-lt"/>
              </a:rPr>
              <a:t>Creating hallucinations and delusions, distorting what people say</a:t>
            </a:r>
          </a:p>
          <a:p>
            <a:r>
              <a:rPr lang="en-CA" dirty="0" smtClean="0">
                <a:latin typeface="+mj-lt"/>
              </a:rPr>
              <a:t>Causing internal world disasters </a:t>
            </a:r>
            <a:r>
              <a:rPr lang="en-CA" dirty="0">
                <a:latin typeface="+mj-lt"/>
              </a:rPr>
              <a:t>(flood, lightning, fire, tornado, earthquake</a:t>
            </a:r>
            <a:r>
              <a:rPr lang="en-CA" dirty="0" smtClean="0">
                <a:latin typeface="+mj-lt"/>
              </a:rPr>
              <a:t>) which were simulated in childhood and seem to be happening again.</a:t>
            </a:r>
          </a:p>
          <a:p>
            <a:r>
              <a:rPr lang="en-CA" dirty="0" smtClean="0">
                <a:latin typeface="+mj-lt"/>
              </a:rPr>
              <a:t>Causing insiders to cut </a:t>
            </a:r>
            <a:r>
              <a:rPr lang="en-CA" dirty="0">
                <a:latin typeface="+mj-lt"/>
              </a:rPr>
              <a:t>or </a:t>
            </a:r>
            <a:r>
              <a:rPr lang="en-CA" dirty="0" smtClean="0">
                <a:latin typeface="+mj-lt"/>
              </a:rPr>
              <a:t>burn the body, </a:t>
            </a:r>
            <a:r>
              <a:rPr lang="en-CA" dirty="0">
                <a:latin typeface="+mj-lt"/>
              </a:rPr>
              <a:t>especially with </a:t>
            </a:r>
            <a:r>
              <a:rPr lang="en-CA" dirty="0" smtClean="0">
                <a:latin typeface="+mj-lt"/>
              </a:rPr>
              <a:t>patterns or symbols of loyalty</a:t>
            </a:r>
            <a:endParaRPr lang="en-CA" dirty="0">
              <a:latin typeface="+mj-lt"/>
            </a:endParaRPr>
          </a:p>
          <a:p>
            <a:r>
              <a:rPr lang="en-CA" dirty="0" smtClean="0">
                <a:latin typeface="+mj-lt"/>
              </a:rPr>
              <a:t>Unsuccessful suicide </a:t>
            </a:r>
            <a:r>
              <a:rPr lang="en-CA" dirty="0">
                <a:latin typeface="+mj-lt"/>
              </a:rPr>
              <a:t>attempts</a:t>
            </a:r>
          </a:p>
          <a:p>
            <a:endParaRPr lang="en-CA" dirty="0">
              <a:latin typeface="+mj-lt"/>
            </a:endParaRPr>
          </a:p>
          <a:p>
            <a:endParaRPr lang="en-CA" dirty="0">
              <a:latin typeface="+mj-lt"/>
            </a:endParaRPr>
          </a:p>
        </p:txBody>
      </p:sp>
    </p:spTree>
    <p:extLst>
      <p:ext uri="{BB962C8B-B14F-4D97-AF65-F5344CB8AC3E}">
        <p14:creationId xmlns:p14="http://schemas.microsoft.com/office/powerpoint/2010/main" xmlns="" val="3799870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Simulated Mental Illnesses</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latin typeface="+mj-lt"/>
              </a:rPr>
              <a:t>When a perpetrator group has difficulty getting hold of a survivor, they may use triggers to turn on programs which simulate mental illnesses, in the hope that these “crazy” behaviors will get the survivor hospitalized and they can then access them.</a:t>
            </a:r>
          </a:p>
          <a:p>
            <a:r>
              <a:rPr lang="en-CA" dirty="0">
                <a:latin typeface="+mj-lt"/>
              </a:rPr>
              <a:t>Insomnia </a:t>
            </a:r>
            <a:endParaRPr lang="en-CA" dirty="0" smtClean="0">
              <a:latin typeface="+mj-lt"/>
            </a:endParaRPr>
          </a:p>
          <a:p>
            <a:r>
              <a:rPr lang="en-CA" dirty="0" smtClean="0">
                <a:latin typeface="+mj-lt"/>
              </a:rPr>
              <a:t>Emotional flooding</a:t>
            </a:r>
            <a:endParaRPr lang="en-CA" dirty="0">
              <a:latin typeface="+mj-lt"/>
            </a:endParaRPr>
          </a:p>
          <a:p>
            <a:r>
              <a:rPr lang="en-CA" dirty="0">
                <a:latin typeface="+mj-lt"/>
              </a:rPr>
              <a:t>Flashbacks and hallucinations </a:t>
            </a:r>
            <a:endParaRPr lang="en-CA" dirty="0" smtClean="0">
              <a:latin typeface="+mj-lt"/>
            </a:endParaRPr>
          </a:p>
          <a:p>
            <a:r>
              <a:rPr lang="en-CA" dirty="0" smtClean="0">
                <a:latin typeface="+mj-lt"/>
              </a:rPr>
              <a:t>Rapid </a:t>
            </a:r>
            <a:r>
              <a:rPr lang="en-CA" dirty="0">
                <a:latin typeface="+mj-lt"/>
              </a:rPr>
              <a:t>switching and </a:t>
            </a:r>
            <a:r>
              <a:rPr lang="en-CA" dirty="0" smtClean="0">
                <a:latin typeface="+mj-lt"/>
              </a:rPr>
              <a:t>scrambled speech</a:t>
            </a:r>
            <a:endParaRPr lang="en-CA" dirty="0">
              <a:latin typeface="+mj-lt"/>
            </a:endParaRPr>
          </a:p>
          <a:p>
            <a:r>
              <a:rPr lang="en-CA" dirty="0" smtClean="0">
                <a:latin typeface="+mj-lt"/>
              </a:rPr>
              <a:t>Delusions of being an animal or Jesus or </a:t>
            </a:r>
            <a:r>
              <a:rPr lang="en-CA" dirty="0">
                <a:latin typeface="+mj-lt"/>
              </a:rPr>
              <a:t>a </a:t>
            </a:r>
            <a:r>
              <a:rPr lang="en-CA" dirty="0" smtClean="0">
                <a:latin typeface="+mj-lt"/>
              </a:rPr>
              <a:t>celebrity</a:t>
            </a:r>
            <a:endParaRPr lang="en-CA" dirty="0">
              <a:latin typeface="+mj-lt"/>
            </a:endParaRPr>
          </a:p>
          <a:p>
            <a:r>
              <a:rPr lang="en-CA" dirty="0" smtClean="0">
                <a:latin typeface="+mj-lt"/>
              </a:rPr>
              <a:t>Paranoia</a:t>
            </a:r>
          </a:p>
          <a:p>
            <a:pPr marL="0" indent="0">
              <a:buNone/>
            </a:pPr>
            <a:r>
              <a:rPr lang="en-CA" dirty="0" smtClean="0">
                <a:latin typeface="+mj-lt"/>
              </a:rPr>
              <a:t>I know how all these programs are made, but I won’t tell you. Just know that they are programs, and you (especially your internal leaders) can just say “turn it off” and make the programs stop running. Programmed is not crazy.</a:t>
            </a:r>
            <a:endParaRPr lang="en-CA" dirty="0">
              <a:latin typeface="+mj-lt"/>
            </a:endParaRPr>
          </a:p>
          <a:p>
            <a:pPr marL="0" indent="0">
              <a:buNone/>
            </a:pPr>
            <a:endParaRPr lang="en-CA" dirty="0"/>
          </a:p>
        </p:txBody>
      </p:sp>
    </p:spTree>
    <p:extLst>
      <p:ext uri="{BB962C8B-B14F-4D97-AF65-F5344CB8AC3E}">
        <p14:creationId xmlns:p14="http://schemas.microsoft.com/office/powerpoint/2010/main" xmlns="" val="1855632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Internal Punishment Works</a:t>
            </a:r>
            <a:endParaRPr lang="en-CA" dirty="0"/>
          </a:p>
        </p:txBody>
      </p:sp>
      <p:sp>
        <p:nvSpPr>
          <p:cNvPr id="3" name="Content Placeholder 2"/>
          <p:cNvSpPr>
            <a:spLocks noGrp="1"/>
          </p:cNvSpPr>
          <p:nvPr>
            <p:ph idx="1"/>
          </p:nvPr>
        </p:nvSpPr>
        <p:spPr/>
        <p:txBody>
          <a:bodyPr/>
          <a:lstStyle/>
          <a:p>
            <a:pPr marL="0" indent="0">
              <a:buNone/>
            </a:pPr>
            <a:endParaRPr lang="en-CA" dirty="0" smtClean="0">
              <a:latin typeface="+mj-lt"/>
            </a:endParaRPr>
          </a:p>
          <a:p>
            <a:pPr marL="0" indent="0">
              <a:buNone/>
            </a:pPr>
            <a:r>
              <a:rPr lang="en-CA" dirty="0" smtClean="0">
                <a:latin typeface="+mj-lt"/>
              </a:rPr>
              <a:t>The insider with the job takes a piece of a traumatic memory, such as the feeling of despair or the sight of someone dressed up as Satan or God, or the sound of a baby crying, or the sensation of pain.</a:t>
            </a:r>
          </a:p>
          <a:p>
            <a:pPr marL="0" indent="0">
              <a:buNone/>
            </a:pPr>
            <a:r>
              <a:rPr lang="en-CA" dirty="0" smtClean="0">
                <a:latin typeface="+mj-lt"/>
              </a:rPr>
              <a:t>Spinner insiders spin this out to the rest of the system so that the front person and others will experience it as if is happening in the present.</a:t>
            </a:r>
            <a:endParaRPr lang="en-CA" dirty="0">
              <a:latin typeface="+mj-lt"/>
            </a:endParaRPr>
          </a:p>
        </p:txBody>
      </p:sp>
    </p:spTree>
    <p:extLst>
      <p:ext uri="{BB962C8B-B14F-4D97-AF65-F5344CB8AC3E}">
        <p14:creationId xmlns:p14="http://schemas.microsoft.com/office/powerpoint/2010/main" xmlns="" val="849408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Stopping Programmed Symptoms</a:t>
            </a:r>
            <a:endParaRPr lang="en-CA" dirty="0"/>
          </a:p>
        </p:txBody>
      </p:sp>
      <p:sp>
        <p:nvSpPr>
          <p:cNvPr id="3" name="Content Placeholder 2"/>
          <p:cNvSpPr>
            <a:spLocks noGrp="1"/>
          </p:cNvSpPr>
          <p:nvPr>
            <p:ph idx="1"/>
          </p:nvPr>
        </p:nvSpPr>
        <p:spPr/>
        <p:txBody>
          <a:bodyPr>
            <a:normAutofit/>
          </a:bodyPr>
          <a:lstStyle/>
          <a:p>
            <a:r>
              <a:rPr lang="en-CA" sz="2400" dirty="0" smtClean="0">
                <a:latin typeface="+mj-lt"/>
              </a:rPr>
              <a:t>Bring yourself back into the present by opening </a:t>
            </a:r>
            <a:r>
              <a:rPr lang="en-CA" sz="2400" dirty="0">
                <a:latin typeface="+mj-lt"/>
              </a:rPr>
              <a:t>your eyes, </a:t>
            </a:r>
            <a:r>
              <a:rPr lang="en-CA" sz="2400" dirty="0" smtClean="0">
                <a:latin typeface="+mj-lt"/>
              </a:rPr>
              <a:t>naming </a:t>
            </a:r>
            <a:r>
              <a:rPr lang="en-CA" sz="2400" dirty="0">
                <a:latin typeface="+mj-lt"/>
              </a:rPr>
              <a:t>things in the room, </a:t>
            </a:r>
            <a:r>
              <a:rPr lang="en-CA" sz="2400" dirty="0" smtClean="0">
                <a:latin typeface="+mj-lt"/>
              </a:rPr>
              <a:t>naming </a:t>
            </a:r>
            <a:r>
              <a:rPr lang="en-CA" sz="2400" dirty="0">
                <a:latin typeface="+mj-lt"/>
              </a:rPr>
              <a:t>the sounds you hear in the room, </a:t>
            </a:r>
            <a:r>
              <a:rPr lang="en-CA" sz="2400" dirty="0" smtClean="0">
                <a:latin typeface="+mj-lt"/>
              </a:rPr>
              <a:t>putting your hands on your clothing, drinking water.</a:t>
            </a:r>
          </a:p>
          <a:p>
            <a:r>
              <a:rPr lang="en-CA" sz="2400" dirty="0" smtClean="0">
                <a:latin typeface="+mj-lt"/>
              </a:rPr>
              <a:t>Ask the insiders in charge to turn off the program and let you know why they turned it on. Ask them what rule you have broken.</a:t>
            </a:r>
            <a:endParaRPr lang="en-CA" sz="2400" dirty="0">
              <a:latin typeface="+mj-lt"/>
            </a:endParaRPr>
          </a:p>
          <a:p>
            <a:r>
              <a:rPr lang="en-CA" sz="2400" dirty="0" smtClean="0">
                <a:latin typeface="+mj-lt"/>
              </a:rPr>
              <a:t>Negotiate </a:t>
            </a:r>
            <a:r>
              <a:rPr lang="en-CA" sz="2400" dirty="0">
                <a:latin typeface="+mj-lt"/>
              </a:rPr>
              <a:t>with the insiders </a:t>
            </a:r>
            <a:r>
              <a:rPr lang="en-CA" sz="2400" i="1" dirty="0">
                <a:latin typeface="+mj-lt"/>
              </a:rPr>
              <a:t>causing</a:t>
            </a:r>
            <a:r>
              <a:rPr lang="en-CA" sz="2400" dirty="0">
                <a:latin typeface="+mj-lt"/>
              </a:rPr>
              <a:t> the </a:t>
            </a:r>
            <a:r>
              <a:rPr lang="en-CA" sz="2400" dirty="0" smtClean="0">
                <a:latin typeface="+mj-lt"/>
              </a:rPr>
              <a:t>flashback or hallucination or intense emotional state, </a:t>
            </a:r>
            <a:r>
              <a:rPr lang="en-CA" sz="2400" dirty="0">
                <a:latin typeface="+mj-lt"/>
              </a:rPr>
              <a:t>not the ones </a:t>
            </a:r>
            <a:r>
              <a:rPr lang="en-CA" sz="2400" i="1" dirty="0">
                <a:latin typeface="+mj-lt"/>
              </a:rPr>
              <a:t>experiencing</a:t>
            </a:r>
            <a:r>
              <a:rPr lang="en-CA" sz="2400" dirty="0">
                <a:latin typeface="+mj-lt"/>
              </a:rPr>
              <a:t> it</a:t>
            </a:r>
            <a:r>
              <a:rPr lang="en-CA" sz="2400" dirty="0" smtClean="0">
                <a:latin typeface="+mj-lt"/>
              </a:rPr>
              <a:t>.</a:t>
            </a:r>
          </a:p>
          <a:p>
            <a:r>
              <a:rPr lang="en-CA" sz="2400" dirty="0" smtClean="0">
                <a:latin typeface="+mj-lt"/>
              </a:rPr>
              <a:t>If you or certain insiders know “off” triggers for that program, you or your therapist may use them (with permission).</a:t>
            </a:r>
            <a:endParaRPr lang="en-CA" sz="2400" dirty="0">
              <a:latin typeface="+mj-lt"/>
            </a:endParaRPr>
          </a:p>
        </p:txBody>
      </p:sp>
    </p:spTree>
    <p:extLst>
      <p:ext uri="{BB962C8B-B14F-4D97-AF65-F5344CB8AC3E}">
        <p14:creationId xmlns:p14="http://schemas.microsoft.com/office/powerpoint/2010/main" xmlns="" val="645792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Backups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mj-lt"/>
              </a:rPr>
              <a:t>Insiders with jobs have bosses, and backups.</a:t>
            </a:r>
          </a:p>
          <a:p>
            <a:r>
              <a:rPr lang="en-US" dirty="0" smtClean="0">
                <a:latin typeface="+mj-lt"/>
              </a:rPr>
              <a:t>That little kid inside who turns on the flashback or feels he really has to cut your body may be controlled by someone else inside who tells him he has to do it, and punishes him internally (e.g. with pain from a memory) if he doesn’t do his job.</a:t>
            </a:r>
          </a:p>
          <a:p>
            <a:r>
              <a:rPr lang="en-US" dirty="0" smtClean="0">
                <a:latin typeface="+mj-lt"/>
              </a:rPr>
              <a:t>And his backup may take over his job if he quits it.</a:t>
            </a:r>
          </a:p>
          <a:p>
            <a:r>
              <a:rPr lang="en-US" dirty="0" smtClean="0">
                <a:latin typeface="+mj-lt"/>
              </a:rPr>
              <a:t>But backups are easy to convince if the first kid was convinced. You just have to look for them and talk to them.</a:t>
            </a:r>
          </a:p>
          <a:p>
            <a:r>
              <a:rPr lang="en-US" dirty="0" smtClean="0">
                <a:latin typeface="+mj-lt"/>
              </a:rPr>
              <a:t>You can be proactive about backups; ask for them to listen and join in when you’re working with the first part.</a:t>
            </a:r>
          </a:p>
          <a:p>
            <a:pPr>
              <a:buNone/>
            </a:pPr>
            <a:endParaRPr lang="en-US" dirty="0"/>
          </a:p>
        </p:txBody>
      </p:sp>
    </p:spTree>
    <p:extLst>
      <p:ext uri="{BB962C8B-B14F-4D97-AF65-F5344CB8AC3E}">
        <p14:creationId xmlns:p14="http://schemas.microsoft.com/office/powerpoint/2010/main" xmlns="" val="2002647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Self-Harm &amp; Suicide Attempts</a:t>
            </a:r>
            <a:endParaRPr lang="en-CA" dirty="0"/>
          </a:p>
        </p:txBody>
      </p:sp>
      <p:sp>
        <p:nvSpPr>
          <p:cNvPr id="3" name="Content Placeholder 2"/>
          <p:cNvSpPr>
            <a:spLocks noGrp="1"/>
          </p:cNvSpPr>
          <p:nvPr>
            <p:ph idx="1"/>
          </p:nvPr>
        </p:nvSpPr>
        <p:spPr/>
        <p:txBody>
          <a:bodyPr>
            <a:noAutofit/>
          </a:bodyPr>
          <a:lstStyle/>
          <a:p>
            <a:r>
              <a:rPr lang="en-CA" sz="1800" dirty="0" smtClean="0">
                <a:latin typeface="+mj-lt"/>
              </a:rPr>
              <a:t>Certain insiders are trained to harm the body  or attempt suicide in specific ways if a survivor is disloyal or discloses secrets.</a:t>
            </a:r>
          </a:p>
          <a:p>
            <a:r>
              <a:rPr lang="en-CA" sz="1800" dirty="0">
                <a:latin typeface="+mj-lt"/>
              </a:rPr>
              <a:t>Perpetrators </a:t>
            </a:r>
            <a:r>
              <a:rPr lang="en-CA" sz="1800" dirty="0" smtClean="0">
                <a:latin typeface="+mj-lt"/>
              </a:rPr>
              <a:t>or other survivors can </a:t>
            </a:r>
            <a:r>
              <a:rPr lang="en-CA" sz="1800" dirty="0">
                <a:latin typeface="+mj-lt"/>
              </a:rPr>
              <a:t>give cues to trigger this </a:t>
            </a:r>
            <a:r>
              <a:rPr lang="en-CA" sz="1800" dirty="0" smtClean="0">
                <a:latin typeface="+mj-lt"/>
              </a:rPr>
              <a:t>behavior</a:t>
            </a:r>
            <a:r>
              <a:rPr lang="en-CA" sz="1800" dirty="0">
                <a:latin typeface="+mj-lt"/>
              </a:rPr>
              <a:t>.</a:t>
            </a:r>
          </a:p>
          <a:p>
            <a:r>
              <a:rPr lang="en-US" sz="1800" dirty="0" smtClean="0">
                <a:latin typeface="+mj-lt"/>
              </a:rPr>
              <a:t>These </a:t>
            </a:r>
            <a:r>
              <a:rPr lang="en-US" sz="1800" dirty="0">
                <a:latin typeface="+mj-lt"/>
              </a:rPr>
              <a:t>are not intended to be lethal </a:t>
            </a:r>
            <a:r>
              <a:rPr lang="en-US" sz="1800" dirty="0" smtClean="0">
                <a:latin typeface="+mj-lt"/>
              </a:rPr>
              <a:t>unless </a:t>
            </a:r>
            <a:r>
              <a:rPr lang="en-US" sz="1800" dirty="0">
                <a:latin typeface="+mj-lt"/>
              </a:rPr>
              <a:t>important disclosures have been made</a:t>
            </a:r>
            <a:r>
              <a:rPr lang="en-US" sz="1800" dirty="0" smtClean="0">
                <a:latin typeface="+mj-lt"/>
              </a:rPr>
              <a:t>.</a:t>
            </a:r>
            <a:r>
              <a:rPr lang="en-CA" sz="1800" dirty="0">
                <a:latin typeface="+mj-lt"/>
              </a:rPr>
              <a:t> RA/MC survivors attempt suicide more than other extreme abuse survivors, but their success rate is no higher.</a:t>
            </a:r>
          </a:p>
          <a:p>
            <a:r>
              <a:rPr lang="en-US" sz="1800" dirty="0" smtClean="0">
                <a:latin typeface="+mj-lt"/>
              </a:rPr>
              <a:t>Parts </a:t>
            </a:r>
            <a:r>
              <a:rPr lang="en-US" sz="1800" dirty="0">
                <a:latin typeface="+mj-lt"/>
              </a:rPr>
              <a:t>who punish </a:t>
            </a:r>
            <a:r>
              <a:rPr lang="en-US" sz="1800" dirty="0" smtClean="0">
                <a:latin typeface="+mj-lt"/>
              </a:rPr>
              <a:t>or try to kill often </a:t>
            </a:r>
            <a:r>
              <a:rPr lang="en-US" sz="1800" dirty="0">
                <a:latin typeface="+mj-lt"/>
              </a:rPr>
              <a:t>don’t feel pain or believe they aren’t part of the body</a:t>
            </a:r>
            <a:r>
              <a:rPr lang="en-US" sz="1800" dirty="0" smtClean="0">
                <a:latin typeface="+mj-lt"/>
              </a:rPr>
              <a:t>. </a:t>
            </a:r>
            <a:endParaRPr lang="en-CA" sz="1800" dirty="0">
              <a:latin typeface="+mj-lt"/>
            </a:endParaRPr>
          </a:p>
          <a:p>
            <a:r>
              <a:rPr lang="en-US" sz="1800" dirty="0">
                <a:latin typeface="+mj-lt"/>
              </a:rPr>
              <a:t>Show </a:t>
            </a:r>
            <a:r>
              <a:rPr lang="en-US" sz="1800" dirty="0" smtClean="0">
                <a:latin typeface="+mj-lt"/>
              </a:rPr>
              <a:t>these </a:t>
            </a:r>
            <a:r>
              <a:rPr lang="en-US" sz="1800" dirty="0">
                <a:latin typeface="+mj-lt"/>
              </a:rPr>
              <a:t>parts that they are in the same body with the others.  Draw on the body’s hand, then ask the parts who are supposed to harm or kill the body to come out and look at it.</a:t>
            </a:r>
          </a:p>
          <a:p>
            <a:r>
              <a:rPr lang="en-CA" sz="1800" dirty="0">
                <a:latin typeface="+mj-lt"/>
              </a:rPr>
              <a:t>Groups don’t like to waste all their training work by having their victims die. There’s a “don’t die” </a:t>
            </a:r>
            <a:r>
              <a:rPr lang="en-CA" sz="1800" dirty="0" smtClean="0">
                <a:latin typeface="+mj-lt"/>
              </a:rPr>
              <a:t>program, usually </a:t>
            </a:r>
            <a:r>
              <a:rPr lang="en-CA" sz="1800" dirty="0">
                <a:latin typeface="+mj-lt"/>
              </a:rPr>
              <a:t>involving fear of going to hell. </a:t>
            </a:r>
            <a:r>
              <a:rPr lang="en-CA" sz="1800" dirty="0" smtClean="0">
                <a:latin typeface="+mj-lt"/>
              </a:rPr>
              <a:t> Programming for successful </a:t>
            </a:r>
            <a:r>
              <a:rPr lang="en-CA" sz="1800" dirty="0">
                <a:latin typeface="+mj-lt"/>
              </a:rPr>
              <a:t>suicide may involve a sequence of </a:t>
            </a:r>
            <a:r>
              <a:rPr lang="en-CA" sz="1800" dirty="0" smtClean="0">
                <a:latin typeface="+mj-lt"/>
              </a:rPr>
              <a:t>parts, and is triggered only when the group has really given up on you. </a:t>
            </a:r>
            <a:endParaRPr lang="en-CA" sz="1800" dirty="0">
              <a:latin typeface="+mj-lt"/>
            </a:endParaRPr>
          </a:p>
          <a:p>
            <a:endParaRPr lang="en-CA" sz="1400" dirty="0">
              <a:latin typeface="+mj-lt"/>
            </a:endParaRPr>
          </a:p>
        </p:txBody>
      </p:sp>
    </p:spTree>
    <p:extLst>
      <p:ext uri="{BB962C8B-B14F-4D97-AF65-F5344CB8AC3E}">
        <p14:creationId xmlns:p14="http://schemas.microsoft.com/office/powerpoint/2010/main" xmlns="" val="1553283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Perpetrators’ Lies which Induce Self-Harm and Suicide Attempts</a:t>
            </a:r>
            <a:endParaRPr lang="en-CA" dirty="0"/>
          </a:p>
        </p:txBody>
      </p:sp>
      <p:sp>
        <p:nvSpPr>
          <p:cNvPr id="3" name="Content Placeholder 2"/>
          <p:cNvSpPr>
            <a:spLocks noGrp="1"/>
          </p:cNvSpPr>
          <p:nvPr>
            <p:ph idx="1"/>
          </p:nvPr>
        </p:nvSpPr>
        <p:spPr/>
        <p:txBody>
          <a:bodyPr>
            <a:normAutofit fontScale="70000" lnSpcReduction="20000"/>
          </a:bodyPr>
          <a:lstStyle/>
          <a:p>
            <a:r>
              <a:rPr lang="en-US" dirty="0" smtClean="0">
                <a:latin typeface="Calibri" panose="020F0502020204030204" pitchFamily="34" charset="0"/>
              </a:rPr>
              <a:t>If someone in you is a traitor, you must mark your body to prove your loyalty so that we won’t kill you, since we know about the traitor.</a:t>
            </a:r>
          </a:p>
          <a:p>
            <a:r>
              <a:rPr lang="en-US" dirty="0" smtClean="0">
                <a:latin typeface="Calibri" panose="020F0502020204030204" pitchFamily="34" charset="0"/>
              </a:rPr>
              <a:t>It is honorable for a soldier or a religious devotee to die for the cause.</a:t>
            </a:r>
          </a:p>
          <a:p>
            <a:r>
              <a:rPr lang="en-US" dirty="0" smtClean="0">
                <a:latin typeface="Calibri" panose="020F0502020204030204" pitchFamily="34" charset="0"/>
              </a:rPr>
              <a:t>If you kill the body when it is traitorous, you will be rewarded in the afterlife.</a:t>
            </a:r>
          </a:p>
          <a:p>
            <a:r>
              <a:rPr lang="en-US" dirty="0" smtClean="0">
                <a:latin typeface="Calibri" panose="020F0502020204030204" pitchFamily="34" charset="0"/>
              </a:rPr>
              <a:t>If </a:t>
            </a:r>
            <a:r>
              <a:rPr lang="en-US" dirty="0">
                <a:latin typeface="Calibri" panose="020F0502020204030204" pitchFamily="34" charset="0"/>
              </a:rPr>
              <a:t>you are a traitor, you must kill yourself before the group (who knows everything) kills </a:t>
            </a:r>
            <a:r>
              <a:rPr lang="en-US" dirty="0" smtClean="0">
                <a:latin typeface="Calibri" panose="020F0502020204030204" pitchFamily="34" charset="0"/>
              </a:rPr>
              <a:t>you very painfully.</a:t>
            </a:r>
          </a:p>
          <a:p>
            <a:r>
              <a:rPr lang="en-US" dirty="0" smtClean="0">
                <a:latin typeface="Calibri" panose="020F0502020204030204" pitchFamily="34" charset="0"/>
              </a:rPr>
              <a:t>If you are a traitor, you should kill yourself before the </a:t>
            </a:r>
            <a:r>
              <a:rPr lang="en-US" dirty="0">
                <a:latin typeface="Calibri" panose="020F0502020204030204" pitchFamily="34" charset="0"/>
              </a:rPr>
              <a:t>bomb in your stomach goes off</a:t>
            </a:r>
            <a:r>
              <a:rPr lang="en-US" dirty="0" smtClean="0">
                <a:latin typeface="Calibri" panose="020F0502020204030204" pitchFamily="34" charset="0"/>
              </a:rPr>
              <a:t>.</a:t>
            </a:r>
          </a:p>
          <a:p>
            <a:r>
              <a:rPr lang="en-US" dirty="0" smtClean="0">
                <a:latin typeface="Calibri" panose="020F0502020204030204" pitchFamily="34" charset="0"/>
              </a:rPr>
              <a:t>Your </a:t>
            </a:r>
            <a:r>
              <a:rPr lang="en-US" dirty="0">
                <a:latin typeface="Calibri" panose="020F0502020204030204" pitchFamily="34" charset="0"/>
              </a:rPr>
              <a:t>life will always be so unbearable that it is better to </a:t>
            </a:r>
            <a:r>
              <a:rPr lang="en-US" dirty="0" smtClean="0">
                <a:latin typeface="Calibri" panose="020F0502020204030204" pitchFamily="34" charset="0"/>
              </a:rPr>
              <a:t>die (accompanied by flooding of feelings from very bad memories). The angel of the sunset (or angel of mercy) welcomes you and will free you from this pain. </a:t>
            </a:r>
            <a:endParaRPr lang="en-US" dirty="0">
              <a:latin typeface="Calibri" panose="020F0502020204030204" pitchFamily="34" charset="0"/>
            </a:endParaRPr>
          </a:p>
          <a:p>
            <a:r>
              <a:rPr lang="en-US" dirty="0" smtClean="0">
                <a:latin typeface="Calibri" panose="020F0502020204030204" pitchFamily="34" charset="0"/>
              </a:rPr>
              <a:t>Since </a:t>
            </a:r>
            <a:r>
              <a:rPr lang="en-US" dirty="0">
                <a:latin typeface="Calibri" panose="020F0502020204030204" pitchFamily="34" charset="0"/>
              </a:rPr>
              <a:t>you are a demon or a ghost </a:t>
            </a:r>
            <a:r>
              <a:rPr lang="en-US" dirty="0" smtClean="0">
                <a:latin typeface="Calibri" panose="020F0502020204030204" pitchFamily="34" charset="0"/>
              </a:rPr>
              <a:t>(part), </a:t>
            </a:r>
            <a:r>
              <a:rPr lang="en-US" dirty="0">
                <a:latin typeface="Calibri" panose="020F0502020204030204" pitchFamily="34" charset="0"/>
              </a:rPr>
              <a:t>you can kill the traitorous body without dying </a:t>
            </a:r>
            <a:r>
              <a:rPr lang="en-US" dirty="0" smtClean="0">
                <a:latin typeface="Calibri" panose="020F0502020204030204" pitchFamily="34" charset="0"/>
              </a:rPr>
              <a:t>yourself (or </a:t>
            </a:r>
            <a:r>
              <a:rPr lang="en-US" dirty="0">
                <a:latin typeface="Calibri" panose="020F0502020204030204" pitchFamily="34" charset="0"/>
              </a:rPr>
              <a:t>your special powers will bring you back to </a:t>
            </a:r>
            <a:r>
              <a:rPr lang="en-US" dirty="0" smtClean="0">
                <a:latin typeface="Calibri" panose="020F0502020204030204" pitchFamily="34" charset="0"/>
              </a:rPr>
              <a:t>life and the traitor parts will be dead.) </a:t>
            </a:r>
            <a:r>
              <a:rPr lang="en-US" dirty="0">
                <a:latin typeface="Calibri" panose="020F0502020204030204" pitchFamily="34" charset="0"/>
              </a:rPr>
              <a:t>(</a:t>
            </a:r>
            <a:r>
              <a:rPr lang="en-US" dirty="0" smtClean="0">
                <a:latin typeface="Calibri" panose="020F0502020204030204" pitchFamily="34" charset="0"/>
              </a:rPr>
              <a:t>Anesthetic </a:t>
            </a:r>
            <a:r>
              <a:rPr lang="en-US" dirty="0">
                <a:latin typeface="Calibri" panose="020F0502020204030204" pitchFamily="34" charset="0"/>
              </a:rPr>
              <a:t>drugs make non-human </a:t>
            </a:r>
            <a:r>
              <a:rPr lang="en-US" dirty="0" smtClean="0">
                <a:latin typeface="Calibri" panose="020F0502020204030204" pitchFamily="34" charset="0"/>
              </a:rPr>
              <a:t>parts </a:t>
            </a:r>
            <a:r>
              <a:rPr lang="en-US" dirty="0">
                <a:latin typeface="Calibri" panose="020F0502020204030204" pitchFamily="34" charset="0"/>
              </a:rPr>
              <a:t>unable to feel anything in the </a:t>
            </a:r>
            <a:r>
              <a:rPr lang="en-US" dirty="0" smtClean="0">
                <a:latin typeface="Calibri" panose="020F0502020204030204" pitchFamily="34" charset="0"/>
              </a:rPr>
              <a:t>body, </a:t>
            </a:r>
            <a:r>
              <a:rPr lang="en-US" dirty="0">
                <a:latin typeface="Calibri" panose="020F0502020204030204" pitchFamily="34" charset="0"/>
              </a:rPr>
              <a:t>so they believe they do not belong to it</a:t>
            </a:r>
            <a:r>
              <a:rPr lang="en-US" dirty="0" smtClean="0">
                <a:latin typeface="Calibri" panose="020F0502020204030204" pitchFamily="34" charset="0"/>
              </a:rPr>
              <a:t>.) This is the riskiest suicide training, and is implemented when very central security is breached.</a:t>
            </a:r>
            <a:endParaRPr lang="en-CA" dirty="0">
              <a:latin typeface="Calibri" panose="020F0502020204030204" pitchFamily="34" charset="0"/>
            </a:endParaRPr>
          </a:p>
        </p:txBody>
      </p:sp>
    </p:spTree>
    <p:extLst>
      <p:ext uri="{BB962C8B-B14F-4D97-AF65-F5344CB8AC3E}">
        <p14:creationId xmlns:p14="http://schemas.microsoft.com/office/powerpoint/2010/main" xmlns="" val="335694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Slow down to Stabilize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mj-lt"/>
              </a:rPr>
              <a:t>Befriend your insiders. Work your way up the system hierarchy by treating all parts with kindness.</a:t>
            </a:r>
          </a:p>
          <a:p>
            <a:r>
              <a:rPr lang="en-US" dirty="0" smtClean="0">
                <a:latin typeface="+mj-lt"/>
              </a:rPr>
              <a:t>Establish rapport with the internal leaders whose job is to ensure loyalty.</a:t>
            </a:r>
          </a:p>
          <a:p>
            <a:r>
              <a:rPr lang="en-US" dirty="0" smtClean="0">
                <a:latin typeface="+mj-lt"/>
              </a:rPr>
              <a:t>Show these leaders, and those continuing contact with perpetrators, how they were deceived.</a:t>
            </a:r>
          </a:p>
          <a:p>
            <a:r>
              <a:rPr lang="en-US" dirty="0" smtClean="0">
                <a:latin typeface="+mj-lt"/>
              </a:rPr>
              <a:t>You may have a program to keep the front people separated from the insiders. Internal leaders can still lead the healing without the front person knowing what they’re doing.</a:t>
            </a:r>
          </a:p>
          <a:p>
            <a:r>
              <a:rPr lang="en-US" dirty="0" smtClean="0">
                <a:latin typeface="+mj-lt"/>
              </a:rPr>
              <a:t>Delay memory work until those in charge inside are ready to permit it.</a:t>
            </a:r>
          </a:p>
          <a:p>
            <a:endParaRPr lang="en-US" dirty="0"/>
          </a:p>
        </p:txBody>
      </p:sp>
    </p:spTree>
    <p:extLst>
      <p:ext uri="{BB962C8B-B14F-4D97-AF65-F5344CB8AC3E}">
        <p14:creationId xmlns:p14="http://schemas.microsoft.com/office/powerpoint/2010/main" xmlns="" val="493282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Two Problems Survivors Experience</a:t>
            </a:r>
            <a:endParaRPr lang="en-CA" dirty="0"/>
          </a:p>
        </p:txBody>
      </p:sp>
      <p:sp>
        <p:nvSpPr>
          <p:cNvPr id="3" name="Content Placeholder 2"/>
          <p:cNvSpPr>
            <a:spLocks noGrp="1"/>
          </p:cNvSpPr>
          <p:nvPr>
            <p:ph idx="1"/>
          </p:nvPr>
        </p:nvSpPr>
        <p:spPr/>
        <p:txBody>
          <a:bodyPr>
            <a:normAutofit fontScale="92500"/>
          </a:bodyPr>
          <a:lstStyle/>
          <a:p>
            <a:r>
              <a:rPr lang="en-CA" dirty="0">
                <a:latin typeface="+mj-lt"/>
              </a:rPr>
              <a:t>Emotional instability and psychiatric symptoms</a:t>
            </a:r>
          </a:p>
          <a:p>
            <a:r>
              <a:rPr lang="en-CA" dirty="0" smtClean="0">
                <a:latin typeface="+mj-lt"/>
              </a:rPr>
              <a:t>Inability to keep physically safe from the perpetrator group</a:t>
            </a:r>
          </a:p>
          <a:p>
            <a:endParaRPr lang="en-CA" dirty="0">
              <a:latin typeface="+mj-lt"/>
            </a:endParaRPr>
          </a:p>
          <a:p>
            <a:r>
              <a:rPr lang="en-CA" dirty="0" smtClean="0">
                <a:latin typeface="+mj-lt"/>
              </a:rPr>
              <a:t>Both problems are related to programming.</a:t>
            </a:r>
          </a:p>
          <a:p>
            <a:r>
              <a:rPr lang="en-CA" dirty="0" smtClean="0">
                <a:latin typeface="+mj-lt"/>
              </a:rPr>
              <a:t>Programming is training of child insiders (alter personalities) to do “jobs” assigned by the perpetrators.</a:t>
            </a:r>
          </a:p>
          <a:p>
            <a:r>
              <a:rPr lang="en-CA" dirty="0" smtClean="0">
                <a:latin typeface="+mj-lt"/>
              </a:rPr>
              <a:t>To heal you must get insiders to act against their programming.</a:t>
            </a:r>
          </a:p>
          <a:p>
            <a:r>
              <a:rPr lang="en-CA" dirty="0" smtClean="0">
                <a:latin typeface="+mj-lt"/>
              </a:rPr>
              <a:t>Insiders may choose to do this if they realize how the perpetrators (including family) deceived them.</a:t>
            </a:r>
            <a:endParaRPr lang="en-CA" dirty="0">
              <a:latin typeface="+mj-lt"/>
            </a:endParaRPr>
          </a:p>
        </p:txBody>
      </p:sp>
    </p:spTree>
    <p:extLst>
      <p:ext uri="{BB962C8B-B14F-4D97-AF65-F5344CB8AC3E}">
        <p14:creationId xmlns:p14="http://schemas.microsoft.com/office/powerpoint/2010/main" xmlns="" val="2437885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Don’t Hurry and Don’t Investigate</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mj-lt"/>
              </a:rPr>
              <a:t>You are not a detective, even if you have insiders who see themselves that way.  The purpose of therapy is healing, not finding out the secrets. </a:t>
            </a:r>
          </a:p>
          <a:p>
            <a:r>
              <a:rPr lang="en-US" dirty="0" smtClean="0">
                <a:latin typeface="+mj-lt"/>
              </a:rPr>
              <a:t>Do not rush to find things out before the insiders in charge of your system are ready.</a:t>
            </a:r>
          </a:p>
          <a:p>
            <a:r>
              <a:rPr lang="en-US" dirty="0" smtClean="0">
                <a:latin typeface="+mj-lt"/>
              </a:rPr>
              <a:t>If you rush for disclosures or memories, this will provoke insiders to do their jobs of destabilization and reporting to abusers. </a:t>
            </a:r>
          </a:p>
          <a:p>
            <a:r>
              <a:rPr lang="en-US" dirty="0" smtClean="0">
                <a:latin typeface="+mj-lt"/>
              </a:rPr>
              <a:t>When your internal leaders are ready, and you know you have physical safety, then and only then can you begin to work with your traumatic memories.</a:t>
            </a:r>
          </a:p>
        </p:txBody>
      </p:sp>
    </p:spTree>
    <p:extLst>
      <p:ext uri="{BB962C8B-B14F-4D97-AF65-F5344CB8AC3E}">
        <p14:creationId xmlns:p14="http://schemas.microsoft.com/office/powerpoint/2010/main" xmlns="" val="1142153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Achieving Physical Safety</a:t>
            </a:r>
            <a:endParaRPr lang="en-US" dirty="0"/>
          </a:p>
        </p:txBody>
      </p:sp>
      <p:sp>
        <p:nvSpPr>
          <p:cNvPr id="2" name="Text Placeholder 1"/>
          <p:cNvSpPr>
            <a:spLocks noGrp="1"/>
          </p:cNvSpPr>
          <p:nvPr>
            <p:ph type="body" idx="1"/>
          </p:nvPr>
        </p:nvSpPr>
        <p:spPr/>
        <p:txBody>
          <a:bodyPr/>
          <a:lstStyle/>
          <a:p>
            <a:pPr algn="ctr"/>
            <a:r>
              <a:rPr lang="en-CA" dirty="0" smtClean="0">
                <a:latin typeface="+mj-lt"/>
              </a:rPr>
              <a:t>Getting away from the perpetrator group</a:t>
            </a:r>
          </a:p>
          <a:p>
            <a:pPr algn="ctr"/>
            <a:r>
              <a:rPr lang="en-CA" dirty="0" smtClean="0">
                <a:latin typeface="+mj-lt"/>
              </a:rPr>
              <a:t>Defeating your access programming</a:t>
            </a:r>
            <a:endParaRPr lang="en-CA" dirty="0">
              <a:latin typeface="+mj-lt"/>
            </a:endParaRPr>
          </a:p>
        </p:txBody>
      </p:sp>
    </p:spTree>
    <p:extLst>
      <p:ext uri="{BB962C8B-B14F-4D97-AF65-F5344CB8AC3E}">
        <p14:creationId xmlns:p14="http://schemas.microsoft.com/office/powerpoint/2010/main" xmlns="" val="2630639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dirty="0" smtClean="0"/>
              <a:t>Access Programming</a:t>
            </a:r>
            <a:endParaRPr lang="en-CA" sz="4000" dirty="0"/>
          </a:p>
        </p:txBody>
      </p:sp>
      <p:sp>
        <p:nvSpPr>
          <p:cNvPr id="3" name="Content Placeholder 2"/>
          <p:cNvSpPr>
            <a:spLocks noGrp="1"/>
          </p:cNvSpPr>
          <p:nvPr>
            <p:ph idx="1"/>
          </p:nvPr>
        </p:nvSpPr>
        <p:spPr/>
        <p:txBody>
          <a:bodyPr>
            <a:normAutofit/>
          </a:bodyPr>
          <a:lstStyle/>
          <a:p>
            <a:r>
              <a:rPr lang="en-US" dirty="0">
                <a:latin typeface="Calibri" pitchFamily="34" charset="0"/>
              </a:rPr>
              <a:t>Every survivor has “access programming” to ensure they stay in contact with abusers and tell them the abuser group if any outsider like a therapist is becoming aware of their memories or inner parts, or if the person is beginning to remember.</a:t>
            </a:r>
          </a:p>
          <a:p>
            <a:r>
              <a:rPr lang="en-CA" dirty="0" smtClean="0">
                <a:latin typeface="Calibri" pitchFamily="34" charset="0"/>
              </a:rPr>
              <a:t>Survivors are often not physically safe from abusers. </a:t>
            </a:r>
          </a:p>
          <a:p>
            <a:r>
              <a:rPr lang="en-US" dirty="0" smtClean="0">
                <a:latin typeface="Calibri" pitchFamily="34" charset="0"/>
              </a:rPr>
              <a:t>Survivors </a:t>
            </a:r>
            <a:r>
              <a:rPr lang="en-US" dirty="0">
                <a:latin typeface="Calibri" pitchFamily="34" charset="0"/>
              </a:rPr>
              <a:t>are often mistaken about whether they’re currently safe</a:t>
            </a:r>
            <a:r>
              <a:rPr lang="en-US" dirty="0" smtClean="0">
                <a:latin typeface="Calibri" pitchFamily="34" charset="0"/>
              </a:rPr>
              <a:t>. </a:t>
            </a:r>
          </a:p>
          <a:p>
            <a:r>
              <a:rPr lang="en-CA" dirty="0" smtClean="0">
                <a:latin typeface="+mj-lt"/>
              </a:rPr>
              <a:t>Healing </a:t>
            </a:r>
            <a:r>
              <a:rPr lang="en-CA" dirty="0">
                <a:latin typeface="+mj-lt"/>
              </a:rPr>
              <a:t>begins with establishing actual physical safety.</a:t>
            </a:r>
          </a:p>
          <a:p>
            <a:pPr marL="0" indent="0">
              <a:buNone/>
            </a:pPr>
            <a:endParaRPr lang="en-CA" dirty="0">
              <a:latin typeface="+mj-lt"/>
            </a:endParaRPr>
          </a:p>
        </p:txBody>
      </p:sp>
    </p:spTree>
    <p:extLst>
      <p:ext uri="{BB962C8B-B14F-4D97-AF65-F5344CB8AC3E}">
        <p14:creationId xmlns:p14="http://schemas.microsoft.com/office/powerpoint/2010/main" xmlns="" val="1759173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Extreme Abuse Survey: </a:t>
            </a:r>
            <a:br>
              <a:rPr lang="en-US" sz="4400" dirty="0" smtClean="0"/>
            </a:br>
            <a:r>
              <a:rPr lang="en-US" sz="4400" dirty="0" smtClean="0"/>
              <a:t>Heightened Safety Issues for Client</a:t>
            </a:r>
            <a:endParaRPr lang="en-US" sz="4400" dirty="0"/>
          </a:p>
        </p:txBody>
      </p:sp>
      <p:sp>
        <p:nvSpPr>
          <p:cNvPr id="3" name="Content Placeholder 2"/>
          <p:cNvSpPr>
            <a:spLocks noGrp="1"/>
          </p:cNvSpPr>
          <p:nvPr>
            <p:ph idx="1"/>
          </p:nvPr>
        </p:nvSpPr>
        <p:spPr/>
        <p:txBody>
          <a:bodyPr>
            <a:normAutofit fontScale="70000" lnSpcReduction="20000"/>
          </a:bodyPr>
          <a:lstStyle/>
          <a:p>
            <a:endParaRPr lang="en-US" sz="3000" dirty="0" smtClean="0"/>
          </a:p>
          <a:p>
            <a:r>
              <a:rPr lang="en-US" sz="3000" dirty="0" smtClean="0">
                <a:latin typeface="+mj-lt"/>
              </a:rPr>
              <a:t>Therapist discovered survivor was reporting to perpetrators about therapy:  </a:t>
            </a:r>
          </a:p>
          <a:p>
            <a:pPr lvl="6"/>
            <a:r>
              <a:rPr lang="en-US" sz="3000" dirty="0" smtClean="0">
                <a:latin typeface="+mj-lt"/>
              </a:rPr>
              <a:t>Other Extreme Abuse  20%</a:t>
            </a:r>
          </a:p>
          <a:p>
            <a:pPr lvl="6"/>
            <a:r>
              <a:rPr lang="en-US" sz="3000" dirty="0" smtClean="0">
                <a:latin typeface="+mj-lt"/>
              </a:rPr>
              <a:t>RA/MC   50%</a:t>
            </a:r>
          </a:p>
          <a:p>
            <a:endParaRPr lang="en-US" sz="3000" dirty="0" smtClean="0">
              <a:latin typeface="+mj-lt"/>
            </a:endParaRPr>
          </a:p>
          <a:p>
            <a:r>
              <a:rPr lang="en-US" sz="3000" dirty="0" smtClean="0">
                <a:latin typeface="+mj-lt"/>
              </a:rPr>
              <a:t>Therapist discovered abuse was ongoing: </a:t>
            </a:r>
          </a:p>
          <a:p>
            <a:pPr lvl="7"/>
            <a:r>
              <a:rPr lang="en-US" sz="3000" dirty="0" smtClean="0">
                <a:latin typeface="+mj-lt"/>
              </a:rPr>
              <a:t>Other Extreme Abuse   40%</a:t>
            </a:r>
          </a:p>
          <a:p>
            <a:pPr lvl="7"/>
            <a:r>
              <a:rPr lang="en-US" sz="3000" dirty="0" smtClean="0">
                <a:latin typeface="+mj-lt"/>
              </a:rPr>
              <a:t>RA/MC   64%</a:t>
            </a:r>
          </a:p>
          <a:p>
            <a:pPr lvl="7"/>
            <a:endParaRPr lang="en-US" sz="3000" dirty="0">
              <a:latin typeface="+mj-lt"/>
            </a:endParaRPr>
          </a:p>
          <a:p>
            <a:r>
              <a:rPr lang="en-US" sz="3000" dirty="0" smtClean="0">
                <a:latin typeface="+mj-lt"/>
              </a:rPr>
              <a:t>… and this is when the therapist had found out about it. </a:t>
            </a:r>
          </a:p>
          <a:p>
            <a:r>
              <a:rPr lang="en-US" sz="3000" dirty="0" smtClean="0">
                <a:latin typeface="+mj-lt"/>
              </a:rPr>
              <a:t>It took me a long time to discover my first RA/MC clients were still involved with the perpetrator group.</a:t>
            </a:r>
          </a:p>
          <a:p>
            <a:pPr>
              <a:buNone/>
            </a:pPr>
            <a:endParaRPr lang="en-US" dirty="0" smtClean="0"/>
          </a:p>
        </p:txBody>
      </p:sp>
    </p:spTree>
    <p:extLst>
      <p:ext uri="{BB962C8B-B14F-4D97-AF65-F5344CB8AC3E}">
        <p14:creationId xmlns:p14="http://schemas.microsoft.com/office/powerpoint/2010/main" xmlns="" val="34316329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Big Lie Plus Some Tricks</a:t>
            </a:r>
            <a:endParaRPr lang="en-CA" dirty="0"/>
          </a:p>
        </p:txBody>
      </p:sp>
      <p:sp>
        <p:nvSpPr>
          <p:cNvPr id="3" name="Content Placeholder 2"/>
          <p:cNvSpPr>
            <a:spLocks noGrp="1"/>
          </p:cNvSpPr>
          <p:nvPr>
            <p:ph idx="1"/>
          </p:nvPr>
        </p:nvSpPr>
        <p:spPr/>
        <p:txBody>
          <a:bodyPr>
            <a:normAutofit lnSpcReduction="10000"/>
          </a:bodyPr>
          <a:lstStyle/>
          <a:p>
            <a:r>
              <a:rPr lang="en-CA" sz="2800" dirty="0" smtClean="0">
                <a:latin typeface="+mj-lt"/>
              </a:rPr>
              <a:t>Internal leaders: What the abusers tell you about knowing where you are and what you say or do or think are lies.</a:t>
            </a:r>
          </a:p>
          <a:p>
            <a:r>
              <a:rPr lang="en-CA" sz="2800" dirty="0" smtClean="0">
                <a:latin typeface="+mj-lt"/>
              </a:rPr>
              <a:t>Instead, it is hidden parts of you (insiders) who tell them your whereabouts or report when you have disobeyed orders.  These reporters are hidden from the system leaders.</a:t>
            </a:r>
          </a:p>
          <a:p>
            <a:r>
              <a:rPr lang="en-CA" sz="2800" dirty="0" smtClean="0">
                <a:latin typeface="+mj-lt"/>
              </a:rPr>
              <a:t>There are also hidden insiders whose job is to return home in response to cues or misbehavior, or who have to “come when called.”</a:t>
            </a:r>
          </a:p>
        </p:txBody>
      </p:sp>
    </p:spTree>
    <p:extLst>
      <p:ext uri="{BB962C8B-B14F-4D97-AF65-F5344CB8AC3E}">
        <p14:creationId xmlns:p14="http://schemas.microsoft.com/office/powerpoint/2010/main" xmlns="" val="40535576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Insiders who Maintain Group Contact</a:t>
            </a:r>
            <a:endParaRPr lang="en-US" sz="4000" dirty="0"/>
          </a:p>
        </p:txBody>
      </p:sp>
      <p:sp>
        <p:nvSpPr>
          <p:cNvPr id="3" name="Content Placeholder 2"/>
          <p:cNvSpPr>
            <a:spLocks noGrp="1"/>
          </p:cNvSpPr>
          <p:nvPr>
            <p:ph idx="1"/>
          </p:nvPr>
        </p:nvSpPr>
        <p:spPr/>
        <p:txBody>
          <a:bodyPr>
            <a:normAutofit fontScale="85000" lnSpcReduction="20000"/>
          </a:bodyPr>
          <a:lstStyle/>
          <a:p>
            <a:endParaRPr lang="en-US" b="1" dirty="0" smtClean="0">
              <a:solidFill>
                <a:srgbClr val="0070C0"/>
              </a:solidFill>
              <a:latin typeface="Constantia (Body)"/>
            </a:endParaRPr>
          </a:p>
          <a:p>
            <a:r>
              <a:rPr lang="en-US" b="1" dirty="0" smtClean="0">
                <a:solidFill>
                  <a:srgbClr val="0070C0"/>
                </a:solidFill>
                <a:latin typeface="Calibri" panose="020F0502020204030204" pitchFamily="34" charset="0"/>
              </a:rPr>
              <a:t>Reporters</a:t>
            </a:r>
            <a:r>
              <a:rPr lang="en-US" dirty="0" smtClean="0">
                <a:latin typeface="Calibri" panose="020F0502020204030204" pitchFamily="34" charset="0"/>
              </a:rPr>
              <a:t> report about disclosures you have made, therapy sessions &amp; plans you may have made to relocate.</a:t>
            </a:r>
          </a:p>
          <a:p>
            <a:endParaRPr lang="en-US" dirty="0" smtClean="0">
              <a:latin typeface="Calibri" panose="020F0502020204030204" pitchFamily="34" charset="0"/>
            </a:endParaRPr>
          </a:p>
          <a:p>
            <a:r>
              <a:rPr lang="en-US" b="1" dirty="0" smtClean="0">
                <a:solidFill>
                  <a:srgbClr val="0070C0"/>
                </a:solidFill>
                <a:latin typeface="Calibri" panose="020F0502020204030204" pitchFamily="34" charset="0"/>
              </a:rPr>
              <a:t>Returners </a:t>
            </a:r>
            <a:r>
              <a:rPr lang="en-US" dirty="0" smtClean="0">
                <a:latin typeface="Calibri" panose="020F0502020204030204" pitchFamily="34" charset="0"/>
              </a:rPr>
              <a:t>have been told to return to the group on significant dates like birthdays, or predetermined ritual dates, or years when you reach a certain age.</a:t>
            </a:r>
          </a:p>
          <a:p>
            <a:endParaRPr lang="en-US" dirty="0" smtClean="0">
              <a:latin typeface="Calibri" panose="020F0502020204030204" pitchFamily="34" charset="0"/>
            </a:endParaRPr>
          </a:p>
          <a:p>
            <a:r>
              <a:rPr lang="en-US" dirty="0" smtClean="0">
                <a:latin typeface="Calibri" panose="020F0502020204030204" pitchFamily="34" charset="0"/>
              </a:rPr>
              <a:t>Insiders who “</a:t>
            </a:r>
            <a:r>
              <a:rPr lang="en-US" b="1" dirty="0" smtClean="0">
                <a:solidFill>
                  <a:srgbClr val="0070C0"/>
                </a:solidFill>
                <a:latin typeface="Calibri" panose="020F0502020204030204" pitchFamily="34" charset="0"/>
              </a:rPr>
              <a:t>come when called</a:t>
            </a:r>
            <a:r>
              <a:rPr lang="en-US" dirty="0" smtClean="0">
                <a:latin typeface="Calibri" panose="020F0502020204030204" pitchFamily="34" charset="0"/>
              </a:rPr>
              <a:t>” feel compelled to respond to access triggers (answer the phone, open the door, cross the street in response to a hand signal).</a:t>
            </a:r>
          </a:p>
          <a:p>
            <a:endParaRPr lang="en-US" dirty="0" smtClean="0">
              <a:latin typeface="Calibri" panose="020F0502020204030204" pitchFamily="34" charset="0"/>
            </a:endParaRPr>
          </a:p>
          <a:p>
            <a:r>
              <a:rPr lang="en-US" dirty="0" smtClean="0">
                <a:latin typeface="Calibri" panose="020F0502020204030204" pitchFamily="34" charset="0"/>
              </a:rPr>
              <a:t>Front people are called to go home for supposed family emergencies.</a:t>
            </a:r>
            <a:endParaRPr lang="en-US" dirty="0">
              <a:latin typeface="Calibri" panose="020F0502020204030204" pitchFamily="34" charset="0"/>
            </a:endParaRPr>
          </a:p>
        </p:txBody>
      </p:sp>
    </p:spTree>
    <p:extLst>
      <p:ext uri="{BB962C8B-B14F-4D97-AF65-F5344CB8AC3E}">
        <p14:creationId xmlns:p14="http://schemas.microsoft.com/office/powerpoint/2010/main" xmlns="" val="25022831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Inner Leaders are not told</a:t>
            </a:r>
            <a:endParaRPr lang="en-CA" dirty="0"/>
          </a:p>
        </p:txBody>
      </p:sp>
      <p:sp>
        <p:nvSpPr>
          <p:cNvPr id="3" name="Content Placeholder 2"/>
          <p:cNvSpPr>
            <a:spLocks noGrp="1"/>
          </p:cNvSpPr>
          <p:nvPr>
            <p:ph idx="1"/>
          </p:nvPr>
        </p:nvSpPr>
        <p:spPr/>
        <p:txBody>
          <a:bodyPr>
            <a:normAutofit/>
          </a:bodyPr>
          <a:lstStyle/>
          <a:p>
            <a:r>
              <a:rPr lang="en-CA" dirty="0">
                <a:latin typeface="+mj-lt"/>
              </a:rPr>
              <a:t>… that their only power is internal, to give commands to younger kids inside—but they have no real power in the external world.</a:t>
            </a:r>
          </a:p>
          <a:p>
            <a:r>
              <a:rPr lang="en-CA" dirty="0" smtClean="0">
                <a:latin typeface="+mj-lt"/>
              </a:rPr>
              <a:t>… about the reporters inside, who are usually young kids. Inner leaders are supposed to believe the group knows things by magic or science or surveillance.</a:t>
            </a:r>
          </a:p>
          <a:p>
            <a:r>
              <a:rPr lang="en-CA" dirty="0" smtClean="0">
                <a:latin typeface="+mj-lt"/>
              </a:rPr>
              <a:t>… how the perpetrator group gets hold of them. They just find themselves called out by the perpetrators and don’t know how they got there.</a:t>
            </a:r>
          </a:p>
          <a:p>
            <a:endParaRPr lang="en-CA" dirty="0"/>
          </a:p>
        </p:txBody>
      </p:sp>
    </p:spTree>
    <p:extLst>
      <p:ext uri="{BB962C8B-B14F-4D97-AF65-F5344CB8AC3E}">
        <p14:creationId xmlns:p14="http://schemas.microsoft.com/office/powerpoint/2010/main" xmlns="" val="3056331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Preventing or Stopping Reporting</a:t>
            </a:r>
          </a:p>
        </p:txBody>
      </p:sp>
      <p:sp>
        <p:nvSpPr>
          <p:cNvPr id="3" name="Content Placeholder 2"/>
          <p:cNvSpPr>
            <a:spLocks noGrp="1"/>
          </p:cNvSpPr>
          <p:nvPr>
            <p:ph idx="1"/>
          </p:nvPr>
        </p:nvSpPr>
        <p:spPr/>
        <p:txBody>
          <a:bodyPr>
            <a:noAutofit/>
          </a:bodyPr>
          <a:lstStyle/>
          <a:p>
            <a:pPr lvl="0"/>
            <a:r>
              <a:rPr lang="en-US" sz="1900" dirty="0" smtClean="0">
                <a:latin typeface="Calibri" panose="020F0502020204030204" pitchFamily="34" charset="0"/>
              </a:rPr>
              <a:t>Internal leaders, find out how the abusers said they knew things, and how they proved it.  Then ask your insiders </a:t>
            </a:r>
            <a:r>
              <a:rPr lang="en-US" sz="1900" dirty="0">
                <a:latin typeface="Calibri" panose="020F0502020204030204" pitchFamily="34" charset="0"/>
              </a:rPr>
              <a:t>how </a:t>
            </a:r>
            <a:r>
              <a:rPr lang="en-US" sz="1900" dirty="0" smtClean="0">
                <a:latin typeface="Calibri" panose="020F0502020204030204" pitchFamily="34" charset="0"/>
              </a:rPr>
              <a:t>the perpetrators</a:t>
            </a:r>
            <a:r>
              <a:rPr lang="en-US" sz="1900" dirty="0">
                <a:latin typeface="Calibri" panose="020F0502020204030204" pitchFamily="34" charset="0"/>
              </a:rPr>
              <a:t>’ “magic” knowledge was </a:t>
            </a:r>
            <a:r>
              <a:rPr lang="en-US" sz="1900" dirty="0" smtClean="0">
                <a:latin typeface="Calibri" panose="020F0502020204030204" pitchFamily="34" charset="0"/>
              </a:rPr>
              <a:t>actually obtained.</a:t>
            </a:r>
          </a:p>
          <a:p>
            <a:pPr lvl="0"/>
            <a:r>
              <a:rPr lang="en-US" sz="1900" dirty="0" smtClean="0">
                <a:latin typeface="Calibri" panose="020F0502020204030204" pitchFamily="34" charset="0"/>
              </a:rPr>
              <a:t>Ask to speak with the reporters. Tell  them to </a:t>
            </a:r>
            <a:r>
              <a:rPr lang="en-US" sz="1900" dirty="0">
                <a:latin typeface="Calibri" panose="020F0502020204030204" pitchFamily="34" charset="0"/>
              </a:rPr>
              <a:t>stop reporting in order to prevent re-abuse</a:t>
            </a:r>
            <a:r>
              <a:rPr lang="en-US" sz="1900" dirty="0" smtClean="0">
                <a:latin typeface="Calibri" panose="020F0502020204030204" pitchFamily="34" charset="0"/>
              </a:rPr>
              <a:t>.</a:t>
            </a:r>
          </a:p>
          <a:p>
            <a:pPr lvl="0"/>
            <a:r>
              <a:rPr lang="en-US" sz="1900" dirty="0" smtClean="0">
                <a:latin typeface="Calibri" panose="020F0502020204030204" pitchFamily="34" charset="0"/>
              </a:rPr>
              <a:t>Reporters are often young kids who believe what adults tell them.</a:t>
            </a:r>
          </a:p>
          <a:p>
            <a:r>
              <a:rPr lang="en-CA" sz="1900" dirty="0">
                <a:latin typeface="Calibri" panose="020F0502020204030204" pitchFamily="34" charset="0"/>
              </a:rPr>
              <a:t>Ask them why the abusers would need them to report if they already know everything.</a:t>
            </a:r>
          </a:p>
          <a:p>
            <a:r>
              <a:rPr lang="en-CA" sz="1900" dirty="0" smtClean="0">
                <a:latin typeface="Calibri" panose="020F0502020204030204" pitchFamily="34" charset="0"/>
              </a:rPr>
              <a:t>Update young insider children about where they live now and what year it is. They often don’t know.</a:t>
            </a:r>
          </a:p>
          <a:p>
            <a:r>
              <a:rPr lang="en-CA" sz="1900" dirty="0" smtClean="0">
                <a:latin typeface="Calibri" panose="020F0502020204030204" pitchFamily="34" charset="0"/>
              </a:rPr>
              <a:t>Point out that it’s easy for adults to keep track of a child, but not of an adult who’s moved away.</a:t>
            </a:r>
          </a:p>
          <a:p>
            <a:r>
              <a:rPr lang="en-CA" sz="1900" dirty="0" smtClean="0">
                <a:latin typeface="Calibri" panose="020F0502020204030204" pitchFamily="34" charset="0"/>
              </a:rPr>
              <a:t>Relocation is mostly useless until reporting is disabled (though the further away you move, the more likely you are to be safe.)</a:t>
            </a:r>
            <a:endParaRPr lang="en-US" sz="19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pPr/>
              <a:t>27</a:t>
            </a:fld>
            <a:endParaRPr lang="en-CA"/>
          </a:p>
        </p:txBody>
      </p:sp>
    </p:spTree>
    <p:extLst>
      <p:ext uri="{BB962C8B-B14F-4D97-AF65-F5344CB8AC3E}">
        <p14:creationId xmlns:p14="http://schemas.microsoft.com/office/powerpoint/2010/main" xmlns="" val="339876030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If you can’t find reporters,</a:t>
            </a:r>
            <a:br>
              <a:rPr lang="en-US" dirty="0" smtClean="0"/>
            </a:br>
            <a:r>
              <a:rPr lang="en-US" dirty="0" smtClean="0"/>
              <a:t>or if reporters won’t cooperate</a:t>
            </a:r>
            <a:endParaRPr lang="en-US" dirty="0"/>
          </a:p>
        </p:txBody>
      </p:sp>
      <p:sp>
        <p:nvSpPr>
          <p:cNvPr id="3" name="Content Placeholder 2"/>
          <p:cNvSpPr>
            <a:spLocks noGrp="1"/>
          </p:cNvSpPr>
          <p:nvPr>
            <p:ph idx="1"/>
          </p:nvPr>
        </p:nvSpPr>
        <p:spPr/>
        <p:txBody>
          <a:bodyPr>
            <a:noAutofit/>
          </a:bodyPr>
          <a:lstStyle/>
          <a:p>
            <a:r>
              <a:rPr lang="en-CA" sz="2400" dirty="0" smtClean="0">
                <a:latin typeface="Constantia (Body)"/>
              </a:rPr>
              <a:t>If reporters won’t cooperate, have the system put them to sleep after the first five minutes of your therapy session and wake up near the end when you’re talking about nothing much,</a:t>
            </a:r>
          </a:p>
          <a:p>
            <a:r>
              <a:rPr lang="en-CA" sz="2400" dirty="0" smtClean="0">
                <a:latin typeface="Constantia (Body)"/>
              </a:rPr>
              <a:t>Another method is to make the reporters forget what happened, substituting a memory of a harmless session,</a:t>
            </a:r>
          </a:p>
          <a:p>
            <a:r>
              <a:rPr lang="en-CA" sz="2400" dirty="0" smtClean="0">
                <a:latin typeface="Constantia (Body)"/>
              </a:rPr>
              <a:t>You can have reporters report to the inner leaders instead of to outside people.</a:t>
            </a:r>
          </a:p>
          <a:p>
            <a:r>
              <a:rPr lang="en-CA" sz="2400" dirty="0" smtClean="0">
                <a:latin typeface="Constantia (Body)"/>
              </a:rPr>
              <a:t>Any other ideas?</a:t>
            </a:r>
          </a:p>
        </p:txBody>
      </p:sp>
    </p:spTree>
    <p:extLst>
      <p:ext uri="{BB962C8B-B14F-4D97-AF65-F5344CB8AC3E}">
        <p14:creationId xmlns:p14="http://schemas.microsoft.com/office/powerpoint/2010/main" xmlns="" val="271722739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Calling Home</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latin typeface="+mj-lt"/>
              </a:rPr>
              <a:t>If a survivor discloses secrets, an insider who loves family feels an urge to call home.</a:t>
            </a:r>
          </a:p>
          <a:p>
            <a:r>
              <a:rPr lang="en-CA" dirty="0" smtClean="0">
                <a:latin typeface="+mj-lt"/>
              </a:rPr>
              <a:t>This person (usually a child) calls (or answers the phone when family calls) and remembers only a normal conversation.</a:t>
            </a:r>
          </a:p>
          <a:p>
            <a:r>
              <a:rPr lang="en-CA" dirty="0" smtClean="0">
                <a:latin typeface="+mj-lt"/>
              </a:rPr>
              <a:t>The family member or handler calls out a reporter who tells what is happening in therapy and describes any disloyalty.</a:t>
            </a:r>
          </a:p>
          <a:p>
            <a:r>
              <a:rPr lang="en-CA" dirty="0" smtClean="0">
                <a:latin typeface="+mj-lt"/>
              </a:rPr>
              <a:t>The family member calls out other insiders and gives them orders, e.g. harass the therapist, cut your arms, or come to the next ritual.</a:t>
            </a:r>
          </a:p>
          <a:p>
            <a:r>
              <a:rPr lang="en-CA" dirty="0" smtClean="0">
                <a:latin typeface="+mj-lt"/>
              </a:rPr>
              <a:t>Cards or gifts or emails may contain deliberate triggers to set off programs. </a:t>
            </a:r>
            <a:endParaRPr lang="en-CA" dirty="0">
              <a:latin typeface="+mj-lt"/>
            </a:endParaRPr>
          </a:p>
        </p:txBody>
      </p:sp>
    </p:spTree>
    <p:extLst>
      <p:ext uri="{BB962C8B-B14F-4D97-AF65-F5344CB8AC3E}">
        <p14:creationId xmlns:p14="http://schemas.microsoft.com/office/powerpoint/2010/main" xmlns="" val="3714322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The Big Lie</a:t>
            </a:r>
            <a:endParaRPr lang="en-CA" dirty="0"/>
          </a:p>
        </p:txBody>
      </p:sp>
      <p:sp>
        <p:nvSpPr>
          <p:cNvPr id="3" name="Text Placeholder 2"/>
          <p:cNvSpPr>
            <a:spLocks noGrp="1"/>
          </p:cNvSpPr>
          <p:nvPr>
            <p:ph type="body" idx="1"/>
          </p:nvPr>
        </p:nvSpPr>
        <p:spPr/>
        <p:txBody>
          <a:bodyPr/>
          <a:lstStyle/>
          <a:p>
            <a:pPr algn="ctr"/>
            <a:r>
              <a:rPr lang="en-CA" dirty="0" smtClean="0">
                <a:latin typeface="+mj-lt"/>
              </a:rPr>
              <a:t>Is that the perpetrators know where you are, </a:t>
            </a:r>
          </a:p>
          <a:p>
            <a:pPr algn="ctr"/>
            <a:r>
              <a:rPr lang="en-CA" dirty="0" smtClean="0">
                <a:latin typeface="+mj-lt"/>
              </a:rPr>
              <a:t>what you do and say, what you think. </a:t>
            </a:r>
            <a:endParaRPr lang="en-CA" dirty="0">
              <a:latin typeface="+mj-lt"/>
            </a:endParaRPr>
          </a:p>
        </p:txBody>
      </p:sp>
    </p:spTree>
    <p:extLst>
      <p:ext uri="{BB962C8B-B14F-4D97-AF65-F5344CB8AC3E}">
        <p14:creationId xmlns:p14="http://schemas.microsoft.com/office/powerpoint/2010/main" xmlns="" val="7486715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Training to Return</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smtClean="0">
                <a:latin typeface="Calibri" pitchFamily="34" charset="0"/>
              </a:rPr>
              <a:t>Often a survivor is supposed to return to the perpetrators if some insiders, or the front person, have been disloyal.</a:t>
            </a:r>
          </a:p>
          <a:p>
            <a:pPr marL="0" indent="0">
              <a:buNone/>
            </a:pPr>
            <a:endParaRPr lang="en-CA" dirty="0" smtClean="0">
              <a:latin typeface="Calibri" pitchFamily="34" charset="0"/>
            </a:endParaRPr>
          </a:p>
          <a:p>
            <a:pPr marL="0" indent="0">
              <a:buNone/>
            </a:pPr>
            <a:r>
              <a:rPr lang="en-CA" dirty="0" smtClean="0">
                <a:latin typeface="Calibri" pitchFamily="34" charset="0"/>
              </a:rPr>
              <a:t>You may feel a desperate need to return to the group or to the place where you grew up  to:  </a:t>
            </a:r>
          </a:p>
          <a:p>
            <a:r>
              <a:rPr lang="en-CA" dirty="0">
                <a:latin typeface="Calibri" pitchFamily="34" charset="0"/>
              </a:rPr>
              <a:t>f</a:t>
            </a:r>
            <a:r>
              <a:rPr lang="en-CA" dirty="0" smtClean="0">
                <a:latin typeface="Calibri" pitchFamily="34" charset="0"/>
              </a:rPr>
              <a:t>ind out the facts of what happened,</a:t>
            </a:r>
          </a:p>
          <a:p>
            <a:r>
              <a:rPr lang="en-CA" dirty="0">
                <a:latin typeface="Calibri" pitchFamily="34" charset="0"/>
              </a:rPr>
              <a:t>get </a:t>
            </a:r>
            <a:r>
              <a:rPr lang="en-CA" dirty="0" smtClean="0">
                <a:latin typeface="Calibri" pitchFamily="34" charset="0"/>
              </a:rPr>
              <a:t>revenge,</a:t>
            </a:r>
            <a:endParaRPr lang="en-CA" dirty="0">
              <a:latin typeface="Calibri" pitchFamily="34" charset="0"/>
            </a:endParaRPr>
          </a:p>
          <a:p>
            <a:r>
              <a:rPr lang="en-CA" dirty="0" smtClean="0">
                <a:latin typeface="Calibri" pitchFamily="34" charset="0"/>
              </a:rPr>
              <a:t>avoid punishment (because you believe they know everything), </a:t>
            </a:r>
          </a:p>
          <a:p>
            <a:r>
              <a:rPr lang="en-CA" dirty="0">
                <a:latin typeface="Calibri" pitchFamily="34" charset="0"/>
              </a:rPr>
              <a:t>h</a:t>
            </a:r>
            <a:r>
              <a:rPr lang="en-CA" dirty="0" smtClean="0">
                <a:latin typeface="Calibri" pitchFamily="34" charset="0"/>
              </a:rPr>
              <a:t>ave a disabling program turned off (be “fixed”),</a:t>
            </a:r>
          </a:p>
          <a:p>
            <a:r>
              <a:rPr lang="en-CA" dirty="0" smtClean="0">
                <a:latin typeface="Calibri" pitchFamily="34" charset="0"/>
              </a:rPr>
              <a:t>save someone else, or </a:t>
            </a:r>
          </a:p>
          <a:p>
            <a:r>
              <a:rPr lang="en-CA" dirty="0">
                <a:latin typeface="Calibri" pitchFamily="34" charset="0"/>
              </a:rPr>
              <a:t>g</a:t>
            </a:r>
            <a:r>
              <a:rPr lang="en-CA" dirty="0" smtClean="0">
                <a:latin typeface="Calibri" pitchFamily="34" charset="0"/>
              </a:rPr>
              <a:t>et rewards (for higher-up parts), like sex or drugs or supposed promotions.</a:t>
            </a:r>
          </a:p>
          <a:p>
            <a:pPr marL="0" indent="0">
              <a:buNone/>
            </a:pPr>
            <a:r>
              <a:rPr lang="en-CA" dirty="0" smtClean="0">
                <a:latin typeface="Calibri" pitchFamily="34" charset="0"/>
              </a:rPr>
              <a:t>All these are tricks. Specific insiders have these programs, and return to specific group members who are waiting for them and know what to do with them. If you feel a strong urge to do one of  these things, it’s a program.</a:t>
            </a:r>
          </a:p>
          <a:p>
            <a:endParaRPr lang="en-CA" dirty="0"/>
          </a:p>
        </p:txBody>
      </p:sp>
    </p:spTree>
    <p:extLst>
      <p:ext uri="{BB962C8B-B14F-4D97-AF65-F5344CB8AC3E}">
        <p14:creationId xmlns:p14="http://schemas.microsoft.com/office/powerpoint/2010/main" xmlns="" val="20997627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a Survivor Returns: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Calibri" pitchFamily="34" charset="0"/>
              </a:rPr>
              <a:t>Reporters report disclosures you have made or memories you have recalled. (Reporters are also known as recorders because they memorize exact words.)</a:t>
            </a:r>
          </a:p>
          <a:p>
            <a:r>
              <a:rPr lang="en-US" dirty="0" smtClean="0">
                <a:latin typeface="Calibri" pitchFamily="34" charset="0"/>
              </a:rPr>
              <a:t>Punishment is administered for disobedience or disloyalty.</a:t>
            </a:r>
          </a:p>
          <a:p>
            <a:r>
              <a:rPr lang="en-US" dirty="0" smtClean="0">
                <a:latin typeface="Calibri" pitchFamily="34" charset="0"/>
              </a:rPr>
              <a:t>Disobedient insiders may be replaced in their jobs with backups.</a:t>
            </a:r>
          </a:p>
          <a:p>
            <a:r>
              <a:rPr lang="en-US" dirty="0" smtClean="0">
                <a:latin typeface="Calibri" pitchFamily="34" charset="0"/>
              </a:rPr>
              <a:t>Old program training is repeated.</a:t>
            </a:r>
          </a:p>
          <a:p>
            <a:r>
              <a:rPr lang="en-US" dirty="0" smtClean="0">
                <a:latin typeface="Calibri" pitchFamily="34" charset="0"/>
              </a:rPr>
              <a:t>You may be forced to harm someone else to demonstrate loyalty.</a:t>
            </a:r>
          </a:p>
          <a:p>
            <a:r>
              <a:rPr lang="en-US" dirty="0" smtClean="0">
                <a:latin typeface="Calibri" pitchFamily="34" charset="0"/>
              </a:rPr>
              <a:t>You may be drugged and your therapist may be impersonated. The therapist impersonator assaults you verbally, physically or sexually.</a:t>
            </a:r>
          </a:p>
          <a:p>
            <a:r>
              <a:rPr lang="en-US" dirty="0" smtClean="0">
                <a:latin typeface="Calibri" pitchFamily="34" charset="0"/>
              </a:rPr>
              <a:t>You and other people are threatened—”If you disobey again, a child will be hurt.”</a:t>
            </a:r>
          </a:p>
          <a:p>
            <a:r>
              <a:rPr lang="en-US" dirty="0" smtClean="0">
                <a:latin typeface="Calibri" pitchFamily="34" charset="0"/>
              </a:rPr>
              <a:t>There is electroshock to make you forget the </a:t>
            </a:r>
            <a:r>
              <a:rPr lang="en-US" dirty="0" err="1" smtClean="0">
                <a:latin typeface="Calibri" pitchFamily="34" charset="0"/>
              </a:rPr>
              <a:t>recontact</a:t>
            </a:r>
            <a:r>
              <a:rPr lang="en-US" dirty="0" smtClean="0">
                <a:latin typeface="Calibri" pitchFamily="34" charset="0"/>
              </a:rPr>
              <a:t>.</a:t>
            </a:r>
          </a:p>
        </p:txBody>
      </p:sp>
    </p:spTree>
    <p:extLst>
      <p:ext uri="{BB962C8B-B14F-4D97-AF65-F5344CB8AC3E}">
        <p14:creationId xmlns:p14="http://schemas.microsoft.com/office/powerpoint/2010/main" xmlns="" val="18425359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“Come When Called” Training</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CA" sz="3500" dirty="0">
                <a:latin typeface="Calibri" pitchFamily="34" charset="0"/>
              </a:rPr>
              <a:t>When </a:t>
            </a:r>
            <a:r>
              <a:rPr lang="en-CA" sz="3500" dirty="0" smtClean="0">
                <a:latin typeface="Calibri" pitchFamily="34" charset="0"/>
              </a:rPr>
              <a:t>a </a:t>
            </a:r>
            <a:r>
              <a:rPr lang="en-CA" sz="3500" dirty="0">
                <a:latin typeface="Calibri" pitchFamily="34" charset="0"/>
              </a:rPr>
              <a:t>survivor is no longer returning or reporting, he or she may still be accessible because of </a:t>
            </a:r>
            <a:r>
              <a:rPr lang="en-CA" sz="3500" dirty="0" smtClean="0">
                <a:latin typeface="Calibri" pitchFamily="34" charset="0"/>
              </a:rPr>
              <a:t>inside kids </a:t>
            </a:r>
            <a:r>
              <a:rPr lang="en-CA" sz="3500" dirty="0">
                <a:latin typeface="Calibri" pitchFamily="34" charset="0"/>
              </a:rPr>
              <a:t>trained to respond to cues from the perpetrators</a:t>
            </a:r>
            <a:r>
              <a:rPr lang="en-CA" sz="3500" dirty="0" smtClean="0">
                <a:latin typeface="Calibri" pitchFamily="34" charset="0"/>
              </a:rPr>
              <a:t>. Cues include:</a:t>
            </a:r>
            <a:endParaRPr lang="en-CA" sz="3500" dirty="0">
              <a:latin typeface="Calibri" pitchFamily="34" charset="0"/>
            </a:endParaRPr>
          </a:p>
          <a:p>
            <a:r>
              <a:rPr lang="en-CA" sz="3500" dirty="0" smtClean="0">
                <a:latin typeface="Calibri" pitchFamily="34" charset="0"/>
              </a:rPr>
              <a:t>Specific sounds </a:t>
            </a:r>
            <a:r>
              <a:rPr lang="en-CA" sz="3500" dirty="0">
                <a:latin typeface="Calibri" pitchFamily="34" charset="0"/>
              </a:rPr>
              <a:t>such as 3 phone rings, </a:t>
            </a:r>
            <a:r>
              <a:rPr lang="en-CA" sz="3500" dirty="0" smtClean="0">
                <a:latin typeface="Calibri" pitchFamily="34" charset="0"/>
              </a:rPr>
              <a:t>a car </a:t>
            </a:r>
            <a:r>
              <a:rPr lang="en-CA" sz="3500" dirty="0">
                <a:latin typeface="Calibri" pitchFamily="34" charset="0"/>
              </a:rPr>
              <a:t>honk, beeping </a:t>
            </a:r>
            <a:r>
              <a:rPr lang="en-CA" sz="3500" dirty="0" smtClean="0">
                <a:latin typeface="Calibri" pitchFamily="34" charset="0"/>
              </a:rPr>
              <a:t>sounds, or a pattern of knocks on the door</a:t>
            </a:r>
            <a:endParaRPr lang="en-CA" sz="3500" dirty="0">
              <a:latin typeface="Calibri" pitchFamily="34" charset="0"/>
            </a:endParaRPr>
          </a:p>
          <a:p>
            <a:r>
              <a:rPr lang="en-CA" sz="3500" dirty="0">
                <a:latin typeface="Calibri" pitchFamily="34" charset="0"/>
              </a:rPr>
              <a:t>Visual hand signals</a:t>
            </a:r>
          </a:p>
          <a:p>
            <a:r>
              <a:rPr lang="en-CA" sz="3500" dirty="0">
                <a:latin typeface="Calibri" pitchFamily="34" charset="0"/>
              </a:rPr>
              <a:t>Visual or word triggers in mail or </a:t>
            </a:r>
            <a:r>
              <a:rPr lang="en-CA" sz="3500" dirty="0" smtClean="0">
                <a:latin typeface="Calibri" pitchFamily="34" charset="0"/>
              </a:rPr>
              <a:t>emails or texts</a:t>
            </a:r>
            <a:endParaRPr lang="en-CA" sz="3500" dirty="0">
              <a:latin typeface="Calibri" pitchFamily="34" charset="0"/>
            </a:endParaRPr>
          </a:p>
          <a:p>
            <a:pPr marL="0" indent="0">
              <a:buNone/>
            </a:pPr>
            <a:r>
              <a:rPr lang="en-CA" sz="3500" dirty="0" smtClean="0">
                <a:latin typeface="Calibri" pitchFamily="34" charset="0"/>
              </a:rPr>
              <a:t>Some inside kids </a:t>
            </a:r>
            <a:r>
              <a:rPr lang="en-CA" sz="3500" dirty="0">
                <a:latin typeface="Calibri" pitchFamily="34" charset="0"/>
              </a:rPr>
              <a:t>are trained to </a:t>
            </a:r>
            <a:r>
              <a:rPr lang="en-CA" sz="3500" dirty="0" smtClean="0">
                <a:latin typeface="Calibri" pitchFamily="34" charset="0"/>
              </a:rPr>
              <a:t>always answer </a:t>
            </a:r>
            <a:r>
              <a:rPr lang="en-CA" sz="3500" dirty="0">
                <a:latin typeface="Calibri" pitchFamily="34" charset="0"/>
              </a:rPr>
              <a:t>the phone or open the door or go to the </a:t>
            </a:r>
            <a:r>
              <a:rPr lang="en-CA" sz="3500" dirty="0" smtClean="0">
                <a:latin typeface="Calibri" pitchFamily="34" charset="0"/>
              </a:rPr>
              <a:t>handler, afraid </a:t>
            </a:r>
            <a:r>
              <a:rPr lang="en-CA" sz="3500" dirty="0">
                <a:latin typeface="Calibri" pitchFamily="34" charset="0"/>
              </a:rPr>
              <a:t>for their </a:t>
            </a:r>
            <a:r>
              <a:rPr lang="en-CA" sz="3500" dirty="0" smtClean="0">
                <a:latin typeface="Calibri" pitchFamily="34" charset="0"/>
              </a:rPr>
              <a:t>lives if they don’t.</a:t>
            </a:r>
            <a:endParaRPr lang="en-CA" sz="3500" dirty="0">
              <a:latin typeface="Calibri" pitchFamily="34" charset="0"/>
            </a:endParaRPr>
          </a:p>
          <a:p>
            <a:pPr marL="0" indent="0">
              <a:buNone/>
            </a:pPr>
            <a:r>
              <a:rPr lang="en-CA" sz="3500" dirty="0">
                <a:latin typeface="Calibri" pitchFamily="34" charset="0"/>
              </a:rPr>
              <a:t>Addicted </a:t>
            </a:r>
            <a:r>
              <a:rPr lang="en-CA" sz="3500" dirty="0" smtClean="0">
                <a:latin typeface="Calibri" pitchFamily="34" charset="0"/>
              </a:rPr>
              <a:t>insiders </a:t>
            </a:r>
            <a:r>
              <a:rPr lang="en-CA" sz="3500" dirty="0">
                <a:latin typeface="Calibri" pitchFamily="34" charset="0"/>
              </a:rPr>
              <a:t>are trained to go outside to get drugs; they feel </a:t>
            </a:r>
            <a:r>
              <a:rPr lang="en-CA" sz="3500" dirty="0" smtClean="0">
                <a:latin typeface="Calibri" pitchFamily="34" charset="0"/>
              </a:rPr>
              <a:t>drug withdrawal symptoms when </a:t>
            </a:r>
            <a:r>
              <a:rPr lang="en-CA" sz="3500" dirty="0">
                <a:latin typeface="Calibri" pitchFamily="34" charset="0"/>
              </a:rPr>
              <a:t>triggered.</a:t>
            </a:r>
          </a:p>
          <a:p>
            <a:endParaRPr lang="en-CA" dirty="0"/>
          </a:p>
        </p:txBody>
      </p:sp>
    </p:spTree>
    <p:extLst>
      <p:ext uri="{BB962C8B-B14F-4D97-AF65-F5344CB8AC3E}">
        <p14:creationId xmlns:p14="http://schemas.microsoft.com/office/powerpoint/2010/main" xmlns="" val="104557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about Hand Signals	</a:t>
            </a:r>
            <a:endParaRPr lang="en-CA" dirty="0"/>
          </a:p>
        </p:txBody>
      </p:sp>
      <p:sp>
        <p:nvSpPr>
          <p:cNvPr id="3" name="Content Placeholder 2"/>
          <p:cNvSpPr>
            <a:spLocks noGrp="1"/>
          </p:cNvSpPr>
          <p:nvPr>
            <p:ph idx="1"/>
          </p:nvPr>
        </p:nvSpPr>
        <p:spPr/>
        <p:txBody>
          <a:bodyPr>
            <a:normAutofit fontScale="92500"/>
          </a:bodyPr>
          <a:lstStyle/>
          <a:p>
            <a:r>
              <a:rPr lang="en-CA" dirty="0" smtClean="0">
                <a:latin typeface="+mj-lt"/>
              </a:rPr>
              <a:t>Hand signals are used to give messages to particular insiders in a mind-controlled personality system. They may say “Come here,” “Don’t listen to that person,” “Turn on the flashbacks” or various other things.</a:t>
            </a:r>
          </a:p>
          <a:p>
            <a:r>
              <a:rPr lang="en-CA" dirty="0" smtClean="0">
                <a:latin typeface="+mj-lt"/>
              </a:rPr>
              <a:t>An insider may give another survivor a hand signal while the front person is unaware it is happening.</a:t>
            </a:r>
          </a:p>
          <a:p>
            <a:r>
              <a:rPr lang="en-CA" dirty="0" smtClean="0">
                <a:latin typeface="+mj-lt"/>
              </a:rPr>
              <a:t>Many hand signals are disguised as ordinary movements, such as brushing hair back from your face or adjusting your glasses. </a:t>
            </a:r>
          </a:p>
          <a:p>
            <a:r>
              <a:rPr lang="en-CA" dirty="0" smtClean="0">
                <a:latin typeface="+mj-lt"/>
              </a:rPr>
              <a:t>When survivors are going to be around other survivors, perpetrators may give some people’s insiders instructions to use hand signals on the other survivors.</a:t>
            </a:r>
            <a:endParaRPr lang="en-CA" dirty="0">
              <a:latin typeface="+mj-lt"/>
            </a:endParaRPr>
          </a:p>
        </p:txBody>
      </p:sp>
    </p:spTree>
    <p:extLst>
      <p:ext uri="{BB962C8B-B14F-4D97-AF65-F5344CB8AC3E}">
        <p14:creationId xmlns:p14="http://schemas.microsoft.com/office/powerpoint/2010/main" xmlns="" val="2383901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Sitting Duck Training</a:t>
            </a:r>
            <a:endParaRPr lang="en-CA" dirty="0"/>
          </a:p>
        </p:txBody>
      </p:sp>
      <p:sp>
        <p:nvSpPr>
          <p:cNvPr id="3" name="Content Placeholder 2"/>
          <p:cNvSpPr>
            <a:spLocks noGrp="1"/>
          </p:cNvSpPr>
          <p:nvPr>
            <p:ph idx="1"/>
          </p:nvPr>
        </p:nvSpPr>
        <p:spPr/>
        <p:txBody>
          <a:bodyPr/>
          <a:lstStyle/>
          <a:p>
            <a:r>
              <a:rPr lang="en-CA" sz="2800" dirty="0">
                <a:latin typeface="Calibri" pitchFamily="34" charset="0"/>
              </a:rPr>
              <a:t>Some kids are trained to keep still and silent, and not to run away.</a:t>
            </a:r>
          </a:p>
          <a:p>
            <a:r>
              <a:rPr lang="en-CA" sz="2800" dirty="0">
                <a:latin typeface="Calibri" pitchFamily="34" charset="0"/>
              </a:rPr>
              <a:t>Some are trained not to leave town (with a fear of devastating </a:t>
            </a:r>
            <a:r>
              <a:rPr lang="en-CA" sz="2800" dirty="0" smtClean="0">
                <a:latin typeface="Calibri" pitchFamily="34" charset="0"/>
              </a:rPr>
              <a:t>accidents which have been simulated).</a:t>
            </a:r>
            <a:endParaRPr lang="en-CA" sz="2800" dirty="0">
              <a:latin typeface="Calibri" pitchFamily="34" charset="0"/>
            </a:endParaRPr>
          </a:p>
          <a:p>
            <a:r>
              <a:rPr lang="en-CA" sz="2800" dirty="0">
                <a:latin typeface="Calibri" pitchFamily="34" charset="0"/>
              </a:rPr>
              <a:t>Group members “fish” for survivors in churches, survivor groups, psychiatric hospitals and group programs. They use cues to trigger these survivors to reveal themselves to them or come with them.</a:t>
            </a:r>
          </a:p>
          <a:p>
            <a:endParaRPr lang="en-CA" dirty="0"/>
          </a:p>
        </p:txBody>
      </p:sp>
    </p:spTree>
    <p:extLst>
      <p:ext uri="{BB962C8B-B14F-4D97-AF65-F5344CB8AC3E}">
        <p14:creationId xmlns:p14="http://schemas.microsoft.com/office/powerpoint/2010/main" xmlns="" val="1244284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2 Common Mistakes of Therapists </a:t>
            </a:r>
            <a:endParaRPr lang="en-US" dirty="0"/>
          </a:p>
        </p:txBody>
      </p:sp>
      <p:sp>
        <p:nvSpPr>
          <p:cNvPr id="3" name="Content Placeholder 2"/>
          <p:cNvSpPr>
            <a:spLocks noGrp="1"/>
          </p:cNvSpPr>
          <p:nvPr>
            <p:ph sz="half" idx="1"/>
          </p:nvPr>
        </p:nvSpPr>
        <p:spPr/>
        <p:txBody>
          <a:bodyPr>
            <a:normAutofit fontScale="92500" lnSpcReduction="10000"/>
          </a:bodyPr>
          <a:lstStyle/>
          <a:p>
            <a:pPr algn="ctr">
              <a:buNone/>
            </a:pPr>
            <a:r>
              <a:rPr lang="en-US" dirty="0" smtClean="0">
                <a:latin typeface="Calibri" panose="020F0502020204030204" pitchFamily="34" charset="0"/>
              </a:rPr>
              <a:t>Not recognizing</a:t>
            </a:r>
          </a:p>
          <a:p>
            <a:pPr algn="ctr">
              <a:buNone/>
            </a:pPr>
            <a:r>
              <a:rPr lang="en-US" dirty="0" smtClean="0">
                <a:latin typeface="Calibri" panose="020F0502020204030204" pitchFamily="34" charset="0"/>
              </a:rPr>
              <a:t>that current contact with perpetrators</a:t>
            </a:r>
          </a:p>
          <a:p>
            <a:pPr algn="ctr">
              <a:buNone/>
            </a:pPr>
            <a:r>
              <a:rPr lang="en-US" dirty="0" smtClean="0">
                <a:latin typeface="Calibri" panose="020F0502020204030204" pitchFamily="34" charset="0"/>
              </a:rPr>
              <a:t>and possible re-abuse</a:t>
            </a:r>
          </a:p>
          <a:p>
            <a:pPr algn="ctr">
              <a:buNone/>
            </a:pPr>
            <a:r>
              <a:rPr lang="en-US" dirty="0" smtClean="0">
                <a:latin typeface="Calibri" panose="020F0502020204030204" pitchFamily="34" charset="0"/>
              </a:rPr>
              <a:t>is a major concern,</a:t>
            </a:r>
          </a:p>
          <a:p>
            <a:pPr algn="ctr">
              <a:buNone/>
            </a:pPr>
            <a:r>
              <a:rPr lang="en-US" dirty="0" smtClean="0">
                <a:latin typeface="Calibri" panose="020F0502020204030204" pitchFamily="34" charset="0"/>
              </a:rPr>
              <a:t>and that the client may report anything </a:t>
            </a:r>
          </a:p>
          <a:p>
            <a:pPr algn="ctr">
              <a:buNone/>
            </a:pPr>
            <a:r>
              <a:rPr lang="en-US" dirty="0" smtClean="0">
                <a:latin typeface="Calibri" panose="020F0502020204030204" pitchFamily="34" charset="0"/>
              </a:rPr>
              <a:t>disclosed in therapy</a:t>
            </a:r>
          </a:p>
          <a:p>
            <a:pPr algn="ctr">
              <a:buNone/>
            </a:pPr>
            <a:r>
              <a:rPr lang="en-US" dirty="0" smtClean="0">
                <a:latin typeface="Calibri" panose="020F0502020204030204" pitchFamily="34" charset="0"/>
              </a:rPr>
              <a:t>to perpetrators</a:t>
            </a:r>
          </a:p>
          <a:p>
            <a:pPr algn="ctr">
              <a:buNone/>
            </a:pPr>
            <a:r>
              <a:rPr lang="en-US" dirty="0" smtClean="0">
                <a:latin typeface="Calibri" panose="020F0502020204030204" pitchFamily="34" charset="0"/>
              </a:rPr>
              <a:t>and be punished for disclosures.</a:t>
            </a:r>
          </a:p>
        </p:txBody>
      </p:sp>
      <p:sp>
        <p:nvSpPr>
          <p:cNvPr id="4" name="Content Placeholder 3"/>
          <p:cNvSpPr>
            <a:spLocks noGrp="1"/>
          </p:cNvSpPr>
          <p:nvPr>
            <p:ph sz="half" idx="2"/>
          </p:nvPr>
        </p:nvSpPr>
        <p:spPr/>
        <p:txBody>
          <a:bodyPr>
            <a:normAutofit fontScale="92500" lnSpcReduction="10000"/>
          </a:bodyPr>
          <a:lstStyle/>
          <a:p>
            <a:pPr algn="ctr">
              <a:buNone/>
            </a:pPr>
            <a:r>
              <a:rPr lang="en-US" dirty="0" smtClean="0">
                <a:latin typeface="Calibri" panose="020F0502020204030204" pitchFamily="34" charset="0"/>
              </a:rPr>
              <a:t>Buying into a </a:t>
            </a:r>
          </a:p>
          <a:p>
            <a:pPr algn="ctr">
              <a:buNone/>
            </a:pPr>
            <a:r>
              <a:rPr lang="en-US" dirty="0" smtClean="0">
                <a:latin typeface="Calibri" panose="020F0502020204030204" pitchFamily="34" charset="0"/>
              </a:rPr>
              <a:t>survivor’s mistaken belief </a:t>
            </a:r>
          </a:p>
          <a:p>
            <a:pPr algn="ctr">
              <a:buNone/>
            </a:pPr>
            <a:r>
              <a:rPr lang="en-US" dirty="0" smtClean="0">
                <a:latin typeface="Calibri" panose="020F0502020204030204" pitchFamily="34" charset="0"/>
              </a:rPr>
              <a:t>that perpetrators know everything </a:t>
            </a:r>
          </a:p>
          <a:p>
            <a:pPr algn="ctr">
              <a:buNone/>
            </a:pPr>
            <a:r>
              <a:rPr lang="en-US" dirty="0" smtClean="0">
                <a:latin typeface="Calibri" panose="020F0502020204030204" pitchFamily="34" charset="0"/>
              </a:rPr>
              <a:t>and are everywhere </a:t>
            </a:r>
          </a:p>
          <a:p>
            <a:pPr algn="ctr">
              <a:buNone/>
            </a:pPr>
            <a:r>
              <a:rPr lang="en-US" dirty="0" smtClean="0">
                <a:latin typeface="Calibri" panose="020F0502020204030204" pitchFamily="34" charset="0"/>
              </a:rPr>
              <a:t>and all-powerful</a:t>
            </a:r>
          </a:p>
          <a:p>
            <a:pPr algn="ctr">
              <a:buNone/>
            </a:pPr>
            <a:r>
              <a:rPr lang="en-US" dirty="0" smtClean="0">
                <a:latin typeface="Calibri" panose="020F0502020204030204" pitchFamily="34" charset="0"/>
              </a:rPr>
              <a:t>and that the client</a:t>
            </a:r>
          </a:p>
          <a:p>
            <a:pPr algn="ctr">
              <a:buNone/>
            </a:pPr>
            <a:r>
              <a:rPr lang="en-US" dirty="0" smtClean="0">
                <a:latin typeface="Calibri" panose="020F0502020204030204" pitchFamily="34" charset="0"/>
              </a:rPr>
              <a:t>and/or the therapist</a:t>
            </a:r>
          </a:p>
          <a:p>
            <a:pPr algn="ctr">
              <a:buNone/>
            </a:pPr>
            <a:r>
              <a:rPr lang="en-US" dirty="0" smtClean="0">
                <a:latin typeface="Calibri" panose="020F0502020204030204" pitchFamily="34" charset="0"/>
              </a:rPr>
              <a:t>will be killed if the client </a:t>
            </a:r>
          </a:p>
          <a:p>
            <a:pPr algn="ctr">
              <a:buNone/>
            </a:pPr>
            <a:r>
              <a:rPr lang="en-US" dirty="0" smtClean="0">
                <a:latin typeface="Calibri" panose="020F0502020204030204" pitchFamily="34" charset="0"/>
              </a:rPr>
              <a:t>tells secrets.</a:t>
            </a:r>
          </a:p>
          <a:p>
            <a:pPr marL="0" indent="0">
              <a:buNone/>
            </a:pPr>
            <a:endParaRPr lang="en-CA" dirty="0"/>
          </a:p>
        </p:txBody>
      </p:sp>
    </p:spTree>
    <p:extLst>
      <p:ext uri="{BB962C8B-B14F-4D97-AF65-F5344CB8AC3E}">
        <p14:creationId xmlns:p14="http://schemas.microsoft.com/office/powerpoint/2010/main" xmlns="" val="34196734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Some Safety Precautions for Survivors</a:t>
            </a:r>
            <a:endParaRPr lang="en-US" sz="4000" dirty="0"/>
          </a:p>
        </p:txBody>
      </p:sp>
      <p:sp>
        <p:nvSpPr>
          <p:cNvPr id="3" name="Content Placeholder 2"/>
          <p:cNvSpPr>
            <a:spLocks noGrp="1"/>
          </p:cNvSpPr>
          <p:nvPr>
            <p:ph idx="1"/>
          </p:nvPr>
        </p:nvSpPr>
        <p:spPr/>
        <p:txBody>
          <a:bodyPr>
            <a:noAutofit/>
          </a:bodyPr>
          <a:lstStyle/>
          <a:p>
            <a:r>
              <a:rPr lang="en-CA" sz="2000" dirty="0" smtClean="0">
                <a:latin typeface="Calibri" pitchFamily="34" charset="0"/>
              </a:rPr>
              <a:t>If there’s current danger, try to have a safe spouse or roommate who can be informed and stay with you whenever you go out.</a:t>
            </a:r>
          </a:p>
          <a:p>
            <a:r>
              <a:rPr lang="en-CA" sz="2000" dirty="0" smtClean="0">
                <a:latin typeface="Calibri" pitchFamily="34" charset="0"/>
              </a:rPr>
              <a:t>Turn off the phone ringer, and get a hidden email address for safe people.</a:t>
            </a:r>
          </a:p>
          <a:p>
            <a:r>
              <a:rPr lang="en-CA" sz="2000" dirty="0" smtClean="0">
                <a:latin typeface="Calibri" pitchFamily="34" charset="0"/>
              </a:rPr>
              <a:t>Open letters and parcels only in the therapy office, where you can discuss the meaning of any triggers with your therapist.</a:t>
            </a:r>
          </a:p>
          <a:p>
            <a:pPr lvl="0"/>
            <a:r>
              <a:rPr lang="en-US" sz="2000" dirty="0">
                <a:latin typeface="Calibri" pitchFamily="34" charset="0"/>
              </a:rPr>
              <a:t>Any suggestions about </a:t>
            </a:r>
            <a:r>
              <a:rPr lang="en-US" sz="2000" dirty="0" smtClean="0">
                <a:latin typeface="Calibri" pitchFamily="34" charset="0"/>
              </a:rPr>
              <a:t>cell phones, text </a:t>
            </a:r>
            <a:r>
              <a:rPr lang="en-US" sz="2000" dirty="0">
                <a:latin typeface="Calibri" pitchFamily="34" charset="0"/>
              </a:rPr>
              <a:t>messages and other social media</a:t>
            </a:r>
            <a:r>
              <a:rPr lang="en-US" sz="2000" dirty="0" smtClean="0">
                <a:latin typeface="Calibri" pitchFamily="34" charset="0"/>
              </a:rPr>
              <a:t>?</a:t>
            </a:r>
          </a:p>
          <a:p>
            <a:pPr lvl="0"/>
            <a:r>
              <a:rPr lang="en-US" sz="2000" b="1" dirty="0" smtClean="0">
                <a:latin typeface="Calibri" pitchFamily="34" charset="0"/>
              </a:rPr>
              <a:t>Inner leaders can tell insiders to turn off the programs or refuse to act on their programming. </a:t>
            </a:r>
            <a:endParaRPr lang="en-US" sz="2000" b="1" dirty="0">
              <a:latin typeface="Calibri" pitchFamily="34" charset="0"/>
            </a:endParaRPr>
          </a:p>
          <a:p>
            <a:r>
              <a:rPr lang="en-CA" sz="2000" dirty="0" smtClean="0">
                <a:latin typeface="Calibri" pitchFamily="34" charset="0"/>
              </a:rPr>
              <a:t>The most thorough solution is to work through the memories of the access </a:t>
            </a:r>
            <a:r>
              <a:rPr lang="en-CA" sz="2000" dirty="0">
                <a:latin typeface="Calibri" pitchFamily="34" charset="0"/>
              </a:rPr>
              <a:t>trainings. Marathon </a:t>
            </a:r>
            <a:r>
              <a:rPr lang="en-CA" sz="2000" dirty="0" smtClean="0">
                <a:latin typeface="Calibri" pitchFamily="34" charset="0"/>
              </a:rPr>
              <a:t>therapy sessions </a:t>
            </a:r>
            <a:r>
              <a:rPr lang="en-CA" sz="2000" dirty="0">
                <a:latin typeface="Calibri" pitchFamily="34" charset="0"/>
              </a:rPr>
              <a:t>dealing with this can be effective.</a:t>
            </a:r>
          </a:p>
          <a:p>
            <a:pPr lvl="0"/>
            <a:r>
              <a:rPr lang="en-US" sz="2000" dirty="0" smtClean="0">
                <a:latin typeface="Calibri" pitchFamily="34" charset="0"/>
              </a:rPr>
              <a:t>Record </a:t>
            </a:r>
            <a:r>
              <a:rPr lang="en-US" sz="2000" dirty="0">
                <a:latin typeface="Calibri" pitchFamily="34" charset="0"/>
              </a:rPr>
              <a:t>all information about present abusers, and </a:t>
            </a:r>
            <a:r>
              <a:rPr lang="en-US" sz="2000" dirty="0" smtClean="0">
                <a:latin typeface="Calibri" pitchFamily="34" charset="0"/>
              </a:rPr>
              <a:t>give it to more than one person who </a:t>
            </a:r>
            <a:r>
              <a:rPr lang="en-US" sz="2000" dirty="0">
                <a:latin typeface="Calibri" pitchFamily="34" charset="0"/>
              </a:rPr>
              <a:t>will </a:t>
            </a:r>
            <a:r>
              <a:rPr lang="en-US" sz="2000" dirty="0" smtClean="0">
                <a:latin typeface="Calibri" pitchFamily="34" charset="0"/>
              </a:rPr>
              <a:t>give </a:t>
            </a:r>
            <a:r>
              <a:rPr lang="en-US" sz="2000" dirty="0">
                <a:latin typeface="Calibri" pitchFamily="34" charset="0"/>
              </a:rPr>
              <a:t>this information to </a:t>
            </a:r>
            <a:r>
              <a:rPr lang="en-US" sz="2000" dirty="0" smtClean="0">
                <a:latin typeface="Calibri" pitchFamily="34" charset="0"/>
              </a:rPr>
              <a:t>police and to the media </a:t>
            </a:r>
            <a:r>
              <a:rPr lang="en-US" sz="2000" dirty="0">
                <a:latin typeface="Calibri" pitchFamily="34" charset="0"/>
              </a:rPr>
              <a:t>if any harm comes to </a:t>
            </a:r>
            <a:r>
              <a:rPr lang="en-US" sz="2000" dirty="0" smtClean="0">
                <a:latin typeface="Calibri" pitchFamily="34" charset="0"/>
              </a:rPr>
              <a:t>you.</a:t>
            </a:r>
          </a:p>
          <a:p>
            <a:endParaRPr lang="en-CA" sz="1800" dirty="0" smtClean="0">
              <a:latin typeface="Calibri" pitchFamily="34" charset="0"/>
            </a:endParaRPr>
          </a:p>
        </p:txBody>
      </p:sp>
    </p:spTree>
    <p:extLst>
      <p:ext uri="{BB962C8B-B14F-4D97-AF65-F5344CB8AC3E}">
        <p14:creationId xmlns:p14="http://schemas.microsoft.com/office/powerpoint/2010/main" xmlns="" val="1938864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sz="4000" dirty="0" smtClean="0"/>
              <a:t>Some Safety Precautions for Therapists</a:t>
            </a:r>
            <a:endParaRPr lang="en-CA" sz="4000" dirty="0"/>
          </a:p>
        </p:txBody>
      </p:sp>
      <p:sp>
        <p:nvSpPr>
          <p:cNvPr id="6" name="Content Placeholder 5"/>
          <p:cNvSpPr>
            <a:spLocks noGrp="1"/>
          </p:cNvSpPr>
          <p:nvPr>
            <p:ph idx="1"/>
          </p:nvPr>
        </p:nvSpPr>
        <p:spPr/>
        <p:txBody>
          <a:bodyPr>
            <a:normAutofit fontScale="92500"/>
          </a:bodyPr>
          <a:lstStyle/>
          <a:p>
            <a:pPr lvl="0"/>
            <a:r>
              <a:rPr lang="en-US" dirty="0" smtClean="0">
                <a:latin typeface="Calibri" pitchFamily="34" charset="0"/>
              </a:rPr>
              <a:t>Record </a:t>
            </a:r>
            <a:r>
              <a:rPr lang="en-US" dirty="0">
                <a:latin typeface="Calibri" pitchFamily="34" charset="0"/>
              </a:rPr>
              <a:t>all information about present abusers, and let </a:t>
            </a:r>
            <a:r>
              <a:rPr lang="en-US" dirty="0" smtClean="0">
                <a:latin typeface="Calibri" pitchFamily="34" charset="0"/>
              </a:rPr>
              <a:t>your survivor client </a:t>
            </a:r>
            <a:r>
              <a:rPr lang="en-US" dirty="0">
                <a:latin typeface="Calibri" pitchFamily="34" charset="0"/>
              </a:rPr>
              <a:t>know that a 3</a:t>
            </a:r>
            <a:r>
              <a:rPr lang="en-US" baseline="30000" dirty="0">
                <a:latin typeface="Calibri" pitchFamily="34" charset="0"/>
              </a:rPr>
              <a:t>rd</a:t>
            </a:r>
            <a:r>
              <a:rPr lang="en-US" dirty="0">
                <a:latin typeface="Calibri" pitchFamily="34" charset="0"/>
              </a:rPr>
              <a:t> party will give this information to </a:t>
            </a:r>
            <a:r>
              <a:rPr lang="en-US" dirty="0" smtClean="0">
                <a:latin typeface="Calibri" pitchFamily="34" charset="0"/>
              </a:rPr>
              <a:t>police and/or media </a:t>
            </a:r>
            <a:r>
              <a:rPr lang="en-US" dirty="0">
                <a:latin typeface="Calibri" pitchFamily="34" charset="0"/>
              </a:rPr>
              <a:t>if any harm comes to you or the client.</a:t>
            </a:r>
          </a:p>
          <a:p>
            <a:pPr marL="0" indent="0">
              <a:buNone/>
            </a:pPr>
            <a:r>
              <a:rPr lang="en-US" dirty="0" smtClean="0">
                <a:latin typeface="Calibri" pitchFamily="34" charset="0"/>
              </a:rPr>
              <a:t>Avoid </a:t>
            </a:r>
            <a:r>
              <a:rPr lang="en-US" dirty="0">
                <a:latin typeface="Calibri" pitchFamily="34" charset="0"/>
              </a:rPr>
              <a:t>lawsuits and complaints: </a:t>
            </a:r>
          </a:p>
          <a:p>
            <a:r>
              <a:rPr lang="en-US" dirty="0">
                <a:latin typeface="Calibri" pitchFamily="34" charset="0"/>
              </a:rPr>
              <a:t>Keep firm boundaries.</a:t>
            </a:r>
          </a:p>
          <a:p>
            <a:r>
              <a:rPr lang="en-US" dirty="0">
                <a:latin typeface="Calibri" pitchFamily="34" charset="0"/>
              </a:rPr>
              <a:t>Abstain from leading questions.</a:t>
            </a:r>
          </a:p>
          <a:p>
            <a:r>
              <a:rPr lang="en-US" dirty="0">
                <a:latin typeface="Calibri" pitchFamily="34" charset="0"/>
              </a:rPr>
              <a:t>Remember you may never know what really happened.</a:t>
            </a:r>
          </a:p>
          <a:p>
            <a:r>
              <a:rPr lang="en-US" dirty="0">
                <a:latin typeface="Calibri" pitchFamily="34" charset="0"/>
              </a:rPr>
              <a:t>Keep careful records – “Client states that…”</a:t>
            </a:r>
          </a:p>
          <a:p>
            <a:r>
              <a:rPr lang="en-US" dirty="0">
                <a:latin typeface="Calibri" pitchFamily="34" charset="0"/>
              </a:rPr>
              <a:t>Don’t believe threats to you or your family</a:t>
            </a:r>
            <a:r>
              <a:rPr lang="en-US" dirty="0" smtClean="0">
                <a:latin typeface="Calibri" pitchFamily="34" charset="0"/>
              </a:rPr>
              <a:t>. Perpetrator groups wants law enforcement to believe they don’t exist.</a:t>
            </a:r>
            <a:endParaRPr lang="en-US" dirty="0">
              <a:latin typeface="Calibri" pitchFamily="34" charset="0"/>
            </a:endParaRPr>
          </a:p>
          <a:p>
            <a:endParaRPr lang="en-CA" dirty="0"/>
          </a:p>
        </p:txBody>
      </p:sp>
    </p:spTree>
    <p:extLst>
      <p:ext uri="{BB962C8B-B14F-4D97-AF65-F5344CB8AC3E}">
        <p14:creationId xmlns:p14="http://schemas.microsoft.com/office/powerpoint/2010/main" xmlns="" val="4142595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Closedown Therapists</a:t>
            </a:r>
            <a:endParaRPr lang="en-CA" dirty="0"/>
          </a:p>
        </p:txBody>
      </p:sp>
      <p:sp>
        <p:nvSpPr>
          <p:cNvPr id="3" name="Content Placeholder 2"/>
          <p:cNvSpPr>
            <a:spLocks noGrp="1"/>
          </p:cNvSpPr>
          <p:nvPr>
            <p:ph idx="1"/>
          </p:nvPr>
        </p:nvSpPr>
        <p:spPr/>
        <p:txBody>
          <a:bodyPr>
            <a:noAutofit/>
          </a:bodyPr>
          <a:lstStyle/>
          <a:p>
            <a:r>
              <a:rPr lang="en-CA" sz="2200" dirty="0">
                <a:latin typeface="+mj-lt"/>
              </a:rPr>
              <a:t>A</a:t>
            </a:r>
            <a:r>
              <a:rPr lang="en-CA" sz="2200" dirty="0" smtClean="0">
                <a:latin typeface="+mj-lt"/>
              </a:rPr>
              <a:t> survivor who is remembering too much, and/or speaking up may be sent (by a family member or another survivor) to a therapist who is actually a closedown specialist working for the perpetrators.</a:t>
            </a:r>
          </a:p>
          <a:p>
            <a:r>
              <a:rPr lang="en-CA" sz="2200" dirty="0" smtClean="0">
                <a:latin typeface="+mj-lt"/>
              </a:rPr>
              <a:t>The closedown specialist systematically puts away significant inner people through torture, hand signals, and threats.</a:t>
            </a:r>
          </a:p>
          <a:p>
            <a:r>
              <a:rPr lang="en-CA" sz="2200" dirty="0" smtClean="0">
                <a:latin typeface="+mj-lt"/>
              </a:rPr>
              <a:t>The person ends up “stable,” managing life apparently okay (though depressed), but no longer remembering most of the abuse.</a:t>
            </a:r>
          </a:p>
          <a:p>
            <a:r>
              <a:rPr lang="en-CA" sz="2200" dirty="0">
                <a:latin typeface="+mj-lt"/>
              </a:rPr>
              <a:t>The inside of a closed down person is full of prisons, wells, freezers, coffins, etc. in which internal people are hidden</a:t>
            </a:r>
            <a:r>
              <a:rPr lang="en-CA" sz="2200" dirty="0" smtClean="0">
                <a:latin typeface="+mj-lt"/>
              </a:rPr>
              <a:t>.</a:t>
            </a:r>
          </a:p>
          <a:p>
            <a:r>
              <a:rPr lang="en-CA" sz="2200" dirty="0" smtClean="0">
                <a:latin typeface="+mj-lt"/>
              </a:rPr>
              <a:t>The trauma is not resolved, and the internal people are still in pain.</a:t>
            </a:r>
            <a:endParaRPr lang="en-CA" sz="2200" dirty="0">
              <a:latin typeface="+mj-lt"/>
            </a:endParaRPr>
          </a:p>
          <a:p>
            <a:endParaRPr lang="en-CA" sz="2100" dirty="0" smtClean="0">
              <a:latin typeface="+mj-lt"/>
            </a:endParaRPr>
          </a:p>
        </p:txBody>
      </p:sp>
    </p:spTree>
    <p:extLst>
      <p:ext uri="{BB962C8B-B14F-4D97-AF65-F5344CB8AC3E}">
        <p14:creationId xmlns:p14="http://schemas.microsoft.com/office/powerpoint/2010/main" xmlns="" val="11349331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Find a Safe Therapist</a:t>
            </a:r>
            <a:endParaRPr lang="en-CA" dirty="0"/>
          </a:p>
        </p:txBody>
      </p:sp>
      <p:sp>
        <p:nvSpPr>
          <p:cNvPr id="3" name="Content Placeholder 2"/>
          <p:cNvSpPr>
            <a:spLocks noGrp="1"/>
          </p:cNvSpPr>
          <p:nvPr>
            <p:ph idx="1"/>
          </p:nvPr>
        </p:nvSpPr>
        <p:spPr/>
        <p:txBody>
          <a:bodyPr/>
          <a:lstStyle/>
          <a:p>
            <a:r>
              <a:rPr lang="en-CA" sz="2800" dirty="0">
                <a:latin typeface="+mj-lt"/>
              </a:rPr>
              <a:t>Make sure your therapist is a safe person, not a closedown specialist, especially if he or she is a “ritual abuse expert.” Ask all your insiders.</a:t>
            </a:r>
          </a:p>
          <a:p>
            <a:r>
              <a:rPr lang="en-CA" sz="2800" dirty="0">
                <a:latin typeface="+mj-lt"/>
              </a:rPr>
              <a:t>A naïve therapist who’s willing to learn is better than an expert who works for the abusers</a:t>
            </a:r>
            <a:r>
              <a:rPr lang="en-CA" sz="2800" dirty="0" smtClean="0">
                <a:latin typeface="+mj-lt"/>
              </a:rPr>
              <a:t>.</a:t>
            </a:r>
          </a:p>
          <a:p>
            <a:r>
              <a:rPr lang="en-CA" sz="2800" dirty="0" smtClean="0">
                <a:latin typeface="+mj-lt"/>
              </a:rPr>
              <a:t>Do not choose someone recommended by an unhealed survivor or a family member.</a:t>
            </a:r>
            <a:endParaRPr lang="en-CA" sz="2800" dirty="0">
              <a:latin typeface="+mj-lt"/>
            </a:endParaRPr>
          </a:p>
          <a:p>
            <a:endParaRPr lang="en-CA" dirty="0"/>
          </a:p>
        </p:txBody>
      </p:sp>
    </p:spTree>
    <p:extLst>
      <p:ext uri="{BB962C8B-B14F-4D97-AF65-F5344CB8AC3E}">
        <p14:creationId xmlns:p14="http://schemas.microsoft.com/office/powerpoint/2010/main" xmlns="" val="166949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Attention, Inner Leaders</a:t>
            </a:r>
            <a:endParaRPr lang="en-CA" dirty="0"/>
          </a:p>
        </p:txBody>
      </p:sp>
      <p:sp>
        <p:nvSpPr>
          <p:cNvPr id="3" name="Content Placeholder 2"/>
          <p:cNvSpPr>
            <a:spLocks noGrp="1"/>
          </p:cNvSpPr>
          <p:nvPr>
            <p:ph idx="1"/>
          </p:nvPr>
        </p:nvSpPr>
        <p:spPr/>
        <p:txBody>
          <a:bodyPr>
            <a:normAutofit/>
          </a:bodyPr>
          <a:lstStyle/>
          <a:p>
            <a:r>
              <a:rPr lang="en-CA" sz="2800" dirty="0" smtClean="0">
                <a:latin typeface="+mj-lt"/>
              </a:rPr>
              <a:t>I want your inner leaders to pay attention; I am talking to you, not the front person.</a:t>
            </a:r>
          </a:p>
          <a:p>
            <a:r>
              <a:rPr lang="en-CA" sz="2800" dirty="0" smtClean="0">
                <a:latin typeface="+mj-lt"/>
              </a:rPr>
              <a:t>You are the key to recovery. You can tell the rest of the system to change their loyalty, to be loyal to your own true self.</a:t>
            </a:r>
          </a:p>
          <a:p>
            <a:r>
              <a:rPr lang="en-CA" sz="2800" dirty="0" smtClean="0">
                <a:latin typeface="+mj-lt"/>
              </a:rPr>
              <a:t>Why should you do this?...</a:t>
            </a:r>
          </a:p>
          <a:p>
            <a:pPr lvl="1"/>
            <a:r>
              <a:rPr lang="en-CA" sz="2800" dirty="0" smtClean="0">
                <a:solidFill>
                  <a:schemeClr val="accent1">
                    <a:lumMod val="75000"/>
                  </a:schemeClr>
                </a:solidFill>
                <a:latin typeface="+mj-lt"/>
              </a:rPr>
              <a:t>Because </a:t>
            </a:r>
            <a:r>
              <a:rPr lang="en-CA" sz="2800" b="1" dirty="0" smtClean="0">
                <a:solidFill>
                  <a:schemeClr val="accent1">
                    <a:lumMod val="75000"/>
                  </a:schemeClr>
                </a:solidFill>
                <a:latin typeface="+mj-lt"/>
              </a:rPr>
              <a:t>you</a:t>
            </a:r>
            <a:r>
              <a:rPr lang="en-CA" sz="2800" dirty="0" smtClean="0">
                <a:solidFill>
                  <a:schemeClr val="accent1">
                    <a:lumMod val="75000"/>
                  </a:schemeClr>
                </a:solidFill>
                <a:latin typeface="+mj-lt"/>
              </a:rPr>
              <a:t> have been deceived by the abusers</a:t>
            </a:r>
          </a:p>
          <a:p>
            <a:r>
              <a:rPr lang="en-CA" sz="3000" dirty="0" smtClean="0">
                <a:latin typeface="+mj-lt"/>
              </a:rPr>
              <a:t>The biggest deception—The BIG LIE—is that the abusers know everything you do. They don’t.</a:t>
            </a:r>
            <a:endParaRPr lang="en-CA" sz="3000" dirty="0">
              <a:latin typeface="+mj-lt"/>
            </a:endParaRPr>
          </a:p>
        </p:txBody>
      </p:sp>
    </p:spTree>
    <p:extLst>
      <p:ext uri="{BB962C8B-B14F-4D97-AF65-F5344CB8AC3E}">
        <p14:creationId xmlns:p14="http://schemas.microsoft.com/office/powerpoint/2010/main" xmlns="" val="27523986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It’s Up To You	</a:t>
            </a:r>
            <a:endParaRPr lang="en-CA" dirty="0"/>
          </a:p>
        </p:txBody>
      </p:sp>
      <p:sp>
        <p:nvSpPr>
          <p:cNvPr id="3" name="Content Placeholder 2"/>
          <p:cNvSpPr>
            <a:spLocks noGrp="1"/>
          </p:cNvSpPr>
          <p:nvPr>
            <p:ph idx="1"/>
          </p:nvPr>
        </p:nvSpPr>
        <p:spPr/>
        <p:txBody>
          <a:bodyPr/>
          <a:lstStyle/>
          <a:p>
            <a:r>
              <a:rPr lang="en-CA" dirty="0" smtClean="0">
                <a:latin typeface="+mj-lt"/>
              </a:rPr>
              <a:t>Inner leaders, it’s up to you. </a:t>
            </a:r>
          </a:p>
          <a:p>
            <a:r>
              <a:rPr lang="en-CA" dirty="0" smtClean="0">
                <a:latin typeface="+mj-lt"/>
              </a:rPr>
              <a:t>You don’t have to be a slave to perpetrators or to enslave your own </a:t>
            </a:r>
            <a:r>
              <a:rPr lang="en-CA" smtClean="0">
                <a:latin typeface="+mj-lt"/>
              </a:rPr>
              <a:t>inner children.</a:t>
            </a:r>
            <a:endParaRPr lang="en-CA" dirty="0" smtClean="0">
              <a:latin typeface="+mj-lt"/>
            </a:endParaRPr>
          </a:p>
          <a:p>
            <a:r>
              <a:rPr lang="en-CA" dirty="0" smtClean="0">
                <a:latin typeface="+mj-lt"/>
              </a:rPr>
              <a:t>You can order programs to be turned off. </a:t>
            </a:r>
          </a:p>
          <a:p>
            <a:r>
              <a:rPr lang="en-CA" dirty="0" smtClean="0">
                <a:latin typeface="+mj-lt"/>
              </a:rPr>
              <a:t>You can order insiders to be loyal to your own true being instead of to the perpetrators. </a:t>
            </a:r>
          </a:p>
          <a:p>
            <a:r>
              <a:rPr lang="en-CA" dirty="0" smtClean="0">
                <a:latin typeface="+mj-lt"/>
              </a:rPr>
              <a:t>No therapist can do this work for you.</a:t>
            </a:r>
          </a:p>
          <a:p>
            <a:r>
              <a:rPr lang="en-CA" dirty="0" smtClean="0">
                <a:latin typeface="+mj-lt"/>
              </a:rPr>
              <a:t>You deserve a life that is your own.</a:t>
            </a:r>
          </a:p>
        </p:txBody>
      </p:sp>
    </p:spTree>
    <p:extLst>
      <p:ext uri="{BB962C8B-B14F-4D97-AF65-F5344CB8AC3E}">
        <p14:creationId xmlns:p14="http://schemas.microsoft.com/office/powerpoint/2010/main" xmlns="" val="3293114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Some Versions of</a:t>
            </a:r>
            <a:br>
              <a:rPr lang="en-CA" dirty="0" smtClean="0"/>
            </a:br>
            <a:r>
              <a:rPr lang="en-CA" dirty="0" smtClean="0"/>
              <a:t>The BIG LIE</a:t>
            </a:r>
            <a:endParaRPr lang="en-CA" dirty="0"/>
          </a:p>
        </p:txBody>
      </p:sp>
      <p:sp>
        <p:nvSpPr>
          <p:cNvPr id="3" name="Content Placeholder 2"/>
          <p:cNvSpPr>
            <a:spLocks noGrp="1"/>
          </p:cNvSpPr>
          <p:nvPr>
            <p:ph idx="1"/>
          </p:nvPr>
        </p:nvSpPr>
        <p:spPr>
          <a:xfrm>
            <a:off x="467544" y="1916832"/>
            <a:ext cx="8229600" cy="4389120"/>
          </a:xfrm>
        </p:spPr>
        <p:txBody>
          <a:bodyPr>
            <a:normAutofit fontScale="40000" lnSpcReduction="20000"/>
          </a:bodyPr>
          <a:lstStyle/>
          <a:p>
            <a:pPr marL="0" indent="0">
              <a:buNone/>
            </a:pPr>
            <a:r>
              <a:rPr lang="en-US" sz="4200" dirty="0" smtClean="0">
                <a:latin typeface="Calibri" pitchFamily="34" charset="0"/>
              </a:rPr>
              <a:t>“We know </a:t>
            </a:r>
            <a:r>
              <a:rPr lang="en-US" sz="4200" dirty="0">
                <a:latin typeface="Calibri" pitchFamily="34" charset="0"/>
              </a:rPr>
              <a:t>everything and are </a:t>
            </a:r>
            <a:r>
              <a:rPr lang="en-US" sz="4200" dirty="0" smtClean="0">
                <a:latin typeface="Calibri" pitchFamily="34" charset="0"/>
              </a:rPr>
              <a:t>all-powerful. We </a:t>
            </a:r>
            <a:r>
              <a:rPr lang="en-US" sz="4200" dirty="0">
                <a:latin typeface="Calibri" pitchFamily="34" charset="0"/>
              </a:rPr>
              <a:t>have magical </a:t>
            </a:r>
            <a:r>
              <a:rPr lang="en-US" sz="4200" dirty="0" smtClean="0">
                <a:latin typeface="Calibri" pitchFamily="34" charset="0"/>
              </a:rPr>
              <a:t>(for young children) or </a:t>
            </a:r>
            <a:r>
              <a:rPr lang="en-US" sz="4200" dirty="0">
                <a:latin typeface="Calibri" pitchFamily="34" charset="0"/>
              </a:rPr>
              <a:t>technological </a:t>
            </a:r>
            <a:r>
              <a:rPr lang="en-US" sz="4200" dirty="0" smtClean="0">
                <a:latin typeface="Calibri" pitchFamily="34" charset="0"/>
              </a:rPr>
              <a:t>(for older children) ways </a:t>
            </a:r>
            <a:r>
              <a:rPr lang="en-US" sz="4200" dirty="0">
                <a:latin typeface="Calibri" pitchFamily="34" charset="0"/>
              </a:rPr>
              <a:t>of knowing what </a:t>
            </a:r>
            <a:r>
              <a:rPr lang="en-US" sz="4200" dirty="0" smtClean="0">
                <a:latin typeface="Calibri" pitchFamily="34" charset="0"/>
              </a:rPr>
              <a:t>you think </a:t>
            </a:r>
            <a:r>
              <a:rPr lang="en-US" sz="4200" dirty="0">
                <a:latin typeface="Calibri" pitchFamily="34" charset="0"/>
              </a:rPr>
              <a:t>and </a:t>
            </a:r>
            <a:r>
              <a:rPr lang="en-US" sz="4200" dirty="0" smtClean="0">
                <a:latin typeface="Calibri" pitchFamily="34" charset="0"/>
              </a:rPr>
              <a:t>do </a:t>
            </a:r>
            <a:r>
              <a:rPr lang="en-US" sz="4200" dirty="0">
                <a:latin typeface="Calibri" pitchFamily="34" charset="0"/>
              </a:rPr>
              <a:t>and </a:t>
            </a:r>
            <a:r>
              <a:rPr lang="en-US" sz="4200" dirty="0" smtClean="0">
                <a:latin typeface="Calibri" pitchFamily="34" charset="0"/>
              </a:rPr>
              <a:t>say.”</a:t>
            </a:r>
          </a:p>
          <a:p>
            <a:r>
              <a:rPr lang="en-US" sz="4200" dirty="0" smtClean="0">
                <a:latin typeface="Calibri" pitchFamily="34" charset="0"/>
              </a:rPr>
              <a:t>The </a:t>
            </a:r>
            <a:r>
              <a:rPr lang="en-US" sz="4200" dirty="0">
                <a:latin typeface="Calibri" pitchFamily="34" charset="0"/>
              </a:rPr>
              <a:t>walls have </a:t>
            </a:r>
            <a:r>
              <a:rPr lang="en-US" sz="4200" dirty="0" smtClean="0">
                <a:latin typeface="Calibri" pitchFamily="34" charset="0"/>
              </a:rPr>
              <a:t>ears.</a:t>
            </a:r>
          </a:p>
          <a:p>
            <a:r>
              <a:rPr lang="en-US" sz="4200" dirty="0" smtClean="0">
                <a:latin typeface="Calibri" pitchFamily="34" charset="0"/>
              </a:rPr>
              <a:t>Satan’s eyes/the All-Seeing Eye </a:t>
            </a:r>
            <a:r>
              <a:rPr lang="en-US" sz="4200" dirty="0">
                <a:latin typeface="Calibri" pitchFamily="34" charset="0"/>
              </a:rPr>
              <a:t>watch </a:t>
            </a:r>
            <a:r>
              <a:rPr lang="en-US" sz="4200" dirty="0" smtClean="0">
                <a:latin typeface="Calibri" pitchFamily="34" charset="0"/>
              </a:rPr>
              <a:t>you.</a:t>
            </a:r>
          </a:p>
          <a:p>
            <a:r>
              <a:rPr lang="en-US" sz="4200" dirty="0" smtClean="0">
                <a:latin typeface="Calibri" pitchFamily="34" charset="0"/>
              </a:rPr>
              <a:t>We </a:t>
            </a:r>
            <a:r>
              <a:rPr lang="en-US" sz="4200" dirty="0">
                <a:latin typeface="Calibri" pitchFamily="34" charset="0"/>
              </a:rPr>
              <a:t>live in the </a:t>
            </a:r>
            <a:r>
              <a:rPr lang="en-US" sz="4200" dirty="0" smtClean="0">
                <a:latin typeface="Calibri" pitchFamily="34" charset="0"/>
              </a:rPr>
              <a:t>shadows or in the walls.</a:t>
            </a:r>
          </a:p>
          <a:p>
            <a:r>
              <a:rPr lang="en-US" sz="4200" dirty="0" smtClean="0">
                <a:latin typeface="Calibri" pitchFamily="34" charset="0"/>
              </a:rPr>
              <a:t>The crows/squirrels/spiders </a:t>
            </a:r>
            <a:r>
              <a:rPr lang="en-US" sz="4200" dirty="0">
                <a:latin typeface="Calibri" pitchFamily="34" charset="0"/>
              </a:rPr>
              <a:t>report to </a:t>
            </a:r>
            <a:r>
              <a:rPr lang="en-US" sz="4200" dirty="0" smtClean="0">
                <a:latin typeface="Calibri" pitchFamily="34" charset="0"/>
              </a:rPr>
              <a:t>us.</a:t>
            </a:r>
          </a:p>
          <a:p>
            <a:r>
              <a:rPr lang="en-US" sz="4200" dirty="0" smtClean="0">
                <a:latin typeface="Calibri" pitchFamily="34" charset="0"/>
              </a:rPr>
              <a:t>Your stuffed animals report to us.</a:t>
            </a:r>
          </a:p>
          <a:p>
            <a:r>
              <a:rPr lang="en-US" sz="4200" dirty="0" smtClean="0">
                <a:latin typeface="Calibri" pitchFamily="34" charset="0"/>
              </a:rPr>
              <a:t>A microchip/device implanted in your body tells us where you are and what you are thinking/saying.</a:t>
            </a:r>
          </a:p>
          <a:p>
            <a:r>
              <a:rPr lang="en-US" sz="4200" dirty="0" smtClean="0">
                <a:latin typeface="Calibri" pitchFamily="34" charset="0"/>
              </a:rPr>
              <a:t>A bomb in your body will go off if you are disloyal.</a:t>
            </a:r>
          </a:p>
          <a:p>
            <a:r>
              <a:rPr lang="en-US" sz="4200" dirty="0" smtClean="0">
                <a:latin typeface="Calibri" pitchFamily="34" charset="0"/>
              </a:rPr>
              <a:t>Everyone you know is linked to us and will report to us.</a:t>
            </a:r>
          </a:p>
          <a:p>
            <a:r>
              <a:rPr lang="en-US" sz="4200" dirty="0" smtClean="0">
                <a:latin typeface="Calibri" pitchFamily="34" charset="0"/>
              </a:rPr>
              <a:t>God/Lucifer/Satan (who is omnipotent, omniscient, and </a:t>
            </a:r>
            <a:r>
              <a:rPr lang="en-US" sz="4200" dirty="0" err="1" smtClean="0">
                <a:latin typeface="Calibri" pitchFamily="34" charset="0"/>
              </a:rPr>
              <a:t>omni</a:t>
            </a:r>
            <a:r>
              <a:rPr lang="en-US" sz="4200" dirty="0" smtClean="0">
                <a:latin typeface="Calibri" pitchFamily="34" charset="0"/>
              </a:rPr>
              <a:t>-present) is always watching you.</a:t>
            </a:r>
          </a:p>
          <a:p>
            <a:endParaRPr lang="en-US" sz="4200" dirty="0">
              <a:latin typeface="Calibri" pitchFamily="34" charset="0"/>
            </a:endParaRPr>
          </a:p>
          <a:p>
            <a:pPr marL="0" indent="0">
              <a:buNone/>
            </a:pPr>
            <a:r>
              <a:rPr lang="en-US" sz="4200" dirty="0" smtClean="0">
                <a:latin typeface="Calibri" pitchFamily="34" charset="0"/>
              </a:rPr>
              <a:t>All these things are simulated when you are a child, using hidden microphones, one-way mirrors, fake surgeries, and other deceptions. It’s all tricks.</a:t>
            </a:r>
          </a:p>
          <a:p>
            <a:pPr marL="0" indent="0">
              <a:buNone/>
            </a:pPr>
            <a:r>
              <a:rPr lang="en-US" sz="4200" dirty="0" smtClean="0">
                <a:solidFill>
                  <a:schemeClr val="accent1">
                    <a:lumMod val="75000"/>
                  </a:schemeClr>
                </a:solidFill>
                <a:latin typeface="Calibri" pitchFamily="34" charset="0"/>
              </a:rPr>
              <a:t>If the abusers knew everything about you, why would they need to tell you these things?</a:t>
            </a:r>
            <a:endParaRPr lang="en-US" sz="4200" dirty="0">
              <a:solidFill>
                <a:schemeClr val="accent1">
                  <a:lumMod val="75000"/>
                </a:schemeClr>
              </a:solidFill>
              <a:latin typeface="Calibri" pitchFamily="34" charset="0"/>
            </a:endParaRPr>
          </a:p>
          <a:p>
            <a:endParaRPr lang="en-CA" dirty="0"/>
          </a:p>
        </p:txBody>
      </p:sp>
    </p:spTree>
    <p:extLst>
      <p:ext uri="{BB962C8B-B14F-4D97-AF65-F5344CB8AC3E}">
        <p14:creationId xmlns:p14="http://schemas.microsoft.com/office/powerpoint/2010/main" xmlns="" val="414541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Internal Safety </a:t>
            </a:r>
            <a:br>
              <a:rPr lang="en-CA" dirty="0" smtClean="0"/>
            </a:br>
            <a:r>
              <a:rPr lang="en-CA" dirty="0" smtClean="0"/>
              <a:t>and Stability</a:t>
            </a:r>
            <a:endParaRPr lang="en-CA" dirty="0"/>
          </a:p>
        </p:txBody>
      </p:sp>
      <p:sp>
        <p:nvSpPr>
          <p:cNvPr id="3" name="Subtitle 2"/>
          <p:cNvSpPr>
            <a:spLocks noGrp="1"/>
          </p:cNvSpPr>
          <p:nvPr>
            <p:ph type="body" idx="1"/>
          </p:nvPr>
        </p:nvSpPr>
        <p:spPr/>
        <p:txBody>
          <a:bodyPr/>
          <a:lstStyle/>
          <a:p>
            <a:pPr algn="ctr"/>
            <a:endParaRPr lang="en-CA" dirty="0" smtClean="0"/>
          </a:p>
          <a:p>
            <a:pPr algn="ctr"/>
            <a:r>
              <a:rPr lang="en-CA" dirty="0" smtClean="0">
                <a:latin typeface="+mj-lt"/>
              </a:rPr>
              <a:t>Stopping the Internal Punishment</a:t>
            </a:r>
            <a:endParaRPr lang="en-CA" dirty="0">
              <a:latin typeface="+mj-lt"/>
            </a:endParaRPr>
          </a:p>
        </p:txBody>
      </p:sp>
    </p:spTree>
    <p:extLst>
      <p:ext uri="{BB962C8B-B14F-4D97-AF65-F5344CB8AC3E}">
        <p14:creationId xmlns:p14="http://schemas.microsoft.com/office/powerpoint/2010/main" xmlns="" val="3294857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Destabilizing Symptoms in Trauma Survivors</a:t>
            </a:r>
            <a:endParaRPr lang="en-US" sz="3600" dirty="0"/>
          </a:p>
        </p:txBody>
      </p:sp>
      <p:sp>
        <p:nvSpPr>
          <p:cNvPr id="3" name="Content Placeholder 2"/>
          <p:cNvSpPr>
            <a:spLocks noGrp="1"/>
          </p:cNvSpPr>
          <p:nvPr>
            <p:ph idx="1"/>
          </p:nvPr>
        </p:nvSpPr>
        <p:spPr/>
        <p:txBody>
          <a:bodyPr>
            <a:normAutofit lnSpcReduction="10000"/>
          </a:bodyPr>
          <a:lstStyle/>
          <a:p>
            <a:r>
              <a:rPr lang="en-US" dirty="0" smtClean="0">
                <a:latin typeface="+mj-lt"/>
              </a:rPr>
              <a:t>Include traumatic </a:t>
            </a:r>
            <a:r>
              <a:rPr lang="en-US" dirty="0">
                <a:latin typeface="+mj-lt"/>
              </a:rPr>
              <a:t>intrusions such as flashbacks, nightmares, body memories, and emotional states of sadness, anxiety and </a:t>
            </a:r>
            <a:r>
              <a:rPr lang="en-US" dirty="0" smtClean="0">
                <a:latin typeface="+mj-lt"/>
              </a:rPr>
              <a:t>despair. These are post-traumatic symptoms.</a:t>
            </a:r>
          </a:p>
          <a:p>
            <a:r>
              <a:rPr lang="en-US" dirty="0" smtClean="0">
                <a:latin typeface="+mj-lt"/>
              </a:rPr>
              <a:t>Self-harm </a:t>
            </a:r>
            <a:r>
              <a:rPr lang="en-US" dirty="0">
                <a:latin typeface="+mj-lt"/>
              </a:rPr>
              <a:t>and suicide attempts are often methods </a:t>
            </a:r>
            <a:r>
              <a:rPr lang="en-US" dirty="0" smtClean="0">
                <a:latin typeface="+mj-lt"/>
              </a:rPr>
              <a:t>trauma survivors </a:t>
            </a:r>
            <a:r>
              <a:rPr lang="en-US" dirty="0">
                <a:latin typeface="+mj-lt"/>
              </a:rPr>
              <a:t>use to try and reduce these unbearable </a:t>
            </a:r>
            <a:r>
              <a:rPr lang="en-US" dirty="0" smtClean="0">
                <a:latin typeface="+mj-lt"/>
              </a:rPr>
              <a:t>intrusions. Physical pain drives away emotional pain.</a:t>
            </a:r>
          </a:p>
          <a:p>
            <a:r>
              <a:rPr lang="en-US" dirty="0" smtClean="0">
                <a:latin typeface="+mj-lt"/>
              </a:rPr>
              <a:t>But in survivors of ritual abuse and mind control, these symptoms, and the self-harm and suicide attempts, are programmed responses—inside kids doing their “jobs” to punish you for remembering or talking about the abuse. </a:t>
            </a:r>
          </a:p>
          <a:p>
            <a:pPr marL="0" indent="0">
              <a:buNone/>
            </a:pPr>
            <a:endParaRPr lang="en-US" dirty="0" smtClean="0">
              <a:latin typeface="+mj-lt"/>
            </a:endParaRPr>
          </a:p>
          <a:p>
            <a:endParaRPr lang="en-US" dirty="0" smtClean="0">
              <a:latin typeface="+mj-lt"/>
            </a:endParaRPr>
          </a:p>
        </p:txBody>
      </p:sp>
    </p:spTree>
    <p:extLst>
      <p:ext uri="{BB962C8B-B14F-4D97-AF65-F5344CB8AC3E}">
        <p14:creationId xmlns:p14="http://schemas.microsoft.com/office/powerpoint/2010/main" xmlns="" val="1597400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Things That Don’t Work</a:t>
            </a:r>
            <a:endParaRPr lang="en-CA" dirty="0"/>
          </a:p>
        </p:txBody>
      </p:sp>
      <p:sp>
        <p:nvSpPr>
          <p:cNvPr id="3" name="Content Placeholder 2"/>
          <p:cNvSpPr>
            <a:spLocks noGrp="1"/>
          </p:cNvSpPr>
          <p:nvPr>
            <p:ph idx="1"/>
          </p:nvPr>
        </p:nvSpPr>
        <p:spPr/>
        <p:txBody>
          <a:bodyPr/>
          <a:lstStyle/>
          <a:p>
            <a:pPr marL="0" indent="0">
              <a:buNone/>
            </a:pPr>
            <a:r>
              <a:rPr lang="en-US" dirty="0">
                <a:latin typeface="+mj-lt"/>
              </a:rPr>
              <a:t>Therapists who don’t recognize programming in their clients</a:t>
            </a:r>
          </a:p>
          <a:p>
            <a:r>
              <a:rPr lang="en-US" dirty="0">
                <a:latin typeface="+mj-lt"/>
              </a:rPr>
              <a:t>Teach grounding techniques</a:t>
            </a:r>
          </a:p>
          <a:p>
            <a:r>
              <a:rPr lang="en-US" dirty="0">
                <a:latin typeface="+mj-lt"/>
              </a:rPr>
              <a:t>Teach mindfulness</a:t>
            </a:r>
          </a:p>
          <a:p>
            <a:r>
              <a:rPr lang="en-US" dirty="0">
                <a:latin typeface="+mj-lt"/>
              </a:rPr>
              <a:t>Try to teach survivors to self-soothe, take bubble baths, and cuddle stuffed animals</a:t>
            </a:r>
          </a:p>
          <a:p>
            <a:r>
              <a:rPr lang="en-US" dirty="0">
                <a:latin typeface="+mj-lt"/>
              </a:rPr>
              <a:t>Give medication to stop the </a:t>
            </a:r>
            <a:r>
              <a:rPr lang="en-US" dirty="0" smtClean="0">
                <a:latin typeface="+mj-lt"/>
              </a:rPr>
              <a:t>symptoms</a:t>
            </a:r>
          </a:p>
          <a:p>
            <a:r>
              <a:rPr lang="en-US" dirty="0" smtClean="0">
                <a:latin typeface="+mj-lt"/>
              </a:rPr>
              <a:t>Use religious or spiritual interventions</a:t>
            </a:r>
            <a:endParaRPr lang="en-US" dirty="0">
              <a:latin typeface="+mj-lt"/>
            </a:endParaRPr>
          </a:p>
          <a:p>
            <a:r>
              <a:rPr lang="en-US" dirty="0">
                <a:latin typeface="+mj-lt"/>
              </a:rPr>
              <a:t>And feel despair when these methods don’t work well enough.</a:t>
            </a:r>
          </a:p>
          <a:p>
            <a:pPr marL="0" indent="0">
              <a:buNone/>
            </a:pPr>
            <a:endParaRPr lang="en-CA" dirty="0"/>
          </a:p>
        </p:txBody>
      </p:sp>
    </p:spTree>
    <p:extLst>
      <p:ext uri="{BB962C8B-B14F-4D97-AF65-F5344CB8AC3E}">
        <p14:creationId xmlns:p14="http://schemas.microsoft.com/office/powerpoint/2010/main" xmlns="" val="252979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Therapy Destabilizes</a:t>
            </a:r>
            <a:endParaRPr lang="en-US" dirty="0"/>
          </a:p>
        </p:txBody>
      </p:sp>
      <p:sp>
        <p:nvSpPr>
          <p:cNvPr id="3" name="Content Placeholder 2"/>
          <p:cNvSpPr>
            <a:spLocks noGrp="1"/>
          </p:cNvSpPr>
          <p:nvPr>
            <p:ph idx="1"/>
          </p:nvPr>
        </p:nvSpPr>
        <p:spPr/>
        <p:txBody>
          <a:bodyPr>
            <a:normAutofit lnSpcReduction="10000"/>
          </a:bodyPr>
          <a:lstStyle/>
          <a:p>
            <a:pPr indent="-457200">
              <a:buNone/>
            </a:pPr>
            <a:r>
              <a:rPr lang="en-US" dirty="0" smtClean="0">
                <a:latin typeface="Constantia (Body)"/>
              </a:rPr>
              <a:t>In the early stages of a survivor’s pursuit of recovery, insiders who live in the past follow abusers’ instructions:</a:t>
            </a:r>
          </a:p>
          <a:p>
            <a:pPr>
              <a:buNone/>
            </a:pPr>
            <a:r>
              <a:rPr lang="en-US" dirty="0">
                <a:latin typeface="Constantia (Body)"/>
              </a:rPr>
              <a:t>The very behaviors which represent destabilization with </a:t>
            </a:r>
            <a:r>
              <a:rPr lang="en-US" dirty="0" smtClean="0">
                <a:latin typeface="Constantia (Body)"/>
              </a:rPr>
              <a:t>other trauma survivors or dissociative people,</a:t>
            </a:r>
            <a:endParaRPr lang="en-US" dirty="0">
              <a:latin typeface="Constantia (Body)"/>
            </a:endParaRPr>
          </a:p>
          <a:p>
            <a:pPr>
              <a:buNone/>
            </a:pPr>
            <a:r>
              <a:rPr lang="en-US" dirty="0">
                <a:latin typeface="Constantia (Body)"/>
              </a:rPr>
              <a:t>such as self-harm, suicide attempts, painful body memories, nightmares and flashbacks</a:t>
            </a:r>
          </a:p>
          <a:p>
            <a:pPr>
              <a:buNone/>
            </a:pPr>
            <a:r>
              <a:rPr lang="en-US" dirty="0">
                <a:latin typeface="Constantia (Body)"/>
              </a:rPr>
              <a:t>are triggered to occur if the mind-control </a:t>
            </a:r>
            <a:r>
              <a:rPr lang="en-US" dirty="0" smtClean="0">
                <a:latin typeface="Constantia (Body)"/>
              </a:rPr>
              <a:t>or ritual abuse survivor </a:t>
            </a:r>
            <a:r>
              <a:rPr lang="en-US" dirty="0">
                <a:latin typeface="Constantia (Body)"/>
              </a:rPr>
              <a:t>breaks the abusers’ rules</a:t>
            </a:r>
            <a:r>
              <a:rPr lang="en-US" dirty="0" smtClean="0">
                <a:latin typeface="Constantia (Body)"/>
              </a:rPr>
              <a:t>.</a:t>
            </a:r>
          </a:p>
          <a:p>
            <a:pPr>
              <a:buNone/>
            </a:pPr>
            <a:r>
              <a:rPr lang="en-US" dirty="0">
                <a:latin typeface="Constantia (Body)"/>
              </a:rPr>
              <a:t>Trained child </a:t>
            </a:r>
            <a:r>
              <a:rPr lang="en-US" dirty="0" smtClean="0">
                <a:latin typeface="Constantia (Body)"/>
              </a:rPr>
              <a:t>insiders </a:t>
            </a:r>
            <a:r>
              <a:rPr lang="en-US" dirty="0">
                <a:latin typeface="Constantia (Body)"/>
              </a:rPr>
              <a:t>do their jobs in fear of death or torture to themselves or others if they disobey.</a:t>
            </a:r>
          </a:p>
          <a:p>
            <a:pPr>
              <a:buNone/>
            </a:pPr>
            <a:endParaRPr lang="en-US" dirty="0">
              <a:latin typeface="Constantia (Body)"/>
            </a:endParaRPr>
          </a:p>
        </p:txBody>
      </p:sp>
    </p:spTree>
    <p:extLst>
      <p:ext uri="{BB962C8B-B14F-4D97-AF65-F5344CB8AC3E}">
        <p14:creationId xmlns:p14="http://schemas.microsoft.com/office/powerpoint/2010/main" xmlns="" val="3273588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12062</TotalTime>
  <Words>3851</Words>
  <Application>Microsoft Office PowerPoint</Application>
  <PresentationFormat>On-screen Show (4:3)</PresentationFormat>
  <Paragraphs>316</Paragraphs>
  <Slides>40</Slides>
  <Notes>15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Internal Keys to Safety</vt:lpstr>
      <vt:lpstr>Two Problems Survivors Experience</vt:lpstr>
      <vt:lpstr>The Big Lie</vt:lpstr>
      <vt:lpstr>Attention, Inner Leaders</vt:lpstr>
      <vt:lpstr>Some Versions of The BIG LIE</vt:lpstr>
      <vt:lpstr>Internal Safety  and Stability</vt:lpstr>
      <vt:lpstr>Destabilizing Symptoms in Trauma Survivors</vt:lpstr>
      <vt:lpstr>Things That Don’t Work</vt:lpstr>
      <vt:lpstr>Therapy Destabilizes</vt:lpstr>
      <vt:lpstr>The Abusers’ Basic Rules</vt:lpstr>
      <vt:lpstr>Two Major Mistakes of Therapists</vt:lpstr>
      <vt:lpstr>Some Kinds of Internal Punishment</vt:lpstr>
      <vt:lpstr>Simulated Mental Illnesses</vt:lpstr>
      <vt:lpstr>How Internal Punishment Works</vt:lpstr>
      <vt:lpstr>Stopping Programmed Symptoms</vt:lpstr>
      <vt:lpstr>Backups</vt:lpstr>
      <vt:lpstr>Self-Harm &amp; Suicide Attempts</vt:lpstr>
      <vt:lpstr>Perpetrators’ Lies which Induce Self-Harm and Suicide Attempts</vt:lpstr>
      <vt:lpstr>Slow down to Stabilize</vt:lpstr>
      <vt:lpstr>Don’t Hurry and Don’t Investigate</vt:lpstr>
      <vt:lpstr>Achieving Physical Safety</vt:lpstr>
      <vt:lpstr>Access Programming</vt:lpstr>
      <vt:lpstr>Extreme Abuse Survey:  Heightened Safety Issues for Client</vt:lpstr>
      <vt:lpstr>The Big Lie Plus Some Tricks</vt:lpstr>
      <vt:lpstr>Insiders who Maintain Group Contact</vt:lpstr>
      <vt:lpstr>Inner Leaders are not told</vt:lpstr>
      <vt:lpstr>Preventing or Stopping Reporting</vt:lpstr>
      <vt:lpstr>If you can’t find reporters, or if reporters won’t cooperate</vt:lpstr>
      <vt:lpstr>Calling Home</vt:lpstr>
      <vt:lpstr>Training to Return</vt:lpstr>
      <vt:lpstr>If a Survivor Returns:</vt:lpstr>
      <vt:lpstr>“Come When Called” Training</vt:lpstr>
      <vt:lpstr>More about Hand Signals </vt:lpstr>
      <vt:lpstr>Sitting Duck Training</vt:lpstr>
      <vt:lpstr>2 Common Mistakes of Therapists </vt:lpstr>
      <vt:lpstr>Some Safety Precautions for Survivors</vt:lpstr>
      <vt:lpstr>Some Safety Precautions for Therapists</vt:lpstr>
      <vt:lpstr>Closedown Therapists</vt:lpstr>
      <vt:lpstr>Find a Safe Therapist</vt:lpstr>
      <vt:lpstr>It’s Up To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Keys to Safety</dc:title>
  <dc:creator/>
  <cp:lastModifiedBy>Neil</cp:lastModifiedBy>
  <cp:revision>63</cp:revision>
  <dcterms:created xsi:type="dcterms:W3CDTF">2016-04-20T15:48:06Z</dcterms:created>
  <dcterms:modified xsi:type="dcterms:W3CDTF">2016-08-18T05:10:13Z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